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1"/>
  </p:notesMasterIdLst>
  <p:handoutMasterIdLst>
    <p:handoutMasterId r:id="rId12"/>
  </p:handoutMasterIdLst>
  <p:sldIdLst>
    <p:sldId id="409" r:id="rId2"/>
    <p:sldId id="429" r:id="rId3"/>
    <p:sldId id="428" r:id="rId4"/>
    <p:sldId id="430" r:id="rId5"/>
    <p:sldId id="431" r:id="rId6"/>
    <p:sldId id="437" r:id="rId7"/>
    <p:sldId id="432" r:id="rId8"/>
    <p:sldId id="436" r:id="rId9"/>
    <p:sldId id="435" r:id="rId10"/>
  </p:sldIdLst>
  <p:sldSz cx="13208000" cy="9906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4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ael Wheatstone" initials="RW" lastIdx="5" clrIdx="0">
    <p:extLst>
      <p:ext uri="{19B8F6BF-5375-455C-9EA6-DF929625EA0E}">
        <p15:presenceInfo xmlns:p15="http://schemas.microsoft.com/office/powerpoint/2012/main" userId="Rachael Wheatstone" providerId="None"/>
      </p:ext>
    </p:extLst>
  </p:cmAuthor>
  <p:cmAuthor id="2" name="Rachael Wheatstone" initials="RW [2]" lastIdx="2" clrIdx="1">
    <p:extLst>
      <p:ext uri="{19B8F6BF-5375-455C-9EA6-DF929625EA0E}">
        <p15:presenceInfo xmlns:p15="http://schemas.microsoft.com/office/powerpoint/2012/main" userId="S-1-5-21-1390067357-1993962763-725345543-692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577"/>
    <a:srgbClr val="C41230"/>
    <a:srgbClr val="CED41E"/>
    <a:srgbClr val="2C626C"/>
    <a:srgbClr val="8B1E38"/>
    <a:srgbClr val="F0EEEF"/>
    <a:srgbClr val="002060"/>
    <a:srgbClr val="E6E6E6"/>
    <a:srgbClr val="D3AF7E"/>
    <a:srgbClr val="002C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83023" autoAdjust="0"/>
  </p:normalViewPr>
  <p:slideViewPr>
    <p:cSldViewPr snapToGrid="0" snapToObjects="1">
      <p:cViewPr>
        <p:scale>
          <a:sx n="30" d="100"/>
          <a:sy n="30" d="100"/>
        </p:scale>
        <p:origin x="3714" y="1236"/>
      </p:cViewPr>
      <p:guideLst>
        <p:guide orient="horz" pos="3120"/>
        <p:guide pos="416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6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el Wheatstone" userId="S::extrwh@leeds.ac.uk::41ae208b-c239-454b-b04b-5b62a35e326b" providerId="AD" clId="Web-{FE4EA626-0A55-E28F-33F5-5EF222E35D06}"/>
    <pc:docChg chg="addSld modSld">
      <pc:chgData name="Rachael Wheatstone" userId="S::extrwh@leeds.ac.uk::41ae208b-c239-454b-b04b-5b62a35e326b" providerId="AD" clId="Web-{FE4EA626-0A55-E28F-33F5-5EF222E35D06}" dt="2019-05-02T10:49:33.607" v="17"/>
      <pc:docMkLst>
        <pc:docMk/>
      </pc:docMkLst>
      <pc:sldChg chg="addSp delSp modSp add replId">
        <pc:chgData name="Rachael Wheatstone" userId="S::extrwh@leeds.ac.uk::41ae208b-c239-454b-b04b-5b62a35e326b" providerId="AD" clId="Web-{FE4EA626-0A55-E28F-33F5-5EF222E35D06}" dt="2019-05-02T10:49:33.607" v="17"/>
        <pc:sldMkLst>
          <pc:docMk/>
          <pc:sldMk cId="290188633" sldId="285"/>
        </pc:sldMkLst>
        <pc:spChg chg="del">
          <ac:chgData name="Rachael Wheatstone" userId="S::extrwh@leeds.ac.uk::41ae208b-c239-454b-b04b-5b62a35e326b" providerId="AD" clId="Web-{FE4EA626-0A55-E28F-33F5-5EF222E35D06}" dt="2019-05-02T10:48:41.966" v="16"/>
          <ac:spMkLst>
            <pc:docMk/>
            <pc:sldMk cId="290188633" sldId="285"/>
            <ac:spMk id="4" creationId="{7566460B-27A7-4792-A3FC-B231386DBBC1}"/>
          </ac:spMkLst>
        </pc:spChg>
        <pc:spChg chg="del">
          <ac:chgData name="Rachael Wheatstone" userId="S::extrwh@leeds.ac.uk::41ae208b-c239-454b-b04b-5b62a35e326b" providerId="AD" clId="Web-{FE4EA626-0A55-E28F-33F5-5EF222E35D06}" dt="2019-05-02T10:48:37.497" v="13"/>
          <ac:spMkLst>
            <pc:docMk/>
            <pc:sldMk cId="290188633" sldId="285"/>
            <ac:spMk id="5" creationId="{04154163-CE34-4BF4-8B27-A2BFC1BFFA4F}"/>
          </ac:spMkLst>
        </pc:spChg>
        <pc:spChg chg="del">
          <ac:chgData name="Rachael Wheatstone" userId="S::extrwh@leeds.ac.uk::41ae208b-c239-454b-b04b-5b62a35e326b" providerId="AD" clId="Web-{FE4EA626-0A55-E28F-33F5-5EF222E35D06}" dt="2019-05-02T10:48:37.497" v="12"/>
          <ac:spMkLst>
            <pc:docMk/>
            <pc:sldMk cId="290188633" sldId="285"/>
            <ac:spMk id="6" creationId="{BECDC700-25DA-48C2-8470-F1E106D422C1}"/>
          </ac:spMkLst>
        </pc:spChg>
        <pc:spChg chg="del">
          <ac:chgData name="Rachael Wheatstone" userId="S::extrwh@leeds.ac.uk::41ae208b-c239-454b-b04b-5b62a35e326b" providerId="AD" clId="Web-{FE4EA626-0A55-E28F-33F5-5EF222E35D06}" dt="2019-05-02T10:48:40.248" v="14"/>
          <ac:spMkLst>
            <pc:docMk/>
            <pc:sldMk cId="290188633" sldId="285"/>
            <ac:spMk id="7" creationId="{2C3D1C21-7D29-42AD-82BC-841977B61B1B}"/>
          </ac:spMkLst>
        </pc:spChg>
        <pc:spChg chg="del">
          <ac:chgData name="Rachael Wheatstone" userId="S::extrwh@leeds.ac.uk::41ae208b-c239-454b-b04b-5b62a35e326b" providerId="AD" clId="Web-{FE4EA626-0A55-E28F-33F5-5EF222E35D06}" dt="2019-05-02T10:48:37.482" v="4"/>
          <ac:spMkLst>
            <pc:docMk/>
            <pc:sldMk cId="290188633" sldId="285"/>
            <ac:spMk id="24" creationId="{29D1BD76-C54D-476B-897D-39D284EABC1B}"/>
          </ac:spMkLst>
        </pc:spChg>
        <pc:spChg chg="del">
          <ac:chgData name="Rachael Wheatstone" userId="S::extrwh@leeds.ac.uk::41ae208b-c239-454b-b04b-5b62a35e326b" providerId="AD" clId="Web-{FE4EA626-0A55-E28F-33F5-5EF222E35D06}" dt="2019-05-02T10:48:37.482" v="3"/>
          <ac:spMkLst>
            <pc:docMk/>
            <pc:sldMk cId="290188633" sldId="285"/>
            <ac:spMk id="25" creationId="{DA2261AA-17B1-492E-BC2E-0F34B9C08DC9}"/>
          </ac:spMkLst>
        </pc:spChg>
        <pc:spChg chg="del">
          <ac:chgData name="Rachael Wheatstone" userId="S::extrwh@leeds.ac.uk::41ae208b-c239-454b-b04b-5b62a35e326b" providerId="AD" clId="Web-{FE4EA626-0A55-E28F-33F5-5EF222E35D06}" dt="2019-05-02T10:48:37.482" v="2"/>
          <ac:spMkLst>
            <pc:docMk/>
            <pc:sldMk cId="290188633" sldId="285"/>
            <ac:spMk id="26" creationId="{9499D22E-1F34-4D3E-96A3-6AB99B921085}"/>
          </ac:spMkLst>
        </pc:spChg>
        <pc:spChg chg="del">
          <ac:chgData name="Rachael Wheatstone" userId="S::extrwh@leeds.ac.uk::41ae208b-c239-454b-b04b-5b62a35e326b" providerId="AD" clId="Web-{FE4EA626-0A55-E28F-33F5-5EF222E35D06}" dt="2019-05-02T10:48:37.482" v="1"/>
          <ac:spMkLst>
            <pc:docMk/>
            <pc:sldMk cId="290188633" sldId="285"/>
            <ac:spMk id="27" creationId="{79B70344-B9EF-4FFE-BBBA-839EC3B3FAC6}"/>
          </ac:spMkLst>
        </pc:spChg>
        <pc:grpChg chg="del">
          <ac:chgData name="Rachael Wheatstone" userId="S::extrwh@leeds.ac.uk::41ae208b-c239-454b-b04b-5b62a35e326b" providerId="AD" clId="Web-{FE4EA626-0A55-E28F-33F5-5EF222E35D06}" dt="2019-05-02T10:48:37.482" v="7"/>
          <ac:grpSpMkLst>
            <pc:docMk/>
            <pc:sldMk cId="290188633" sldId="285"/>
            <ac:grpSpMk id="12" creationId="{04854CF9-4125-4B32-A2FB-0E1CACC049F7}"/>
          </ac:grpSpMkLst>
        </pc:grpChg>
        <pc:grpChg chg="del">
          <ac:chgData name="Rachael Wheatstone" userId="S::extrwh@leeds.ac.uk::41ae208b-c239-454b-b04b-5b62a35e326b" providerId="AD" clId="Web-{FE4EA626-0A55-E28F-33F5-5EF222E35D06}" dt="2019-05-02T10:48:41.404" v="15"/>
          <ac:grpSpMkLst>
            <pc:docMk/>
            <pc:sldMk cId="290188633" sldId="285"/>
            <ac:grpSpMk id="15" creationId="{D1E8BAB2-6471-43F3-A0AD-8DFC22A101CA}"/>
          </ac:grpSpMkLst>
        </pc:grpChg>
        <pc:grpChg chg="del">
          <ac:chgData name="Rachael Wheatstone" userId="S::extrwh@leeds.ac.uk::41ae208b-c239-454b-b04b-5b62a35e326b" providerId="AD" clId="Web-{FE4EA626-0A55-E28F-33F5-5EF222E35D06}" dt="2019-05-02T10:48:37.482" v="6"/>
          <ac:grpSpMkLst>
            <pc:docMk/>
            <pc:sldMk cId="290188633" sldId="285"/>
            <ac:grpSpMk id="18" creationId="{1677DA12-2C92-4FB9-8002-501710442F58}"/>
          </ac:grpSpMkLst>
        </pc:grpChg>
        <pc:grpChg chg="del">
          <ac:chgData name="Rachael Wheatstone" userId="S::extrwh@leeds.ac.uk::41ae208b-c239-454b-b04b-5b62a35e326b" providerId="AD" clId="Web-{FE4EA626-0A55-E28F-33F5-5EF222E35D06}" dt="2019-05-02T10:48:37.482" v="5"/>
          <ac:grpSpMkLst>
            <pc:docMk/>
            <pc:sldMk cId="290188633" sldId="285"/>
            <ac:grpSpMk id="21" creationId="{4E10E5CF-0A16-4EFA-B678-D99CBF238B52}"/>
          </ac:grpSpMkLst>
        </pc:grpChg>
        <pc:picChg chg="add mod">
          <ac:chgData name="Rachael Wheatstone" userId="S::extrwh@leeds.ac.uk::41ae208b-c239-454b-b04b-5b62a35e326b" providerId="AD" clId="Web-{FE4EA626-0A55-E28F-33F5-5EF222E35D06}" dt="2019-05-02T10:49:33.607" v="17"/>
          <ac:picMkLst>
            <pc:docMk/>
            <pc:sldMk cId="290188633" sldId="285"/>
            <ac:picMk id="2" creationId="{20F4CB3F-927A-413C-AA35-50958CC03C59}"/>
          </ac:picMkLst>
        </pc:picChg>
        <pc:picChg chg="del">
          <ac:chgData name="Rachael Wheatstone" userId="S::extrwh@leeds.ac.uk::41ae208b-c239-454b-b04b-5b62a35e326b" providerId="AD" clId="Web-{FE4EA626-0A55-E28F-33F5-5EF222E35D06}" dt="2019-05-02T10:48:37.497" v="11"/>
          <ac:picMkLst>
            <pc:docMk/>
            <pc:sldMk cId="290188633" sldId="285"/>
            <ac:picMk id="8" creationId="{A9639FE5-62B4-41FB-ABFE-8A7860F96845}"/>
          </ac:picMkLst>
        </pc:picChg>
        <pc:picChg chg="del">
          <ac:chgData name="Rachael Wheatstone" userId="S::extrwh@leeds.ac.uk::41ae208b-c239-454b-b04b-5b62a35e326b" providerId="AD" clId="Web-{FE4EA626-0A55-E28F-33F5-5EF222E35D06}" dt="2019-05-02T10:48:37.497" v="10"/>
          <ac:picMkLst>
            <pc:docMk/>
            <pc:sldMk cId="290188633" sldId="285"/>
            <ac:picMk id="9" creationId="{BFCCF77B-3D6F-4B53-86C0-FC4F3F61EF2D}"/>
          </ac:picMkLst>
        </pc:picChg>
        <pc:picChg chg="del">
          <ac:chgData name="Rachael Wheatstone" userId="S::extrwh@leeds.ac.uk::41ae208b-c239-454b-b04b-5b62a35e326b" providerId="AD" clId="Web-{FE4EA626-0A55-E28F-33F5-5EF222E35D06}" dt="2019-05-02T10:48:37.497" v="9"/>
          <ac:picMkLst>
            <pc:docMk/>
            <pc:sldMk cId="290188633" sldId="285"/>
            <ac:picMk id="10" creationId="{8A266071-7EB0-4469-9D86-EDD18EC34EFA}"/>
          </ac:picMkLst>
        </pc:picChg>
        <pc:picChg chg="del">
          <ac:chgData name="Rachael Wheatstone" userId="S::extrwh@leeds.ac.uk::41ae208b-c239-454b-b04b-5b62a35e326b" providerId="AD" clId="Web-{FE4EA626-0A55-E28F-33F5-5EF222E35D06}" dt="2019-05-02T10:48:37.497" v="8"/>
          <ac:picMkLst>
            <pc:docMk/>
            <pc:sldMk cId="290188633" sldId="285"/>
            <ac:picMk id="11" creationId="{B94AC78B-7217-4EAE-AA7E-7F60A589E58F}"/>
          </ac:picMkLst>
        </pc:picChg>
      </pc:sldChg>
    </pc:docChg>
  </pc:docChgLst>
  <pc:docChgLst>
    <pc:chgData name="Rachael Wheatstone" userId="S::extrwh@leeds.ac.uk::41ae208b-c239-454b-b04b-5b62a35e326b" providerId="AD" clId="Web-{DCA3CF5D-1194-FD8B-2231-C646F725E8D4}"/>
    <pc:docChg chg="addSld sldOrd">
      <pc:chgData name="Rachael Wheatstone" userId="S::extrwh@leeds.ac.uk::41ae208b-c239-454b-b04b-5b62a35e326b" providerId="AD" clId="Web-{DCA3CF5D-1194-FD8B-2231-C646F725E8D4}" dt="2019-05-15T12:48:23.816" v="1"/>
      <pc:docMkLst>
        <pc:docMk/>
      </pc:docMkLst>
      <pc:sldChg chg="new ord">
        <pc:chgData name="Rachael Wheatstone" userId="S::extrwh@leeds.ac.uk::41ae208b-c239-454b-b04b-5b62a35e326b" providerId="AD" clId="Web-{DCA3CF5D-1194-FD8B-2231-C646F725E8D4}" dt="2019-05-15T12:48:23.816" v="1"/>
        <pc:sldMkLst>
          <pc:docMk/>
          <pc:sldMk cId="2995671703" sldId="305"/>
        </pc:sldMkLst>
      </pc:sldChg>
    </pc:docChg>
  </pc:docChgLst>
  <pc:docChgLst>
    <pc:chgData name="Rachael Wheatstone" userId="S::extrwh@leeds.ac.uk::41ae208b-c239-454b-b04b-5b62a35e326b" providerId="AD" clId="Web-{C3E26675-E932-C563-C774-D88A6B9B6557}"/>
    <pc:docChg chg="modSld">
      <pc:chgData name="Rachael Wheatstone" userId="S::extrwh@leeds.ac.uk::41ae208b-c239-454b-b04b-5b62a35e326b" providerId="AD" clId="Web-{C3E26675-E932-C563-C774-D88A6B9B6557}" dt="2019-05-08T09:12:12.732" v="0" actId="1076"/>
      <pc:docMkLst>
        <pc:docMk/>
      </pc:docMkLst>
      <pc:sldChg chg="modSp">
        <pc:chgData name="Rachael Wheatstone" userId="S::extrwh@leeds.ac.uk::41ae208b-c239-454b-b04b-5b62a35e326b" providerId="AD" clId="Web-{C3E26675-E932-C563-C774-D88A6B9B6557}" dt="2019-05-08T09:12:12.732" v="0" actId="1076"/>
        <pc:sldMkLst>
          <pc:docMk/>
          <pc:sldMk cId="1976993540" sldId="258"/>
        </pc:sldMkLst>
        <pc:spChg chg="mod">
          <ac:chgData name="Rachael Wheatstone" userId="S::extrwh@leeds.ac.uk::41ae208b-c239-454b-b04b-5b62a35e326b" providerId="AD" clId="Web-{C3E26675-E932-C563-C774-D88A6B9B6557}" dt="2019-05-08T09:12:12.732" v="0" actId="1076"/>
          <ac:spMkLst>
            <pc:docMk/>
            <pc:sldMk cId="1976993540" sldId="258"/>
            <ac:spMk id="6" creationId="{00000000-0000-0000-0000-000000000000}"/>
          </ac:spMkLst>
        </pc:spChg>
      </pc:sldChg>
    </pc:docChg>
  </pc:docChgLst>
  <pc:docChgLst>
    <pc:chgData name="Rachael Wheatstone" userId="S::extrwh@leeds.ac.uk::41ae208b-c239-454b-b04b-5b62a35e326b" providerId="AD" clId="Web-{06F377E6-84B9-0851-D6E4-68D63B030DF0}"/>
    <pc:docChg chg="delSld sldOrd">
      <pc:chgData name="Rachael Wheatstone" userId="S::extrwh@leeds.ac.uk::41ae208b-c239-454b-b04b-5b62a35e326b" providerId="AD" clId="Web-{06F377E6-84B9-0851-D6E4-68D63B030DF0}" dt="2019-05-16T15:49:58.111" v="8"/>
      <pc:docMkLst>
        <pc:docMk/>
      </pc:docMkLst>
      <pc:sldChg chg="del">
        <pc:chgData name="Rachael Wheatstone" userId="S::extrwh@leeds.ac.uk::41ae208b-c239-454b-b04b-5b62a35e326b" providerId="AD" clId="Web-{06F377E6-84B9-0851-D6E4-68D63B030DF0}" dt="2019-05-16T15:49:55.361" v="7"/>
        <pc:sldMkLst>
          <pc:docMk/>
          <pc:sldMk cId="1976993540" sldId="258"/>
        </pc:sldMkLst>
      </pc:sldChg>
      <pc:sldChg chg="del">
        <pc:chgData name="Rachael Wheatstone" userId="S::extrwh@leeds.ac.uk::41ae208b-c239-454b-b04b-5b62a35e326b" providerId="AD" clId="Web-{06F377E6-84B9-0851-D6E4-68D63B030DF0}" dt="2019-05-16T15:49:49.876" v="5"/>
        <pc:sldMkLst>
          <pc:docMk/>
          <pc:sldMk cId="1259060261" sldId="277"/>
        </pc:sldMkLst>
      </pc:sldChg>
      <pc:sldChg chg="del">
        <pc:chgData name="Rachael Wheatstone" userId="S::extrwh@leeds.ac.uk::41ae208b-c239-454b-b04b-5b62a35e326b" providerId="AD" clId="Web-{06F377E6-84B9-0851-D6E4-68D63B030DF0}" dt="2019-05-16T15:49:52.408" v="6"/>
        <pc:sldMkLst>
          <pc:docMk/>
          <pc:sldMk cId="2422611242" sldId="279"/>
        </pc:sldMkLst>
      </pc:sldChg>
      <pc:sldChg chg="ord">
        <pc:chgData name="Rachael Wheatstone" userId="S::extrwh@leeds.ac.uk::41ae208b-c239-454b-b04b-5b62a35e326b" providerId="AD" clId="Web-{06F377E6-84B9-0851-D6E4-68D63B030DF0}" dt="2019-05-16T15:49:29.861" v="2"/>
        <pc:sldMkLst>
          <pc:docMk/>
          <pc:sldMk cId="885034340" sldId="282"/>
        </pc:sldMkLst>
      </pc:sldChg>
      <pc:sldChg chg="ord">
        <pc:chgData name="Rachael Wheatstone" userId="S::extrwh@leeds.ac.uk::41ae208b-c239-454b-b04b-5b62a35e326b" providerId="AD" clId="Web-{06F377E6-84B9-0851-D6E4-68D63B030DF0}" dt="2019-05-16T15:49:23.283" v="0"/>
        <pc:sldMkLst>
          <pc:docMk/>
          <pc:sldMk cId="3906222518" sldId="284"/>
        </pc:sldMkLst>
      </pc:sldChg>
      <pc:sldChg chg="del ord">
        <pc:chgData name="Rachael Wheatstone" userId="S::extrwh@leeds.ac.uk::41ae208b-c239-454b-b04b-5b62a35e326b" providerId="AD" clId="Web-{06F377E6-84B9-0851-D6E4-68D63B030DF0}" dt="2019-05-16T15:49:35.064" v="4"/>
        <pc:sldMkLst>
          <pc:docMk/>
          <pc:sldMk cId="290188633" sldId="285"/>
        </pc:sldMkLst>
      </pc:sldChg>
      <pc:sldChg chg="del">
        <pc:chgData name="Rachael Wheatstone" userId="S::extrwh@leeds.ac.uk::41ae208b-c239-454b-b04b-5b62a35e326b" providerId="AD" clId="Web-{06F377E6-84B9-0851-D6E4-68D63B030DF0}" dt="2019-05-16T15:49:58.111" v="8"/>
        <pc:sldMkLst>
          <pc:docMk/>
          <pc:sldMk cId="825605440" sldId="286"/>
        </pc:sldMkLst>
      </pc:sldChg>
      <pc:sldChg chg="ord">
        <pc:chgData name="Rachael Wheatstone" userId="S::extrwh@leeds.ac.uk::41ae208b-c239-454b-b04b-5b62a35e326b" providerId="AD" clId="Web-{06F377E6-84B9-0851-D6E4-68D63B030DF0}" dt="2019-05-16T15:49:25.064" v="1"/>
        <pc:sldMkLst>
          <pc:docMk/>
          <pc:sldMk cId="1726465564" sldId="304"/>
        </pc:sldMkLst>
      </pc:sldChg>
    </pc:docChg>
  </pc:docChgLst>
  <pc:docChgLst>
    <pc:chgData name="Rachael Wheatstone" userId="S::extrwh@leeds.ac.uk::41ae208b-c239-454b-b04b-5b62a35e326b" providerId="AD" clId="Web-{2F3E2618-C8C9-0901-87E6-673928F4F8E8}"/>
    <pc:docChg chg="addSld modSld">
      <pc:chgData name="Rachael Wheatstone" userId="S::extrwh@leeds.ac.uk::41ae208b-c239-454b-b04b-5b62a35e326b" providerId="AD" clId="Web-{2F3E2618-C8C9-0901-87E6-673928F4F8E8}" dt="2019-05-29T15:06:37.076" v="5" actId="1076"/>
      <pc:docMkLst>
        <pc:docMk/>
      </pc:docMkLst>
      <pc:sldChg chg="addSp delSp modSp new">
        <pc:chgData name="Rachael Wheatstone" userId="S::extrwh@leeds.ac.uk::41ae208b-c239-454b-b04b-5b62a35e326b" providerId="AD" clId="Web-{2F3E2618-C8C9-0901-87E6-673928F4F8E8}" dt="2019-05-29T15:06:37.076" v="5" actId="1076"/>
        <pc:sldMkLst>
          <pc:docMk/>
          <pc:sldMk cId="1455507319" sldId="353"/>
        </pc:sldMkLst>
        <pc:spChg chg="del">
          <ac:chgData name="Rachael Wheatstone" userId="S::extrwh@leeds.ac.uk::41ae208b-c239-454b-b04b-5b62a35e326b" providerId="AD" clId="Web-{2F3E2618-C8C9-0901-87E6-673928F4F8E8}" dt="2019-05-29T15:06:19.873" v="1"/>
          <ac:spMkLst>
            <pc:docMk/>
            <pc:sldMk cId="1455507319" sldId="353"/>
            <ac:spMk id="2" creationId="{E8B501BB-846D-425E-ADAB-7B83362B2A97}"/>
          </ac:spMkLst>
        </pc:spChg>
        <pc:grpChg chg="add mod">
          <ac:chgData name="Rachael Wheatstone" userId="S::extrwh@leeds.ac.uk::41ae208b-c239-454b-b04b-5b62a35e326b" providerId="AD" clId="Web-{2F3E2618-C8C9-0901-87E6-673928F4F8E8}" dt="2019-05-29T15:06:37.076" v="5" actId="1076"/>
          <ac:grpSpMkLst>
            <pc:docMk/>
            <pc:sldMk cId="1455507319" sldId="353"/>
            <ac:grpSpMk id="10" creationId="{F8A4A631-9341-42B6-8DD8-587D893A0CF1}"/>
          </ac:grpSpMkLst>
        </pc:gr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https://leeds365-my.sharepoint.com/personal/facdp_leeds_ac_uk/Documents/Consultation%20charts%20v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https://leeds365-my.sharepoint.com/personal/facdp_leeds_ac_uk/Documents/Consultation%20charts%20v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w="6350">
              <a:noFill/>
            </a:ln>
          </c:spPr>
          <c:invertIfNegative val="0"/>
          <c:dPt>
            <c:idx val="0"/>
            <c:invertIfNegative val="0"/>
            <c:bubble3D val="0"/>
            <c:extLst>
              <c:ext xmlns:c16="http://schemas.microsoft.com/office/drawing/2014/chart" uri="{C3380CC4-5D6E-409C-BE32-E72D297353CC}">
                <c16:uniqueId val="{00000000-AF67-430C-91B7-31DFEC8473C2}"/>
              </c:ext>
            </c:extLst>
          </c:dPt>
          <c:dPt>
            <c:idx val="1"/>
            <c:invertIfNegative val="0"/>
            <c:bubble3D val="0"/>
            <c:spPr>
              <a:solidFill>
                <a:schemeClr val="accent1"/>
              </a:solidFill>
              <a:ln w="6350">
                <a:noFill/>
              </a:ln>
            </c:spPr>
            <c:extLst>
              <c:ext xmlns:c16="http://schemas.microsoft.com/office/drawing/2014/chart" uri="{C3380CC4-5D6E-409C-BE32-E72D297353CC}">
                <c16:uniqueId val="{00000002-AF67-430C-91B7-31DFEC8473C2}"/>
              </c:ext>
            </c:extLst>
          </c:dPt>
          <c:dPt>
            <c:idx val="2"/>
            <c:invertIfNegative val="0"/>
            <c:bubble3D val="0"/>
            <c:spPr>
              <a:solidFill>
                <a:schemeClr val="accent2"/>
              </a:solidFill>
              <a:ln w="6350">
                <a:noFill/>
              </a:ln>
            </c:spPr>
            <c:extLst>
              <c:ext xmlns:c16="http://schemas.microsoft.com/office/drawing/2014/chart" uri="{C3380CC4-5D6E-409C-BE32-E72D297353CC}">
                <c16:uniqueId val="{00000004-AF67-430C-91B7-31DFEC8473C2}"/>
              </c:ext>
            </c:extLst>
          </c:dPt>
          <c:dPt>
            <c:idx val="3"/>
            <c:invertIfNegative val="0"/>
            <c:bubble3D val="0"/>
            <c:spPr>
              <a:solidFill>
                <a:schemeClr val="accent3"/>
              </a:solidFill>
              <a:ln w="6350">
                <a:noFill/>
              </a:ln>
            </c:spPr>
            <c:extLst>
              <c:ext xmlns:c16="http://schemas.microsoft.com/office/drawing/2014/chart" uri="{C3380CC4-5D6E-409C-BE32-E72D297353CC}">
                <c16:uniqueId val="{00000006-AF67-430C-91B7-31DFEC8473C2}"/>
              </c:ext>
            </c:extLst>
          </c:dPt>
          <c:dPt>
            <c:idx val="5"/>
            <c:invertIfNegative val="0"/>
            <c:bubble3D val="0"/>
            <c:spPr>
              <a:solidFill>
                <a:schemeClr val="accent4"/>
              </a:solidFill>
              <a:ln w="6350">
                <a:noFill/>
              </a:ln>
            </c:spPr>
            <c:extLst>
              <c:ext xmlns:c16="http://schemas.microsoft.com/office/drawing/2014/chart" uri="{C3380CC4-5D6E-409C-BE32-E72D297353CC}">
                <c16:uniqueId val="{00000008-AF67-430C-91B7-31DFEC8473C2}"/>
              </c:ext>
            </c:extLst>
          </c:dPt>
          <c:cat>
            <c:strRef>
              <c:f>Sheet1!$A$2:$A$7</c:f>
              <c:strCache>
                <c:ptCount val="6"/>
                <c:pt idx="0">
                  <c:v>Strongly agree</c:v>
                </c:pt>
                <c:pt idx="1">
                  <c:v>Slightly agree</c:v>
                </c:pt>
                <c:pt idx="2">
                  <c:v>Neither agree or disagree</c:v>
                </c:pt>
                <c:pt idx="3">
                  <c:v>Slightly disagree</c:v>
                </c:pt>
                <c:pt idx="4">
                  <c:v>Strongly disagree</c:v>
                </c:pt>
                <c:pt idx="5">
                  <c:v>Don't know</c:v>
                </c:pt>
              </c:strCache>
            </c:strRef>
          </c:cat>
          <c:val>
            <c:numRef>
              <c:f>Sheet1!$B$2:$B$7</c:f>
              <c:numCache>
                <c:formatCode>General</c:formatCode>
                <c:ptCount val="6"/>
                <c:pt idx="0">
                  <c:v>46</c:v>
                </c:pt>
                <c:pt idx="1">
                  <c:v>37</c:v>
                </c:pt>
                <c:pt idx="2">
                  <c:v>6</c:v>
                </c:pt>
                <c:pt idx="3">
                  <c:v>7</c:v>
                </c:pt>
                <c:pt idx="4">
                  <c:v>3</c:v>
                </c:pt>
                <c:pt idx="5">
                  <c:v>1</c:v>
                </c:pt>
              </c:numCache>
            </c:numRef>
          </c:val>
          <c:extLst>
            <c:ext xmlns:c16="http://schemas.microsoft.com/office/drawing/2014/chart" uri="{C3380CC4-5D6E-409C-BE32-E72D297353CC}">
              <c16:uniqueId val="{00000009-AF67-430C-91B7-31DFEC8473C2}"/>
            </c:ext>
          </c:extLst>
        </c:ser>
        <c:dLbls>
          <c:showLegendKey val="0"/>
          <c:showVal val="0"/>
          <c:showCatName val="0"/>
          <c:showSerName val="0"/>
          <c:showPercent val="0"/>
          <c:showBubbleSize val="0"/>
        </c:dLbls>
        <c:gapWidth val="105"/>
        <c:axId val="157966720"/>
        <c:axId val="157968256"/>
      </c:barChart>
      <c:catAx>
        <c:axId val="157966720"/>
        <c:scaling>
          <c:orientation val="minMax"/>
        </c:scaling>
        <c:delete val="0"/>
        <c:axPos val="b"/>
        <c:numFmt formatCode="General" sourceLinked="0"/>
        <c:majorTickMark val="out"/>
        <c:minorTickMark val="none"/>
        <c:tickLblPos val="nextTo"/>
        <c:spPr>
          <a:ln>
            <a:noFill/>
          </a:ln>
        </c:spPr>
        <c:txPr>
          <a:bodyPr/>
          <a:lstStyle/>
          <a:p>
            <a:pPr>
              <a:defRPr sz="1200" b="1">
                <a:solidFill>
                  <a:schemeClr val="tx1">
                    <a:lumMod val="75000"/>
                    <a:lumOff val="25000"/>
                  </a:schemeClr>
                </a:solidFill>
              </a:defRPr>
            </a:pPr>
            <a:endParaRPr lang="en-US"/>
          </a:p>
        </c:txPr>
        <c:crossAx val="157968256"/>
        <c:crosses val="autoZero"/>
        <c:auto val="1"/>
        <c:lblAlgn val="ctr"/>
        <c:lblOffset val="100"/>
        <c:noMultiLvlLbl val="0"/>
      </c:catAx>
      <c:valAx>
        <c:axId val="157968256"/>
        <c:scaling>
          <c:orientation val="minMax"/>
        </c:scaling>
        <c:delete val="1"/>
        <c:axPos val="l"/>
        <c:majorGridlines>
          <c:spPr>
            <a:ln>
              <a:noFill/>
              <a:prstDash val="dash"/>
            </a:ln>
          </c:spPr>
        </c:majorGridlines>
        <c:numFmt formatCode="General" sourceLinked="1"/>
        <c:majorTickMark val="out"/>
        <c:minorTickMark val="none"/>
        <c:tickLblPos val="nextTo"/>
        <c:crossAx val="157966720"/>
        <c:crosses val="autoZero"/>
        <c:crossBetween val="between"/>
      </c:valAx>
      <c:spPr>
        <a:noFill/>
        <a:ln w="53975">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
          <c:w val="0.88701839330225984"/>
          <c:h val="0.6405560579261389"/>
        </c:manualLayout>
      </c:layout>
      <c:barChart>
        <c:barDir val="bar"/>
        <c:grouping val="percentStacked"/>
        <c:varyColors val="0"/>
        <c:ser>
          <c:idx val="0"/>
          <c:order val="0"/>
          <c:tx>
            <c:strRef>
              <c:f>'[Consultation charts v2.xlsx]Sheet1'!$C$20</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v2.xlsx]Sheet1'!$C$21:$C$23</c:f>
              <c:numCache>
                <c:formatCode>0%</c:formatCode>
                <c:ptCount val="3"/>
                <c:pt idx="0">
                  <c:v>0.47</c:v>
                </c:pt>
                <c:pt idx="1">
                  <c:v>0.42</c:v>
                </c:pt>
                <c:pt idx="2">
                  <c:v>0.46</c:v>
                </c:pt>
              </c:numCache>
            </c:numRef>
          </c:val>
          <c:extLst>
            <c:ext xmlns:c16="http://schemas.microsoft.com/office/drawing/2014/chart" uri="{C3380CC4-5D6E-409C-BE32-E72D297353CC}">
              <c16:uniqueId val="{00000000-FB09-41F5-9663-74793CE21426}"/>
            </c:ext>
          </c:extLst>
        </c:ser>
        <c:ser>
          <c:idx val="1"/>
          <c:order val="1"/>
          <c:tx>
            <c:strRef>
              <c:f>'[Consultation charts v2.xlsx]Sheet1'!$D$20</c:f>
              <c:strCache>
                <c:ptCount val="1"/>
                <c:pt idx="0">
                  <c:v>Slightly 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v2.xlsx]Sheet1'!$D$21:$D$23</c:f>
              <c:numCache>
                <c:formatCode>0%</c:formatCode>
                <c:ptCount val="3"/>
                <c:pt idx="0">
                  <c:v>0.33</c:v>
                </c:pt>
                <c:pt idx="1">
                  <c:v>0.34</c:v>
                </c:pt>
                <c:pt idx="2">
                  <c:v>0.36</c:v>
                </c:pt>
              </c:numCache>
            </c:numRef>
          </c:val>
          <c:extLst>
            <c:ext xmlns:c16="http://schemas.microsoft.com/office/drawing/2014/chart" uri="{C3380CC4-5D6E-409C-BE32-E72D297353CC}">
              <c16:uniqueId val="{00000001-FB09-41F5-9663-74793CE21426}"/>
            </c:ext>
          </c:extLst>
        </c:ser>
        <c:ser>
          <c:idx val="2"/>
          <c:order val="2"/>
          <c:tx>
            <c:strRef>
              <c:f>'[Consultation charts v2.xlsx]Sheet1'!$E$20</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v2.xlsx]Sheet1'!$E$21:$E$23</c:f>
              <c:numCache>
                <c:formatCode>0%</c:formatCode>
                <c:ptCount val="3"/>
                <c:pt idx="0">
                  <c:v>0.1</c:v>
                </c:pt>
                <c:pt idx="1">
                  <c:v>0.11</c:v>
                </c:pt>
                <c:pt idx="2">
                  <c:v>7.0000000000000007E-2</c:v>
                </c:pt>
              </c:numCache>
            </c:numRef>
          </c:val>
          <c:extLst>
            <c:ext xmlns:c16="http://schemas.microsoft.com/office/drawing/2014/chart" uri="{C3380CC4-5D6E-409C-BE32-E72D297353CC}">
              <c16:uniqueId val="{00000002-FB09-41F5-9663-74793CE21426}"/>
            </c:ext>
          </c:extLst>
        </c:ser>
        <c:ser>
          <c:idx val="3"/>
          <c:order val="3"/>
          <c:tx>
            <c:strRef>
              <c:f>'[Consultation charts v2.xlsx]Sheet1'!$F$20</c:f>
              <c:strCache>
                <c:ptCount val="1"/>
                <c:pt idx="0">
                  <c:v>Slightly disagree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v2.xlsx]Sheet1'!$F$21:$F$23</c:f>
              <c:numCache>
                <c:formatCode>0%</c:formatCode>
                <c:ptCount val="3"/>
                <c:pt idx="0">
                  <c:v>0.05</c:v>
                </c:pt>
                <c:pt idx="1">
                  <c:v>0.06</c:v>
                </c:pt>
                <c:pt idx="2">
                  <c:v>0.05</c:v>
                </c:pt>
              </c:numCache>
            </c:numRef>
          </c:val>
          <c:extLst>
            <c:ext xmlns:c16="http://schemas.microsoft.com/office/drawing/2014/chart" uri="{C3380CC4-5D6E-409C-BE32-E72D297353CC}">
              <c16:uniqueId val="{00000003-FB09-41F5-9663-74793CE21426}"/>
            </c:ext>
          </c:extLst>
        </c:ser>
        <c:ser>
          <c:idx val="4"/>
          <c:order val="4"/>
          <c:tx>
            <c:strRef>
              <c:f>'[Consultation charts v2.xlsx]Sheet1'!$G$20</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v2.xlsx]Sheet1'!$G$21:$G$23</c:f>
              <c:numCache>
                <c:formatCode>0%</c:formatCode>
                <c:ptCount val="3"/>
                <c:pt idx="0">
                  <c:v>0.04</c:v>
                </c:pt>
                <c:pt idx="1">
                  <c:v>0.03</c:v>
                </c:pt>
                <c:pt idx="2">
                  <c:v>0.03</c:v>
                </c:pt>
              </c:numCache>
            </c:numRef>
          </c:val>
          <c:extLst>
            <c:ext xmlns:c16="http://schemas.microsoft.com/office/drawing/2014/chart" uri="{C3380CC4-5D6E-409C-BE32-E72D297353CC}">
              <c16:uniqueId val="{00000004-FB09-41F5-9663-74793CE21426}"/>
            </c:ext>
          </c:extLst>
        </c:ser>
        <c:ser>
          <c:idx val="5"/>
          <c:order val="5"/>
          <c:tx>
            <c:strRef>
              <c:f>'[Consultation charts v2.xlsx]Sheet1'!$H$20</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v2.xlsx]Sheet1'!$B$21:$B$23</c:f>
              <c:strCache>
                <c:ptCount val="3"/>
                <c:pt idx="0">
                  <c:v>International</c:v>
                </c:pt>
                <c:pt idx="1">
                  <c:v>Research &amp; Innovation</c:v>
                </c:pt>
                <c:pt idx="2">
                  <c:v>Student Education</c:v>
                </c:pt>
              </c:strCache>
            </c:strRef>
          </c:cat>
          <c:val>
            <c:numRef>
              <c:f>'[Consultation charts v2.xlsx]Sheet1'!$H$21:$H$23</c:f>
              <c:numCache>
                <c:formatCode>0%</c:formatCode>
                <c:ptCount val="3"/>
                <c:pt idx="0">
                  <c:v>0.01</c:v>
                </c:pt>
                <c:pt idx="1">
                  <c:v>0.05</c:v>
                </c:pt>
                <c:pt idx="2">
                  <c:v>0.03</c:v>
                </c:pt>
              </c:numCache>
            </c:numRef>
          </c:val>
          <c:extLst>
            <c:ext xmlns:c16="http://schemas.microsoft.com/office/drawing/2014/chart" uri="{C3380CC4-5D6E-409C-BE32-E72D297353CC}">
              <c16:uniqueId val="{00000005-FB09-41F5-9663-74793CE21426}"/>
            </c:ext>
          </c:extLst>
        </c:ser>
        <c:dLbls>
          <c:dLblPos val="ctr"/>
          <c:showLegendKey val="0"/>
          <c:showVal val="1"/>
          <c:showCatName val="0"/>
          <c:showSerName val="0"/>
          <c:showPercent val="0"/>
          <c:showBubbleSize val="0"/>
        </c:dLbls>
        <c:gapWidth val="150"/>
        <c:overlap val="100"/>
        <c:axId val="274907248"/>
        <c:axId val="274901368"/>
      </c:barChart>
      <c:catAx>
        <c:axId val="274907248"/>
        <c:scaling>
          <c:orientation val="minMax"/>
        </c:scaling>
        <c:delete val="1"/>
        <c:axPos val="l"/>
        <c:numFmt formatCode="General" sourceLinked="1"/>
        <c:majorTickMark val="none"/>
        <c:minorTickMark val="none"/>
        <c:tickLblPos val="nextTo"/>
        <c:crossAx val="274901368"/>
        <c:crosses val="autoZero"/>
        <c:auto val="1"/>
        <c:lblAlgn val="ctr"/>
        <c:lblOffset val="100"/>
        <c:noMultiLvlLbl val="0"/>
      </c:catAx>
      <c:valAx>
        <c:axId val="274901368"/>
        <c:scaling>
          <c:orientation val="minMax"/>
        </c:scaling>
        <c:delete val="1"/>
        <c:axPos val="b"/>
        <c:numFmt formatCode="0%" sourceLinked="1"/>
        <c:majorTickMark val="none"/>
        <c:minorTickMark val="none"/>
        <c:tickLblPos val="nextTo"/>
        <c:crossAx val="274907248"/>
        <c:crosses val="autoZero"/>
        <c:crossBetween val="between"/>
      </c:valAx>
      <c:spPr>
        <a:noFill/>
        <a:ln>
          <a:noFill/>
        </a:ln>
        <a:effectLst/>
      </c:spPr>
    </c:plotArea>
    <c:legend>
      <c:legendPos val="b"/>
      <c:layout>
        <c:manualLayout>
          <c:xMode val="edge"/>
          <c:yMode val="edge"/>
          <c:x val="3.4577288308983219E-2"/>
          <c:y val="0.63213444549355491"/>
          <c:w val="0.89999995142445366"/>
          <c:h val="5.167290209222866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'[Consultation charts v2.xlsx]Sheet1'!$C$34</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v2.xlsx]Sheet1'!$C$35:$C$38</c:f>
              <c:numCache>
                <c:formatCode>0%</c:formatCode>
                <c:ptCount val="4"/>
                <c:pt idx="0">
                  <c:v>0.41</c:v>
                </c:pt>
                <c:pt idx="1">
                  <c:v>0.59</c:v>
                </c:pt>
                <c:pt idx="2">
                  <c:v>0.54</c:v>
                </c:pt>
                <c:pt idx="3">
                  <c:v>0.54</c:v>
                </c:pt>
              </c:numCache>
            </c:numRef>
          </c:val>
          <c:extLst>
            <c:ext xmlns:c16="http://schemas.microsoft.com/office/drawing/2014/chart" uri="{C3380CC4-5D6E-409C-BE32-E72D297353CC}">
              <c16:uniqueId val="{00000000-3936-4024-A80B-3248679E1670}"/>
            </c:ext>
          </c:extLst>
        </c:ser>
        <c:ser>
          <c:idx val="1"/>
          <c:order val="1"/>
          <c:tx>
            <c:strRef>
              <c:f>'[Consultation charts v2.xlsx]Sheet1'!$D$34</c:f>
              <c:strCache>
                <c:ptCount val="1"/>
                <c:pt idx="0">
                  <c:v>Slightly agree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v2.xlsx]Sheet1'!$D$35:$D$38</c:f>
              <c:numCache>
                <c:formatCode>0%</c:formatCode>
                <c:ptCount val="4"/>
                <c:pt idx="0">
                  <c:v>0.32</c:v>
                </c:pt>
                <c:pt idx="1">
                  <c:v>0.28000000000000003</c:v>
                </c:pt>
                <c:pt idx="2">
                  <c:v>0.27</c:v>
                </c:pt>
                <c:pt idx="3">
                  <c:v>0.25</c:v>
                </c:pt>
              </c:numCache>
            </c:numRef>
          </c:val>
          <c:extLst>
            <c:ext xmlns:c16="http://schemas.microsoft.com/office/drawing/2014/chart" uri="{C3380CC4-5D6E-409C-BE32-E72D297353CC}">
              <c16:uniqueId val="{00000001-3936-4024-A80B-3248679E1670}"/>
            </c:ext>
          </c:extLst>
        </c:ser>
        <c:ser>
          <c:idx val="2"/>
          <c:order val="2"/>
          <c:tx>
            <c:strRef>
              <c:f>'[Consultation charts v2.xlsx]Sheet1'!$E$34</c:f>
              <c:strCache>
                <c:ptCount val="1"/>
                <c:pt idx="0">
                  <c:v>Neither agree nor disagree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v2.xlsx]Sheet1'!$E$35:$E$38</c:f>
              <c:numCache>
                <c:formatCode>0%</c:formatCode>
                <c:ptCount val="4"/>
                <c:pt idx="0">
                  <c:v>0.12</c:v>
                </c:pt>
                <c:pt idx="1">
                  <c:v>0.09</c:v>
                </c:pt>
                <c:pt idx="2">
                  <c:v>0.09</c:v>
                </c:pt>
                <c:pt idx="3">
                  <c:v>0.09</c:v>
                </c:pt>
              </c:numCache>
            </c:numRef>
          </c:val>
          <c:extLst>
            <c:ext xmlns:c16="http://schemas.microsoft.com/office/drawing/2014/chart" uri="{C3380CC4-5D6E-409C-BE32-E72D297353CC}">
              <c16:uniqueId val="{00000002-3936-4024-A80B-3248679E1670}"/>
            </c:ext>
          </c:extLst>
        </c:ser>
        <c:ser>
          <c:idx val="3"/>
          <c:order val="3"/>
          <c:tx>
            <c:strRef>
              <c:f>'[Consultation charts v2.xlsx]Sheet1'!$F$34</c:f>
              <c:strCache>
                <c:ptCount val="1"/>
                <c:pt idx="0">
                  <c:v>Slightly disagree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v2.xlsx]Sheet1'!$F$35:$F$38</c:f>
              <c:numCache>
                <c:formatCode>0%</c:formatCode>
                <c:ptCount val="4"/>
                <c:pt idx="0">
                  <c:v>0.05</c:v>
                </c:pt>
                <c:pt idx="1">
                  <c:v>0.01</c:v>
                </c:pt>
                <c:pt idx="2">
                  <c:v>0.03</c:v>
                </c:pt>
                <c:pt idx="3">
                  <c:v>0.05</c:v>
                </c:pt>
              </c:numCache>
            </c:numRef>
          </c:val>
          <c:extLst>
            <c:ext xmlns:c16="http://schemas.microsoft.com/office/drawing/2014/chart" uri="{C3380CC4-5D6E-409C-BE32-E72D297353CC}">
              <c16:uniqueId val="{00000003-3936-4024-A80B-3248679E1670}"/>
            </c:ext>
          </c:extLst>
        </c:ser>
        <c:ser>
          <c:idx val="4"/>
          <c:order val="4"/>
          <c:tx>
            <c:strRef>
              <c:f>'[Consultation charts v2.xlsx]Sheet1'!$G$34</c:f>
              <c:strCache>
                <c:ptCount val="1"/>
                <c:pt idx="0">
                  <c:v>Strongly disagree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v2.xlsx]Sheet1'!$G$35:$G$38</c:f>
              <c:numCache>
                <c:formatCode>0%</c:formatCode>
                <c:ptCount val="4"/>
                <c:pt idx="0">
                  <c:v>0.06</c:v>
                </c:pt>
                <c:pt idx="1">
                  <c:v>0.01</c:v>
                </c:pt>
                <c:pt idx="2">
                  <c:v>0.05</c:v>
                </c:pt>
                <c:pt idx="3">
                  <c:v>0.06</c:v>
                </c:pt>
              </c:numCache>
            </c:numRef>
          </c:val>
          <c:extLst>
            <c:ext xmlns:c16="http://schemas.microsoft.com/office/drawing/2014/chart" uri="{C3380CC4-5D6E-409C-BE32-E72D297353CC}">
              <c16:uniqueId val="{00000004-3936-4024-A80B-3248679E1670}"/>
            </c:ext>
          </c:extLst>
        </c:ser>
        <c:ser>
          <c:idx val="5"/>
          <c:order val="5"/>
          <c:tx>
            <c:strRef>
              <c:f>'[Consultation charts v2.xlsx]Sheet1'!$H$34</c:f>
              <c:strCache>
                <c:ptCount val="1"/>
                <c:pt idx="0">
                  <c:v>Don't know</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'[Consultation charts v2.xlsx]Sheet1'!$B$35:$B$38</c:f>
              <c:strCache>
                <c:ptCount val="4"/>
                <c:pt idx="0">
                  <c:v>New Commercial Models</c:v>
                </c:pt>
                <c:pt idx="1">
                  <c:v>The Civic University</c:v>
                </c:pt>
                <c:pt idx="2">
                  <c:v>People and Place</c:v>
                </c:pt>
                <c:pt idx="3">
                  <c:v>Organising for Success</c:v>
                </c:pt>
              </c:strCache>
            </c:strRef>
          </c:cat>
          <c:val>
            <c:numRef>
              <c:f>'[Consultation charts v2.xlsx]Sheet1'!$H$35:$H$38</c:f>
              <c:numCache>
                <c:formatCode>0%</c:formatCode>
                <c:ptCount val="4"/>
                <c:pt idx="0">
                  <c:v>0.04</c:v>
                </c:pt>
                <c:pt idx="1">
                  <c:v>0.02</c:v>
                </c:pt>
                <c:pt idx="2">
                  <c:v>0.02</c:v>
                </c:pt>
                <c:pt idx="3">
                  <c:v>0.02</c:v>
                </c:pt>
              </c:numCache>
            </c:numRef>
          </c:val>
          <c:extLst>
            <c:ext xmlns:c16="http://schemas.microsoft.com/office/drawing/2014/chart" uri="{C3380CC4-5D6E-409C-BE32-E72D297353CC}">
              <c16:uniqueId val="{00000005-3936-4024-A80B-3248679E1670}"/>
            </c:ext>
          </c:extLst>
        </c:ser>
        <c:dLbls>
          <c:dLblPos val="ctr"/>
          <c:showLegendKey val="0"/>
          <c:showVal val="1"/>
          <c:showCatName val="0"/>
          <c:showSerName val="0"/>
          <c:showPercent val="0"/>
          <c:showBubbleSize val="0"/>
        </c:dLbls>
        <c:gapWidth val="150"/>
        <c:overlap val="100"/>
        <c:axId val="274900584"/>
        <c:axId val="274906072"/>
      </c:barChart>
      <c:catAx>
        <c:axId val="27490058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74906072"/>
        <c:crosses val="autoZero"/>
        <c:auto val="1"/>
        <c:lblAlgn val="ctr"/>
        <c:lblOffset val="100"/>
        <c:noMultiLvlLbl val="0"/>
      </c:catAx>
      <c:valAx>
        <c:axId val="274906072"/>
        <c:scaling>
          <c:orientation val="minMax"/>
        </c:scaling>
        <c:delete val="1"/>
        <c:axPos val="b"/>
        <c:numFmt formatCode="0%" sourceLinked="1"/>
        <c:majorTickMark val="out"/>
        <c:minorTickMark val="none"/>
        <c:tickLblPos val="nextTo"/>
        <c:crossAx val="274900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solidFill>
            <a:schemeClr val="bg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994A928-ABCF-4F52-90F7-A66DDB038CB8}" type="datetimeFigureOut">
              <a:rPr lang="en-GB" smtClean="0"/>
              <a:t>03/06/2020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597670-28C6-41B7-A1C3-EB1EE22A7093}" type="slidenum">
              <a:rPr lang="en-GB" smtClean="0"/>
              <a:t>‹#›</a:t>
            </a:fld>
            <a:endParaRPr lang="en-GB"/>
          </a:p>
        </p:txBody>
      </p:sp>
    </p:spTree>
    <p:extLst>
      <p:ext uri="{BB962C8B-B14F-4D97-AF65-F5344CB8AC3E}">
        <p14:creationId xmlns:p14="http://schemas.microsoft.com/office/powerpoint/2010/main" val="3625311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2DA45D1-62E3-479E-AED5-DAA9EDF74679}" type="datetimeFigureOut">
              <a:rPr lang="en-GB" smtClean="0"/>
              <a:t>03/06/2020</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E80D3F-AB0D-42C3-A947-D0E5A3E6B4F1}" type="slidenum">
              <a:rPr lang="en-GB" smtClean="0"/>
              <a:t>‹#›</a:t>
            </a:fld>
            <a:endParaRPr lang="en-GB"/>
          </a:p>
        </p:txBody>
      </p:sp>
    </p:spTree>
    <p:extLst>
      <p:ext uri="{BB962C8B-B14F-4D97-AF65-F5344CB8AC3E}">
        <p14:creationId xmlns:p14="http://schemas.microsoft.com/office/powerpoint/2010/main" val="191339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551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08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367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21191"/>
            <a:ext cx="11226800" cy="3448756"/>
          </a:xfrm>
        </p:spPr>
        <p:txBody>
          <a:bodyPr anchor="b"/>
          <a:lstStyle>
            <a:lvl1pPr algn="ctr">
              <a:defRPr sz="8666"/>
            </a:lvl1pPr>
          </a:lstStyle>
          <a:p>
            <a:r>
              <a:rPr lang="en-US" smtClean="0"/>
              <a:t>Click to edit Master title style</a:t>
            </a:r>
            <a:endParaRPr lang="en-US" dirty="0"/>
          </a:p>
        </p:txBody>
      </p:sp>
      <p:sp>
        <p:nvSpPr>
          <p:cNvPr id="3" name="Subtitle 2"/>
          <p:cNvSpPr>
            <a:spLocks noGrp="1"/>
          </p:cNvSpPr>
          <p:nvPr>
            <p:ph type="subTitle" idx="1"/>
          </p:nvPr>
        </p:nvSpPr>
        <p:spPr>
          <a:xfrm>
            <a:off x="1651000" y="5202944"/>
            <a:ext cx="99060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232136-154D-8E49-9F0F-8D035B85AE6F}"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397507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32136-154D-8E49-9F0F-8D035B85AE6F}"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336552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1976" y="527403"/>
            <a:ext cx="2847975"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08051" y="527403"/>
            <a:ext cx="8378825"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32136-154D-8E49-9F0F-8D035B85AE6F}"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300839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232136-154D-8E49-9F0F-8D035B85AE6F}"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239860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1172" y="2469624"/>
            <a:ext cx="11391900" cy="4120620"/>
          </a:xfrm>
        </p:spPr>
        <p:txBody>
          <a:bodyPr anchor="b"/>
          <a:lstStyle>
            <a:lvl1pPr>
              <a:defRPr sz="8666"/>
            </a:lvl1pPr>
          </a:lstStyle>
          <a:p>
            <a:r>
              <a:rPr lang="en-US" smtClean="0"/>
              <a:t>Click to edit Master title style</a:t>
            </a:r>
            <a:endParaRPr lang="en-US" dirty="0"/>
          </a:p>
        </p:txBody>
      </p:sp>
      <p:sp>
        <p:nvSpPr>
          <p:cNvPr id="3" name="Text Placeholder 2"/>
          <p:cNvSpPr>
            <a:spLocks noGrp="1"/>
          </p:cNvSpPr>
          <p:nvPr>
            <p:ph type="body" idx="1"/>
          </p:nvPr>
        </p:nvSpPr>
        <p:spPr>
          <a:xfrm>
            <a:off x="901172" y="6629226"/>
            <a:ext cx="11391900"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232136-154D-8E49-9F0F-8D035B85AE6F}"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104369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08050" y="2637014"/>
            <a:ext cx="561340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86550" y="2637014"/>
            <a:ext cx="561340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232136-154D-8E49-9F0F-8D035B85AE6F}"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1110197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9770" y="527405"/>
            <a:ext cx="11391900"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9772" y="2428347"/>
            <a:ext cx="5587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Edit Master text styles</a:t>
            </a:r>
          </a:p>
        </p:txBody>
      </p:sp>
      <p:sp>
        <p:nvSpPr>
          <p:cNvPr id="4" name="Content Placeholder 3"/>
          <p:cNvSpPr>
            <a:spLocks noGrp="1"/>
          </p:cNvSpPr>
          <p:nvPr>
            <p:ph sz="half" idx="2"/>
          </p:nvPr>
        </p:nvSpPr>
        <p:spPr>
          <a:xfrm>
            <a:off x="909772" y="3618442"/>
            <a:ext cx="5587602"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6551" y="2428347"/>
            <a:ext cx="5615120"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smtClean="0"/>
              <a:t>Edit Master text styles</a:t>
            </a:r>
          </a:p>
        </p:txBody>
      </p:sp>
      <p:sp>
        <p:nvSpPr>
          <p:cNvPr id="6" name="Content Placeholder 5"/>
          <p:cNvSpPr>
            <a:spLocks noGrp="1"/>
          </p:cNvSpPr>
          <p:nvPr>
            <p:ph sz="quarter" idx="4"/>
          </p:nvPr>
        </p:nvSpPr>
        <p:spPr>
          <a:xfrm>
            <a:off x="6686551" y="3618442"/>
            <a:ext cx="5615120"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232136-154D-8E49-9F0F-8D035B85AE6F}"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352295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232136-154D-8E49-9F0F-8D035B85AE6F}"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166313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32136-154D-8E49-9F0F-8D035B85AE6F}"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327680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smtClean="0"/>
              <a:t>Click to edit Master title style</a:t>
            </a:r>
            <a:endParaRPr lang="en-US" dirty="0"/>
          </a:p>
        </p:txBody>
      </p:sp>
      <p:sp>
        <p:nvSpPr>
          <p:cNvPr id="3" name="Content Placeholder 2"/>
          <p:cNvSpPr>
            <a:spLocks noGrp="1"/>
          </p:cNvSpPr>
          <p:nvPr>
            <p:ph idx="1"/>
          </p:nvPr>
        </p:nvSpPr>
        <p:spPr>
          <a:xfrm>
            <a:off x="5615120" y="1426283"/>
            <a:ext cx="6686550"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Edit Master text styles</a:t>
            </a:r>
          </a:p>
        </p:txBody>
      </p:sp>
      <p:sp>
        <p:nvSpPr>
          <p:cNvPr id="5" name="Date Placeholder 4"/>
          <p:cNvSpPr>
            <a:spLocks noGrp="1"/>
          </p:cNvSpPr>
          <p:nvPr>
            <p:ph type="dt" sz="half" idx="10"/>
          </p:nvPr>
        </p:nvSpPr>
        <p:spPr/>
        <p:txBody>
          <a:bodyPr/>
          <a:lstStyle/>
          <a:p>
            <a:fld id="{52232136-154D-8E49-9F0F-8D035B85AE6F}"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53528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15120" y="1426283"/>
            <a:ext cx="6686550"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smtClean="0"/>
              <a:t>Click icon to add picture</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smtClean="0"/>
              <a:t>Edit Master text styles</a:t>
            </a:r>
          </a:p>
        </p:txBody>
      </p:sp>
      <p:sp>
        <p:nvSpPr>
          <p:cNvPr id="5" name="Date Placeholder 4"/>
          <p:cNvSpPr>
            <a:spLocks noGrp="1"/>
          </p:cNvSpPr>
          <p:nvPr>
            <p:ph type="dt" sz="half" idx="10"/>
          </p:nvPr>
        </p:nvSpPr>
        <p:spPr/>
        <p:txBody>
          <a:bodyPr/>
          <a:lstStyle/>
          <a:p>
            <a:fld id="{52232136-154D-8E49-9F0F-8D035B85AE6F}"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8056C-9350-3E4B-911C-FCF80EDBFE79}" type="slidenum">
              <a:rPr lang="en-US" smtClean="0"/>
              <a:t>‹#›</a:t>
            </a:fld>
            <a:endParaRPr lang="en-US"/>
          </a:p>
        </p:txBody>
      </p:sp>
    </p:spTree>
    <p:extLst>
      <p:ext uri="{BB962C8B-B14F-4D97-AF65-F5344CB8AC3E}">
        <p14:creationId xmlns:p14="http://schemas.microsoft.com/office/powerpoint/2010/main" val="28248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8050" y="527405"/>
            <a:ext cx="11391900"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08050" y="2637014"/>
            <a:ext cx="11391900"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08050" y="9181397"/>
            <a:ext cx="29718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52232136-154D-8E49-9F0F-8D035B85AE6F}" type="datetimeFigureOut">
              <a:rPr lang="en-US" smtClean="0"/>
              <a:t>6/3/2020</a:t>
            </a:fld>
            <a:endParaRPr lang="en-US"/>
          </a:p>
        </p:txBody>
      </p:sp>
      <p:sp>
        <p:nvSpPr>
          <p:cNvPr id="5" name="Footer Placeholder 4"/>
          <p:cNvSpPr>
            <a:spLocks noGrp="1"/>
          </p:cNvSpPr>
          <p:nvPr>
            <p:ph type="ftr" sz="quarter" idx="3"/>
          </p:nvPr>
        </p:nvSpPr>
        <p:spPr>
          <a:xfrm>
            <a:off x="4375150" y="9181397"/>
            <a:ext cx="4457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8150" y="9181397"/>
            <a:ext cx="29718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03E8056C-9350-3E4B-911C-FCF80EDBFE79}" type="slidenum">
              <a:rPr lang="en-US" smtClean="0"/>
              <a:t>‹#›</a:t>
            </a:fld>
            <a:endParaRPr lang="en-US"/>
          </a:p>
        </p:txBody>
      </p:sp>
    </p:spTree>
    <p:extLst>
      <p:ext uri="{BB962C8B-B14F-4D97-AF65-F5344CB8AC3E}">
        <p14:creationId xmlns:p14="http://schemas.microsoft.com/office/powerpoint/2010/main" val="73667358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leeds.ac.uk/forstaff/news/article/6927/what_next_at_leeds_draft_vision_and_strategy_now_published?notags=true"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Decorative border"/>
          <p:cNvPicPr>
            <a:picLocks noChangeAspect="1"/>
          </p:cNvPicPr>
          <p:nvPr/>
        </p:nvPicPr>
        <p:blipFill rotWithShape="1">
          <a:blip r:embed="rId3">
            <a:extLst>
              <a:ext uri="{28A0092B-C50C-407E-A947-70E740481C1C}">
                <a14:useLocalDpi xmlns:a14="http://schemas.microsoft.com/office/drawing/2010/main" val="0"/>
              </a:ext>
            </a:extLst>
          </a:blip>
          <a:srcRect b="68308"/>
          <a:stretch/>
        </p:blipFill>
        <p:spPr>
          <a:xfrm>
            <a:off x="19050" y="0"/>
            <a:ext cx="13188950" cy="3130852"/>
          </a:xfrm>
          <a:prstGeom prst="rect">
            <a:avLst/>
          </a:prstGeom>
        </p:spPr>
      </p:pic>
      <p:sp>
        <p:nvSpPr>
          <p:cNvPr id="2" name="Title 1"/>
          <p:cNvSpPr>
            <a:spLocks noGrp="1"/>
          </p:cNvSpPr>
          <p:nvPr>
            <p:ph type="title"/>
          </p:nvPr>
        </p:nvSpPr>
        <p:spPr>
          <a:xfrm>
            <a:off x="8139029" y="791388"/>
            <a:ext cx="4345579" cy="1914702"/>
          </a:xfrm>
        </p:spPr>
        <p:txBody>
          <a:bodyPr>
            <a:normAutofit/>
          </a:bodyPr>
          <a:lstStyle/>
          <a:p>
            <a:r>
              <a:rPr lang="en-GB" sz="5400" b="1" dirty="0" smtClean="0">
                <a:solidFill>
                  <a:schemeClr val="bg1"/>
                </a:solidFill>
                <a:latin typeface="Arial" panose="020B0604020202020204" pitchFamily="34" charset="0"/>
                <a:cs typeface="Arial" panose="020B0604020202020204" pitchFamily="34" charset="0"/>
              </a:rPr>
              <a:t>Your views</a:t>
            </a:r>
            <a:endParaRPr lang="en-GB" sz="5400" b="1" dirty="0">
              <a:solidFill>
                <a:schemeClr val="bg1"/>
              </a:solidFill>
              <a:latin typeface="Arial" panose="020B0604020202020204" pitchFamily="34" charset="0"/>
              <a:cs typeface="Arial" panose="020B0604020202020204" pitchFamily="34" charset="0"/>
            </a:endParaRPr>
          </a:p>
        </p:txBody>
      </p:sp>
      <p:pic>
        <p:nvPicPr>
          <p:cNvPr id="32" name="Picture 31" title="Univeristy of Leeds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2314" y="8717050"/>
            <a:ext cx="2529536" cy="747981"/>
          </a:xfrm>
          <a:prstGeom prst="rect">
            <a:avLst/>
          </a:prstGeom>
        </p:spPr>
      </p:pic>
      <p:sp>
        <p:nvSpPr>
          <p:cNvPr id="4" name="TextBox 3"/>
          <p:cNvSpPr txBox="1"/>
          <p:nvPr/>
        </p:nvSpPr>
        <p:spPr>
          <a:xfrm>
            <a:off x="531156" y="3454071"/>
            <a:ext cx="12164737" cy="5262979"/>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Consultation with staff and students reveals general agreement and suggestions for improvement</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The consultation on our University’s draft vision and strategy for 2020-2030 revealed high levels of agreement among both staff and students, along with some suggestions for improvement in its presentation and content. </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The consultation was </a:t>
            </a:r>
            <a:r>
              <a:rPr lang="en-GB" sz="2800" dirty="0">
                <a:latin typeface="Arial" panose="020B0604020202020204" pitchFamily="34" charset="0"/>
                <a:cs typeface="Arial" panose="020B0604020202020204" pitchFamily="34" charset="0"/>
              </a:rPr>
              <a:t>carried out by Community Research, an independent research company, between 23 January and 6 March 2020, shortly before the restrictions on movement due to Covid-19 were introduced and, in part, during a period of industrial action.</a:t>
            </a:r>
          </a:p>
          <a:p>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188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title="Decorative border"/>
          <p:cNvPicPr>
            <a:picLocks noChangeAspect="1"/>
          </p:cNvPicPr>
          <p:nvPr/>
        </p:nvPicPr>
        <p:blipFill rotWithShape="1">
          <a:blip r:embed="rId3">
            <a:extLst>
              <a:ext uri="{28A0092B-C50C-407E-A947-70E740481C1C}">
                <a14:useLocalDpi xmlns:a14="http://schemas.microsoft.com/office/drawing/2010/main" val="0"/>
              </a:ext>
            </a:extLst>
          </a:blip>
          <a:srcRect l="43683" t="9937" r="17762" b="68308"/>
          <a:stretch/>
        </p:blipFill>
        <p:spPr>
          <a:xfrm>
            <a:off x="0" y="-15542"/>
            <a:ext cx="8686800" cy="1668442"/>
          </a:xfrm>
          <a:prstGeom prst="rect">
            <a:avLst/>
          </a:prstGeom>
        </p:spPr>
      </p:pic>
      <p:sp>
        <p:nvSpPr>
          <p:cNvPr id="2" name="Title 1"/>
          <p:cNvSpPr>
            <a:spLocks noGrp="1"/>
          </p:cNvSpPr>
          <p:nvPr>
            <p:ph type="title"/>
          </p:nvPr>
        </p:nvSpPr>
        <p:spPr>
          <a:xfrm>
            <a:off x="426787" y="-143383"/>
            <a:ext cx="11391900" cy="1914702"/>
          </a:xfrm>
        </p:spPr>
        <p:txBody>
          <a:bodyPr>
            <a:normAutofit/>
          </a:bodyPr>
          <a:lstStyle/>
          <a:p>
            <a:r>
              <a:rPr lang="en-GB" sz="5400" b="1" dirty="0" smtClean="0">
                <a:solidFill>
                  <a:schemeClr val="bg1"/>
                </a:solidFill>
                <a:latin typeface="Arial" panose="020B0604020202020204" pitchFamily="34" charset="0"/>
                <a:cs typeface="Arial" panose="020B0604020202020204" pitchFamily="34" charset="0"/>
              </a:rPr>
              <a:t>Who took part</a:t>
            </a:r>
            <a:endParaRPr lang="en-GB" sz="5400" b="1"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815838" y="1870521"/>
            <a:ext cx="11626811" cy="1815882"/>
          </a:xfrm>
          <a:prstGeom prst="rect">
            <a:avLst/>
          </a:prstGeom>
          <a:noFill/>
        </p:spPr>
        <p:txBody>
          <a:bodyPr wrap="square" rtlCol="0">
            <a:spAutoFit/>
          </a:bodyPr>
          <a:lstStyle/>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The consultation consisted of 10 workshops with staff and students and an online </a:t>
            </a:r>
            <a:r>
              <a:rPr lang="en-GB" sz="2800" dirty="0" smtClean="0">
                <a:latin typeface="Arial" panose="020B0604020202020204" pitchFamily="34" charset="0"/>
                <a:cs typeface="Arial" panose="020B0604020202020204" pitchFamily="34" charset="0"/>
              </a:rPr>
              <a:t>survey.</a:t>
            </a:r>
          </a:p>
          <a:p>
            <a:endParaRPr lang="en-GB" sz="2800" dirty="0">
              <a:latin typeface="Arial" panose="020B0604020202020204" pitchFamily="34" charset="0"/>
              <a:cs typeface="Arial" panose="020B0604020202020204" pitchFamily="34" charset="0"/>
            </a:endParaRPr>
          </a:p>
        </p:txBody>
      </p:sp>
      <p:pic>
        <p:nvPicPr>
          <p:cNvPr id="22" name="Picture 21" title="What next at Leeds? Your say on our vision and strategy 2020-30"/>
          <p:cNvPicPr>
            <a:picLocks noChangeAspect="1"/>
          </p:cNvPicPr>
          <p:nvPr/>
        </p:nvPicPr>
        <p:blipFill>
          <a:blip r:embed="rId4"/>
          <a:stretch>
            <a:fillRect/>
          </a:stretch>
        </p:blipFill>
        <p:spPr>
          <a:xfrm>
            <a:off x="143136" y="4974257"/>
            <a:ext cx="4689827" cy="2454772"/>
          </a:xfrm>
          <a:prstGeom prst="rect">
            <a:avLst/>
          </a:prstGeom>
        </p:spPr>
      </p:pic>
      <p:pic>
        <p:nvPicPr>
          <p:cNvPr id="18" name="Picture 17" title="Decorative border"/>
          <p:cNvPicPr>
            <a:picLocks noChangeAspect="1"/>
          </p:cNvPicPr>
          <p:nvPr/>
        </p:nvPicPr>
        <p:blipFill rotWithShape="1">
          <a:blip r:embed="rId3">
            <a:extLst>
              <a:ext uri="{28A0092B-C50C-407E-A947-70E740481C1C}">
                <a14:useLocalDpi xmlns:a14="http://schemas.microsoft.com/office/drawing/2010/main" val="0"/>
              </a:ext>
            </a:extLst>
          </a:blip>
          <a:srcRect l="43683" r="33462" b="83020"/>
          <a:stretch/>
        </p:blipFill>
        <p:spPr>
          <a:xfrm rot="5400000">
            <a:off x="2413326" y="6096289"/>
            <a:ext cx="4915095" cy="75820"/>
          </a:xfrm>
          <a:prstGeom prst="rect">
            <a:avLst/>
          </a:prstGeom>
        </p:spPr>
      </p:pic>
      <p:sp>
        <p:nvSpPr>
          <p:cNvPr id="17" name="Rectangle 16"/>
          <p:cNvSpPr/>
          <p:nvPr/>
        </p:nvSpPr>
        <p:spPr>
          <a:xfrm>
            <a:off x="5221229" y="4181855"/>
            <a:ext cx="1598515" cy="769441"/>
          </a:xfrm>
          <a:prstGeom prst="rect">
            <a:avLst/>
          </a:prstGeom>
        </p:spPr>
        <p:txBody>
          <a:bodyPr wrap="none">
            <a:spAutoFit/>
          </a:bodyPr>
          <a:lstStyle/>
          <a:p>
            <a:r>
              <a:rPr lang="en-GB" sz="4400" b="1" dirty="0" smtClean="0">
                <a:solidFill>
                  <a:schemeClr val="accent2"/>
                </a:solidFill>
                <a:latin typeface="Arial" panose="020B0604020202020204" pitchFamily="34" charset="0"/>
                <a:cs typeface="Arial" panose="020B0604020202020204" pitchFamily="34" charset="0"/>
              </a:rPr>
              <a:t>1,688</a:t>
            </a:r>
            <a:endParaRPr lang="en-GB" sz="1600" b="1" dirty="0"/>
          </a:p>
        </p:txBody>
      </p:sp>
      <p:sp>
        <p:nvSpPr>
          <p:cNvPr id="13" name="Rectangle 12"/>
          <p:cNvSpPr/>
          <p:nvPr/>
        </p:nvSpPr>
        <p:spPr>
          <a:xfrm>
            <a:off x="7205013" y="4187808"/>
            <a:ext cx="4463169" cy="830997"/>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Participants </a:t>
            </a:r>
            <a:r>
              <a:rPr lang="en-GB" sz="2400" dirty="0">
                <a:latin typeface="Arial" panose="020B0604020202020204" pitchFamily="34" charset="0"/>
                <a:cs typeface="Arial" panose="020B0604020202020204" pitchFamily="34" charset="0"/>
              </a:rPr>
              <a:t>took </a:t>
            </a:r>
            <a:r>
              <a:rPr lang="en-GB" sz="2400" dirty="0" smtClean="0">
                <a:latin typeface="Arial" panose="020B0604020202020204" pitchFamily="34" charset="0"/>
                <a:cs typeface="Arial" panose="020B0604020202020204" pitchFamily="34" charset="0"/>
              </a:rPr>
              <a:t>part in the consultation.</a:t>
            </a:r>
            <a:endParaRPr lang="en-GB" sz="2400" dirty="0"/>
          </a:p>
        </p:txBody>
      </p:sp>
      <p:pic>
        <p:nvPicPr>
          <p:cNvPr id="12" name="Picture 11" title="A list with ticks and crosses"/>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120487" y="5199248"/>
            <a:ext cx="1800000" cy="1800000"/>
          </a:xfrm>
          <a:prstGeom prst="rect">
            <a:avLst/>
          </a:prstGeom>
        </p:spPr>
      </p:pic>
      <p:sp>
        <p:nvSpPr>
          <p:cNvPr id="15" name="TextBox 14"/>
          <p:cNvSpPr txBox="1"/>
          <p:nvPr/>
        </p:nvSpPr>
        <p:spPr>
          <a:xfrm>
            <a:off x="7205013" y="5118007"/>
            <a:ext cx="5729937" cy="1200329"/>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457 colleagues and 1,080 students took part in our online survey. A total of 1,537.</a:t>
            </a:r>
            <a:endParaRPr lang="en-GB" sz="2400" dirty="0">
              <a:latin typeface="Arial" panose="020B0604020202020204" pitchFamily="34" charset="0"/>
              <a:cs typeface="Arial" panose="020B0604020202020204" pitchFamily="34" charset="0"/>
            </a:endParaRPr>
          </a:p>
        </p:txBody>
      </p:sp>
      <p:pic>
        <p:nvPicPr>
          <p:cNvPr id="5" name="Picture 4" title="Three people next to a question mark"/>
          <p:cNvPicPr>
            <a:picLocks noChangeAspect="1"/>
          </p:cNvPicPr>
          <p:nvPr/>
        </p:nvPicPr>
        <p:blipFill>
          <a:blip r:embed="rId6">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120487" y="6791746"/>
            <a:ext cx="1800000" cy="1800000"/>
          </a:xfrm>
          <a:prstGeom prst="rect">
            <a:avLst/>
          </a:prstGeom>
        </p:spPr>
      </p:pic>
      <p:sp>
        <p:nvSpPr>
          <p:cNvPr id="16" name="TextBox 15"/>
          <p:cNvSpPr txBox="1"/>
          <p:nvPr/>
        </p:nvSpPr>
        <p:spPr>
          <a:xfrm>
            <a:off x="7205013" y="6825881"/>
            <a:ext cx="5729937" cy="1200329"/>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44 colleagues and 107 students joined one of our workshops. A total of 151.</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114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511" y="10161"/>
            <a:ext cx="8686800" cy="1668442"/>
          </a:xfrm>
          <a:prstGeom prst="rect">
            <a:avLst/>
          </a:prstGeom>
        </p:spPr>
      </p:pic>
      <p:sp>
        <p:nvSpPr>
          <p:cNvPr id="2" name="Title 1"/>
          <p:cNvSpPr>
            <a:spLocks noGrp="1"/>
          </p:cNvSpPr>
          <p:nvPr>
            <p:ph type="title"/>
          </p:nvPr>
        </p:nvSpPr>
        <p:spPr>
          <a:xfrm>
            <a:off x="216569" y="25090"/>
            <a:ext cx="9456820" cy="1914702"/>
          </a:xfrm>
        </p:spPr>
        <p:txBody>
          <a:bodyPr>
            <a:normAutofit/>
          </a:bodyPr>
          <a:lstStyle/>
          <a:p>
            <a:r>
              <a:rPr lang="en-GB" sz="3600" b="1" dirty="0" smtClean="0">
                <a:solidFill>
                  <a:schemeClr val="bg1"/>
                </a:solidFill>
                <a:latin typeface="Arial" panose="020B0604020202020204" pitchFamily="34" charset="0"/>
                <a:cs typeface="Arial" panose="020B0604020202020204" pitchFamily="34" charset="0"/>
              </a:rPr>
              <a:t>Your views on our core and enabling strategies</a:t>
            </a:r>
            <a:endParaRPr lang="en-GB" sz="3600" b="1" dirty="0">
              <a:solidFill>
                <a:schemeClr val="bg1"/>
              </a:solidFill>
              <a:latin typeface="Arial" panose="020B0604020202020204" pitchFamily="34" charset="0"/>
              <a:cs typeface="Arial" panose="020B0604020202020204" pitchFamily="34" charset="0"/>
            </a:endParaRPr>
          </a:p>
        </p:txBody>
      </p:sp>
      <p:sp>
        <p:nvSpPr>
          <p:cNvPr id="4" name="Rectangle 2"/>
          <p:cNvSpPr>
            <a:spLocks noChangeArrowheads="1"/>
          </p:cNvSpPr>
          <p:nvPr/>
        </p:nvSpPr>
        <p:spPr bwMode="auto">
          <a:xfrm>
            <a:off x="718862" y="1913320"/>
            <a:ext cx="121112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Respondents were asked to comment on our foundations and our core and enabling strategies. The table shows the per cent of</a:t>
            </a:r>
            <a:r>
              <a:rPr kumimoji="0" lang="en-GB" altLang="en-US" sz="2000" b="0" i="0" u="none" strike="noStrike" cap="none" normalizeH="0" dirty="0" smtClean="0">
                <a:ln>
                  <a:noFill/>
                </a:ln>
                <a:solidFill>
                  <a:schemeClr val="tx1"/>
                </a:solidFill>
                <a:effectLst/>
                <a:ea typeface="Calibri" panose="020F0502020204030204" pitchFamily="34" charset="0"/>
                <a:cs typeface="Arial" panose="020B0604020202020204" pitchFamily="34" charset="0"/>
              </a:rPr>
              <a:t> respondents that agreed</a:t>
            </a:r>
            <a:r>
              <a:rPr lang="en-GB" sz="2000" baseline="30000" dirty="0" smtClean="0">
                <a:cs typeface="Arial" panose="020B0604020202020204" pitchFamily="34" charset="0"/>
              </a:rPr>
              <a:t>1.</a:t>
            </a:r>
            <a:endParaRPr kumimoji="0" lang="en-GB" altLang="en-US" sz="20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endParaRPr>
          </a:p>
        </p:txBody>
      </p:sp>
      <p:graphicFrame>
        <p:nvGraphicFramePr>
          <p:cNvPr id="3" name="Table 2" descr="83% of staff agreed with our foundations.&#10;78% of staff agreed with out core activites.&#10;80% of our staff agreed with our enabling startegies.&#10;93% of students agreed with our foundations.&#10;89% of students agreed with our core activites.&#10;Students were not asked about our enabling strategies." title="Table showing the per cent of repondents that agreed with our foundations, core activities and enabling startegies"/>
          <p:cNvGraphicFramePr>
            <a:graphicFrameLocks noGrp="1"/>
          </p:cNvGraphicFramePr>
          <p:nvPr>
            <p:extLst>
              <p:ext uri="{D42A27DB-BD31-4B8C-83A1-F6EECF244321}">
                <p14:modId xmlns:p14="http://schemas.microsoft.com/office/powerpoint/2010/main" val="2013971043"/>
              </p:ext>
            </p:extLst>
          </p:nvPr>
        </p:nvGraphicFramePr>
        <p:xfrm>
          <a:off x="718862" y="2769932"/>
          <a:ext cx="11435038" cy="1704666"/>
        </p:xfrm>
        <a:graphic>
          <a:graphicData uri="http://schemas.openxmlformats.org/drawingml/2006/table">
            <a:tbl>
              <a:tblPr firstRow="1" firstCol="1" bandRow="1">
                <a:tableStyleId>{5C22544A-7EE6-4342-B048-85BDC9FD1C3A}</a:tableStyleId>
              </a:tblPr>
              <a:tblGrid>
                <a:gridCol w="1529038">
                  <a:extLst>
                    <a:ext uri="{9D8B030D-6E8A-4147-A177-3AD203B41FA5}">
                      <a16:colId xmlns:a16="http://schemas.microsoft.com/office/drawing/2014/main" val="3684576018"/>
                    </a:ext>
                  </a:extLst>
                </a:gridCol>
                <a:gridCol w="3162300">
                  <a:extLst>
                    <a:ext uri="{9D8B030D-6E8A-4147-A177-3AD203B41FA5}">
                      <a16:colId xmlns:a16="http://schemas.microsoft.com/office/drawing/2014/main" val="910834969"/>
                    </a:ext>
                  </a:extLst>
                </a:gridCol>
                <a:gridCol w="3586956">
                  <a:extLst>
                    <a:ext uri="{9D8B030D-6E8A-4147-A177-3AD203B41FA5}">
                      <a16:colId xmlns:a16="http://schemas.microsoft.com/office/drawing/2014/main" val="1566108616"/>
                    </a:ext>
                  </a:extLst>
                </a:gridCol>
                <a:gridCol w="3156744">
                  <a:extLst>
                    <a:ext uri="{9D8B030D-6E8A-4147-A177-3AD203B41FA5}">
                      <a16:colId xmlns:a16="http://schemas.microsoft.com/office/drawing/2014/main" val="749519113"/>
                    </a:ext>
                  </a:extLst>
                </a:gridCol>
              </a:tblGrid>
              <a:tr h="653210">
                <a:tc>
                  <a:txBody>
                    <a:bodyPr/>
                    <a:lstStyle/>
                    <a:p>
                      <a:pPr>
                        <a:lnSpc>
                          <a:spcPct val="107000"/>
                        </a:lnSpc>
                        <a:spcAft>
                          <a:spcPts val="0"/>
                        </a:spcAft>
                      </a:pPr>
                      <a:r>
                        <a:rPr lang="en-GB" sz="1800" dirty="0">
                          <a:effectLst/>
                          <a:latin typeface="Arial" panose="020B060402020202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b="1" dirty="0">
                          <a:effectLst/>
                          <a:latin typeface="Arial" panose="020B0604020202020204" pitchFamily="34" charset="0"/>
                          <a:cs typeface="Arial" panose="020B0604020202020204" pitchFamily="34" charset="0"/>
                        </a:rPr>
                        <a:t>Foundations</a:t>
                      </a:r>
                      <a:endParaRPr lang="en-GB"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GB" sz="1800" b="1" dirty="0">
                          <a:effectLst/>
                          <a:latin typeface="Arial" panose="020B0604020202020204" pitchFamily="34" charset="0"/>
                          <a:cs typeface="Arial" panose="020B0604020202020204" pitchFamily="34" charset="0"/>
                        </a:rPr>
                        <a:t>Core activities</a:t>
                      </a:r>
                      <a:endParaRPr lang="en-GB"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GB" sz="1800" b="1" dirty="0">
                          <a:effectLst/>
                          <a:latin typeface="Arial" panose="020B0604020202020204" pitchFamily="34" charset="0"/>
                          <a:cs typeface="Arial" panose="020B0604020202020204" pitchFamily="34" charset="0"/>
                        </a:rPr>
                        <a:t>Enabling strategies</a:t>
                      </a:r>
                      <a:endParaRPr lang="en-GB"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01386392"/>
                  </a:ext>
                </a:extLst>
              </a:tr>
              <a:tr h="525728">
                <a:tc>
                  <a:txBody>
                    <a:bodyPr/>
                    <a:lstStyle/>
                    <a:p>
                      <a:pPr>
                        <a:lnSpc>
                          <a:spcPct val="107000"/>
                        </a:lnSpc>
                        <a:spcAft>
                          <a:spcPts val="0"/>
                        </a:spcAft>
                      </a:pPr>
                      <a:r>
                        <a:rPr lang="en-GB" sz="1800">
                          <a:effectLst/>
                          <a:latin typeface="Arial" panose="020B0604020202020204" pitchFamily="34" charset="0"/>
                          <a:cs typeface="Arial" panose="020B0604020202020204" pitchFamily="34" charset="0"/>
                        </a:rPr>
                        <a:t>Staff</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cs typeface="Arial" panose="020B0604020202020204" pitchFamily="34" charset="0"/>
                        </a:rPr>
                        <a:t>83% </a:t>
                      </a:r>
                      <a:r>
                        <a:rPr lang="en-GB" sz="1800" dirty="0">
                          <a:effectLst/>
                          <a:latin typeface="Arial" panose="020B0604020202020204" pitchFamily="34" charset="0"/>
                          <a:cs typeface="Arial" panose="020B0604020202020204" pitchFamily="34" charset="0"/>
                        </a:rPr>
                        <a:t>(7)</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cs typeface="Arial" panose="020B0604020202020204" pitchFamily="34" charset="0"/>
                        </a:rPr>
                        <a:t>78% </a:t>
                      </a:r>
                      <a:r>
                        <a:rPr lang="en-GB" sz="1800" dirty="0">
                          <a:effectLst/>
                          <a:latin typeface="Arial" panose="020B0604020202020204" pitchFamily="34" charset="0"/>
                          <a:cs typeface="Arial" panose="020B0604020202020204" pitchFamily="34" charset="0"/>
                        </a:rPr>
                        <a:t>(13)</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cs typeface="Arial" panose="020B0604020202020204" pitchFamily="34" charset="0"/>
                        </a:rPr>
                        <a:t>80% </a:t>
                      </a:r>
                      <a:r>
                        <a:rPr lang="en-GB" sz="1800" dirty="0">
                          <a:effectLst/>
                          <a:latin typeface="Arial" panose="020B0604020202020204" pitchFamily="34" charset="0"/>
                          <a:cs typeface="Arial" panose="020B0604020202020204" pitchFamily="34" charset="0"/>
                        </a:rPr>
                        <a:t>(12)</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93898756"/>
                  </a:ext>
                </a:extLst>
              </a:tr>
              <a:tr h="525728">
                <a:tc>
                  <a:txBody>
                    <a:bodyPr/>
                    <a:lstStyle/>
                    <a:p>
                      <a:pPr>
                        <a:lnSpc>
                          <a:spcPct val="107000"/>
                        </a:lnSpc>
                        <a:spcAft>
                          <a:spcPts val="0"/>
                        </a:spcAft>
                      </a:pPr>
                      <a:r>
                        <a:rPr lang="en-GB" sz="1800">
                          <a:effectLst/>
                          <a:latin typeface="Arial" panose="020B0604020202020204" pitchFamily="34" charset="0"/>
                          <a:cs typeface="Arial" panose="020B0604020202020204" pitchFamily="34" charset="0"/>
                        </a:rPr>
                        <a:t>Students</a:t>
                      </a:r>
                      <a:endParaRPr lang="en-GB"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cs typeface="Arial" panose="020B0604020202020204" pitchFamily="34" charset="0"/>
                        </a:rPr>
                        <a:t>93% </a:t>
                      </a:r>
                      <a:r>
                        <a:rPr lang="en-GB" sz="1800" dirty="0">
                          <a:effectLst/>
                          <a:latin typeface="Arial" panose="020B0604020202020204" pitchFamily="34" charset="0"/>
                          <a:cs typeface="Arial" panose="020B0604020202020204" pitchFamily="34" charset="0"/>
                        </a:rPr>
                        <a:t>(5)</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smtClean="0">
                          <a:effectLst/>
                          <a:latin typeface="Arial" panose="020B0604020202020204" pitchFamily="34" charset="0"/>
                          <a:cs typeface="Arial" panose="020B0604020202020204" pitchFamily="34" charset="0"/>
                        </a:rPr>
                        <a:t>89% </a:t>
                      </a:r>
                      <a:r>
                        <a:rPr lang="en-GB" sz="1800" dirty="0">
                          <a:effectLst/>
                          <a:latin typeface="Arial" panose="020B0604020202020204" pitchFamily="34" charset="0"/>
                          <a:cs typeface="Arial" panose="020B0604020202020204" pitchFamily="34" charset="0"/>
                        </a:rPr>
                        <a:t>(8)</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GB" sz="1800" dirty="0">
                          <a:effectLst/>
                          <a:latin typeface="Arial" panose="020B0604020202020204" pitchFamily="34" charset="0"/>
                          <a:cs typeface="Arial" panose="020B0604020202020204" pitchFamily="34" charset="0"/>
                        </a:rPr>
                        <a:t>Not asked</a:t>
                      </a:r>
                      <a:endParaRPr lang="en-GB"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87280378"/>
                  </a:ext>
                </a:extLst>
              </a:tr>
            </a:tbl>
          </a:graphicData>
        </a:graphic>
      </p:graphicFrame>
      <p:sp>
        <p:nvSpPr>
          <p:cNvPr id="7" name="Rectangle 2"/>
          <p:cNvSpPr>
            <a:spLocks noChangeArrowheads="1"/>
          </p:cNvSpPr>
          <p:nvPr/>
        </p:nvSpPr>
        <p:spPr bwMode="auto">
          <a:xfrm>
            <a:off x="718862" y="4940686"/>
            <a:ext cx="121112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30000" dirty="0" smtClean="0">
                <a:ln>
                  <a:noFill/>
                </a:ln>
                <a:solidFill>
                  <a:schemeClr val="tx1"/>
                </a:solidFill>
                <a:effectLst/>
                <a:ea typeface="Calibri" panose="020F0502020204030204" pitchFamily="34" charset="0"/>
                <a:cs typeface="Arial" panose="020B0604020202020204" pitchFamily="34" charset="0"/>
              </a:rPr>
              <a:t>1</a:t>
            </a: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Agree - Strongly agree and Slightly agree; Neutral – Neither agree nor disagree / Don’t know</a:t>
            </a:r>
            <a:endParaRPr kumimoji="0" lang="en-GB" altLang="en-US" sz="2000" b="0" i="0" u="none" strike="noStrike" cap="none" normalizeH="0" baseline="0" dirty="0" smtClean="0">
              <a:ln>
                <a:noFill/>
              </a:ln>
              <a:solidFill>
                <a:schemeClr val="tx1"/>
              </a:solidFill>
              <a:effectLst/>
              <a:cs typeface="Arial" panose="020B0604020202020204" pitchFamily="34" charset="0"/>
            </a:endParaRPr>
          </a:p>
        </p:txBody>
      </p:sp>
      <p:sp>
        <p:nvSpPr>
          <p:cNvPr id="6" name="Rectangle 2"/>
          <p:cNvSpPr>
            <a:spLocks noChangeArrowheads="1"/>
          </p:cNvSpPr>
          <p:nvPr/>
        </p:nvSpPr>
        <p:spPr bwMode="auto">
          <a:xfrm>
            <a:off x="718862" y="5942675"/>
            <a:ext cx="497605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Strategic foundations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Holding fast to our values as we evolve our culture</a:t>
            </a:r>
            <a:endParaRPr kumimoji="0" lang="en-GB" altLang="en-US" sz="20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 healthy University community</a:t>
            </a:r>
            <a:endParaRPr kumimoji="0" lang="en-GB" altLang="en-US" sz="20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Academic and financial sustainability</a:t>
            </a:r>
            <a:endParaRPr kumimoji="0" lang="en-GB" altLang="en-US" sz="20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Tackling the climate crisis</a:t>
            </a:r>
          </a:p>
        </p:txBody>
      </p:sp>
      <p:sp>
        <p:nvSpPr>
          <p:cNvPr id="21" name="Rectangle 2"/>
          <p:cNvSpPr>
            <a:spLocks noChangeArrowheads="1"/>
          </p:cNvSpPr>
          <p:nvPr/>
        </p:nvSpPr>
        <p:spPr bwMode="auto">
          <a:xfrm>
            <a:off x="718862" y="8459192"/>
            <a:ext cx="68616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Most staff agreed that these were the right foundations for the 2020-30 strategic plan.</a:t>
            </a:r>
            <a:endParaRPr kumimoji="0" lang="en-GB" altLang="en-US" sz="20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smtClean="0">
              <a:ln>
                <a:noFill/>
              </a:ln>
              <a:solidFill>
                <a:schemeClr val="tx1"/>
              </a:solidFill>
              <a:effectLst/>
              <a:cs typeface="Arial" panose="020B0604020202020204" pitchFamily="34" charset="0"/>
            </a:endParaRPr>
          </a:p>
        </p:txBody>
      </p:sp>
      <p:grpSp>
        <p:nvGrpSpPr>
          <p:cNvPr id="22" name="Group 21" descr="46% of staff of staff strongly agree, 37% of staff slightly agree, 6% of staff neither agree or disagree. 7% of staff slighlty disagree, 3% strongly disagree and 1% of staff don't know." title="Chart looking at what per cent of staff agreed with our strategic foundations"/>
          <p:cNvGrpSpPr/>
          <p:nvPr/>
        </p:nvGrpSpPr>
        <p:grpSpPr>
          <a:xfrm>
            <a:off x="7725636" y="5384630"/>
            <a:ext cx="4883628" cy="4201125"/>
            <a:chOff x="-7930318" y="1870230"/>
            <a:chExt cx="4883628" cy="4201125"/>
          </a:xfrm>
        </p:grpSpPr>
        <p:graphicFrame>
          <p:nvGraphicFramePr>
            <p:cNvPr id="14" name="Chart 43">
              <a:extLst>
                <a:ext uri="{FF2B5EF4-FFF2-40B4-BE49-F238E27FC236}">
                  <a16:creationId xmlns:a16="http://schemas.microsoft.com/office/drawing/2014/main" id="{10B7F9A5-C0FE-4F07-94A3-DA7FB3716B21}"/>
                </a:ext>
              </a:extLst>
            </p:cNvPr>
            <p:cNvGraphicFramePr/>
            <p:nvPr>
              <p:extLst>
                <p:ext uri="{D42A27DB-BD31-4B8C-83A1-F6EECF244321}">
                  <p14:modId xmlns:p14="http://schemas.microsoft.com/office/powerpoint/2010/main" val="356789517"/>
                </p:ext>
              </p:extLst>
            </p:nvPr>
          </p:nvGraphicFramePr>
          <p:xfrm>
            <a:off x="-7930318" y="1870230"/>
            <a:ext cx="4883628" cy="420112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EBFE5726-E4E4-4F7A-B046-E264E00B0CFD}"/>
                </a:ext>
              </a:extLst>
            </p:cNvPr>
            <p:cNvSpPr txBox="1"/>
            <p:nvPr/>
          </p:nvSpPr>
          <p:spPr>
            <a:xfrm>
              <a:off x="-7659939" y="1878843"/>
              <a:ext cx="622976" cy="338554"/>
            </a:xfrm>
            <a:prstGeom prst="rect">
              <a:avLst/>
            </a:prstGeom>
            <a:noFill/>
          </p:spPr>
          <p:txBody>
            <a:bodyPr wrap="square" rtlCol="0">
              <a:spAutoFit/>
            </a:bodyPr>
            <a:lstStyle/>
            <a:p>
              <a:r>
                <a:rPr lang="en-US" altLang="ko-KR" sz="1600" b="1" dirty="0" smtClean="0">
                  <a:solidFill>
                    <a:schemeClr val="tx1">
                      <a:lumMod val="65000"/>
                      <a:lumOff val="35000"/>
                    </a:schemeClr>
                  </a:solidFill>
                  <a:cs typeface="Calibri" pitchFamily="34" charset="0"/>
                </a:rPr>
                <a:t>46%</a:t>
              </a:r>
              <a:endParaRPr lang="ko-KR" altLang="en-US" sz="1600" b="1" dirty="0">
                <a:solidFill>
                  <a:schemeClr val="tx1">
                    <a:lumMod val="65000"/>
                    <a:lumOff val="35000"/>
                  </a:schemeClr>
                </a:solidFill>
                <a:cs typeface="Calibri" pitchFamily="34" charset="0"/>
              </a:endParaRPr>
            </a:p>
          </p:txBody>
        </p:sp>
        <p:sp>
          <p:nvSpPr>
            <p:cNvPr id="16" name="TextBox 15">
              <a:extLst>
                <a:ext uri="{FF2B5EF4-FFF2-40B4-BE49-F238E27FC236}">
                  <a16:creationId xmlns:a16="http://schemas.microsoft.com/office/drawing/2014/main" id="{971BF2EC-3284-48A1-AC9D-836C5926183D}"/>
                </a:ext>
              </a:extLst>
            </p:cNvPr>
            <p:cNvSpPr txBox="1"/>
            <p:nvPr/>
          </p:nvSpPr>
          <p:spPr>
            <a:xfrm>
              <a:off x="-6891276" y="2458692"/>
              <a:ext cx="622976" cy="338554"/>
            </a:xfrm>
            <a:prstGeom prst="rect">
              <a:avLst/>
            </a:prstGeom>
            <a:noFill/>
          </p:spPr>
          <p:txBody>
            <a:bodyPr wrap="square" rtlCol="0">
              <a:spAutoFit/>
            </a:bodyPr>
            <a:lstStyle/>
            <a:p>
              <a:r>
                <a:rPr lang="en-US" altLang="ko-KR" sz="1600" b="1" dirty="0" smtClean="0">
                  <a:solidFill>
                    <a:schemeClr val="tx1">
                      <a:lumMod val="65000"/>
                      <a:lumOff val="35000"/>
                    </a:schemeClr>
                  </a:solidFill>
                  <a:cs typeface="Calibri" pitchFamily="34" charset="0"/>
                </a:rPr>
                <a:t>37%</a:t>
              </a:r>
              <a:endParaRPr lang="ko-KR" altLang="en-US" sz="1600" b="1" dirty="0">
                <a:solidFill>
                  <a:schemeClr val="tx1">
                    <a:lumMod val="65000"/>
                    <a:lumOff val="35000"/>
                  </a:schemeClr>
                </a:solidFill>
                <a:cs typeface="Calibri" pitchFamily="34" charset="0"/>
              </a:endParaRPr>
            </a:p>
          </p:txBody>
        </p:sp>
        <p:sp>
          <p:nvSpPr>
            <p:cNvPr id="17" name="TextBox 16">
              <a:extLst>
                <a:ext uri="{FF2B5EF4-FFF2-40B4-BE49-F238E27FC236}">
                  <a16:creationId xmlns:a16="http://schemas.microsoft.com/office/drawing/2014/main" id="{76172EAD-7439-4745-B5E5-D776918DD546}"/>
                </a:ext>
              </a:extLst>
            </p:cNvPr>
            <p:cNvSpPr txBox="1"/>
            <p:nvPr/>
          </p:nvSpPr>
          <p:spPr>
            <a:xfrm>
              <a:off x="-6111480" y="4584647"/>
              <a:ext cx="622976" cy="338554"/>
            </a:xfrm>
            <a:prstGeom prst="rect">
              <a:avLst/>
            </a:prstGeom>
            <a:noFill/>
          </p:spPr>
          <p:txBody>
            <a:bodyPr wrap="square" rtlCol="0">
              <a:spAutoFit/>
            </a:bodyPr>
            <a:lstStyle/>
            <a:p>
              <a:r>
                <a:rPr lang="en-US" altLang="ko-KR" sz="1600" b="1" dirty="0">
                  <a:solidFill>
                    <a:schemeClr val="tx1">
                      <a:lumMod val="65000"/>
                      <a:lumOff val="35000"/>
                    </a:schemeClr>
                  </a:solidFill>
                  <a:cs typeface="Calibri" pitchFamily="34" charset="0"/>
                </a:rPr>
                <a:t>6</a:t>
              </a:r>
              <a:r>
                <a:rPr lang="en-US" altLang="ko-KR" sz="1600" b="1" dirty="0" smtClean="0">
                  <a:solidFill>
                    <a:schemeClr val="tx1">
                      <a:lumMod val="65000"/>
                      <a:lumOff val="35000"/>
                    </a:schemeClr>
                  </a:solidFill>
                  <a:cs typeface="Calibri" pitchFamily="34" charset="0"/>
                </a:rPr>
                <a:t>%</a:t>
              </a:r>
              <a:endParaRPr lang="ko-KR" altLang="en-US" sz="1600" b="1" dirty="0">
                <a:solidFill>
                  <a:schemeClr val="tx1">
                    <a:lumMod val="65000"/>
                    <a:lumOff val="35000"/>
                  </a:schemeClr>
                </a:solidFill>
                <a:cs typeface="Calibri" pitchFamily="34" charset="0"/>
              </a:endParaRPr>
            </a:p>
          </p:txBody>
        </p:sp>
        <p:sp>
          <p:nvSpPr>
            <p:cNvPr id="18" name="TextBox 17">
              <a:extLst>
                <a:ext uri="{FF2B5EF4-FFF2-40B4-BE49-F238E27FC236}">
                  <a16:creationId xmlns:a16="http://schemas.microsoft.com/office/drawing/2014/main" id="{97ABA804-9D3D-4AFF-8ED7-D52CC0E910E8}"/>
                </a:ext>
              </a:extLst>
            </p:cNvPr>
            <p:cNvSpPr txBox="1"/>
            <p:nvPr/>
          </p:nvSpPr>
          <p:spPr>
            <a:xfrm>
              <a:off x="-5312574" y="4549868"/>
              <a:ext cx="492226" cy="338554"/>
            </a:xfrm>
            <a:prstGeom prst="rect">
              <a:avLst/>
            </a:prstGeom>
            <a:noFill/>
          </p:spPr>
          <p:txBody>
            <a:bodyPr wrap="square" rtlCol="0">
              <a:spAutoFit/>
            </a:bodyPr>
            <a:lstStyle/>
            <a:p>
              <a:r>
                <a:rPr lang="en-US" altLang="ko-KR" sz="1600" b="1" dirty="0">
                  <a:solidFill>
                    <a:schemeClr val="tx1">
                      <a:lumMod val="65000"/>
                      <a:lumOff val="35000"/>
                    </a:schemeClr>
                  </a:solidFill>
                  <a:cs typeface="Calibri" pitchFamily="34" charset="0"/>
                </a:rPr>
                <a:t>7</a:t>
              </a:r>
              <a:r>
                <a:rPr lang="en-US" altLang="ko-KR" sz="1600" b="1" dirty="0" smtClean="0">
                  <a:solidFill>
                    <a:schemeClr val="tx1">
                      <a:lumMod val="65000"/>
                      <a:lumOff val="35000"/>
                    </a:schemeClr>
                  </a:solidFill>
                  <a:cs typeface="Calibri" pitchFamily="34" charset="0"/>
                </a:rPr>
                <a:t>%</a:t>
              </a:r>
              <a:endParaRPr lang="ko-KR" altLang="en-US" sz="1600" b="1" dirty="0">
                <a:solidFill>
                  <a:schemeClr val="tx1">
                    <a:lumMod val="65000"/>
                    <a:lumOff val="35000"/>
                  </a:schemeClr>
                </a:solidFill>
                <a:cs typeface="Calibri" pitchFamily="34" charset="0"/>
              </a:endParaRPr>
            </a:p>
          </p:txBody>
        </p:sp>
        <p:sp>
          <p:nvSpPr>
            <p:cNvPr id="19" name="TextBox 18">
              <a:extLst>
                <a:ext uri="{FF2B5EF4-FFF2-40B4-BE49-F238E27FC236}">
                  <a16:creationId xmlns:a16="http://schemas.microsoft.com/office/drawing/2014/main" id="{B6C8CEE1-854B-4AEE-87BC-DB7D169AD714}"/>
                </a:ext>
              </a:extLst>
            </p:cNvPr>
            <p:cNvSpPr txBox="1"/>
            <p:nvPr/>
          </p:nvSpPr>
          <p:spPr>
            <a:xfrm>
              <a:off x="-3823050" y="4984757"/>
              <a:ext cx="622976" cy="338554"/>
            </a:xfrm>
            <a:prstGeom prst="rect">
              <a:avLst/>
            </a:prstGeom>
            <a:noFill/>
          </p:spPr>
          <p:txBody>
            <a:bodyPr wrap="square" rtlCol="0">
              <a:spAutoFit/>
            </a:bodyPr>
            <a:lstStyle/>
            <a:p>
              <a:r>
                <a:rPr lang="en-US" altLang="ko-KR" sz="1600" b="1" dirty="0" smtClean="0">
                  <a:solidFill>
                    <a:schemeClr val="tx1">
                      <a:lumMod val="65000"/>
                      <a:lumOff val="35000"/>
                    </a:schemeClr>
                  </a:solidFill>
                  <a:cs typeface="Calibri" pitchFamily="34" charset="0"/>
                </a:rPr>
                <a:t>1%</a:t>
              </a:r>
              <a:endParaRPr lang="ko-KR" altLang="en-US" sz="1600" b="1" dirty="0">
                <a:solidFill>
                  <a:schemeClr val="tx1">
                    <a:lumMod val="65000"/>
                    <a:lumOff val="35000"/>
                  </a:schemeClr>
                </a:solidFill>
                <a:cs typeface="Calibri" pitchFamily="34" charset="0"/>
              </a:endParaRPr>
            </a:p>
          </p:txBody>
        </p:sp>
        <p:sp>
          <p:nvSpPr>
            <p:cNvPr id="20" name="TextBox 19">
              <a:extLst>
                <a:ext uri="{FF2B5EF4-FFF2-40B4-BE49-F238E27FC236}">
                  <a16:creationId xmlns:a16="http://schemas.microsoft.com/office/drawing/2014/main" id="{97ABA804-9D3D-4AFF-8ED7-D52CC0E910E8}"/>
                </a:ext>
              </a:extLst>
            </p:cNvPr>
            <p:cNvSpPr txBox="1"/>
            <p:nvPr/>
          </p:nvSpPr>
          <p:spPr>
            <a:xfrm>
              <a:off x="-4576190" y="4806384"/>
              <a:ext cx="622976" cy="338554"/>
            </a:xfrm>
            <a:prstGeom prst="rect">
              <a:avLst/>
            </a:prstGeom>
            <a:noFill/>
          </p:spPr>
          <p:txBody>
            <a:bodyPr wrap="square" rtlCol="0">
              <a:spAutoFit/>
            </a:bodyPr>
            <a:lstStyle/>
            <a:p>
              <a:r>
                <a:rPr lang="en-US" altLang="ko-KR" sz="1600" b="1" dirty="0" smtClean="0">
                  <a:solidFill>
                    <a:schemeClr val="tx1">
                      <a:lumMod val="65000"/>
                      <a:lumOff val="35000"/>
                    </a:schemeClr>
                  </a:solidFill>
                  <a:cs typeface="Calibri" pitchFamily="34" charset="0"/>
                </a:rPr>
                <a:t>3%</a:t>
              </a:r>
              <a:endParaRPr lang="ko-KR" altLang="en-US" sz="1600" b="1" dirty="0">
                <a:solidFill>
                  <a:schemeClr val="tx1">
                    <a:lumMod val="65000"/>
                    <a:lumOff val="35000"/>
                  </a:schemeClr>
                </a:solidFill>
                <a:cs typeface="Calibri" pitchFamily="34" charset="0"/>
              </a:endParaRPr>
            </a:p>
          </p:txBody>
        </p:sp>
      </p:grpSp>
    </p:spTree>
    <p:extLst>
      <p:ext uri="{BB962C8B-B14F-4D97-AF65-F5344CB8AC3E}">
        <p14:creationId xmlns:p14="http://schemas.microsoft.com/office/powerpoint/2010/main" val="1937076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21772" y="0"/>
            <a:ext cx="9274628" cy="1668442"/>
          </a:xfrm>
          <a:prstGeom prst="rect">
            <a:avLst/>
          </a:prstGeom>
        </p:spPr>
      </p:pic>
      <p:sp>
        <p:nvSpPr>
          <p:cNvPr id="6" name="Title 5"/>
          <p:cNvSpPr>
            <a:spLocks noGrp="1"/>
          </p:cNvSpPr>
          <p:nvPr>
            <p:ph type="title"/>
          </p:nvPr>
        </p:nvSpPr>
        <p:spPr>
          <a:xfrm>
            <a:off x="82950" y="33964"/>
            <a:ext cx="9085113" cy="1914702"/>
          </a:xfrm>
        </p:spPr>
        <p:txBody>
          <a:bodyPr>
            <a:normAutofit/>
          </a:bodyPr>
          <a:lstStyle/>
          <a:p>
            <a:r>
              <a:rPr lang="en-GB" altLang="en-US" sz="2800" b="1" dirty="0">
                <a:solidFill>
                  <a:schemeClr val="bg1"/>
                </a:solidFill>
                <a:latin typeface="Arial" panose="020B0604020202020204" pitchFamily="34" charset="0"/>
                <a:ea typeface="Calibri" panose="020F0502020204030204" pitchFamily="34" charset="0"/>
                <a:cs typeface="Arial" panose="020B0604020202020204" pitchFamily="34" charset="0"/>
              </a:rPr>
              <a:t>Core activities - student education, research &amp; innovation and international</a:t>
            </a:r>
            <a:br>
              <a:rPr lang="en-GB" altLang="en-US" sz="2800" b="1" dirty="0">
                <a:solidFill>
                  <a:schemeClr val="bg1"/>
                </a:solidFill>
                <a:latin typeface="Arial" panose="020B0604020202020204" pitchFamily="34" charset="0"/>
                <a:ea typeface="Calibri" panose="020F050202020403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82950" y="1491466"/>
            <a:ext cx="1298334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The </a:t>
            </a:r>
            <a:r>
              <a:rPr kumimoji="0" lang="en-GB" altLang="en-US" b="0" i="0" strike="noStrike" cap="none" normalizeH="0" baseline="0" dirty="0" smtClean="0">
                <a:ln>
                  <a:noFill/>
                </a:ln>
                <a:solidFill>
                  <a:schemeClr val="tx1"/>
                </a:solidFill>
                <a:effectLst/>
                <a:ea typeface="Calibri" panose="020F0502020204030204" pitchFamily="34" charset="0"/>
                <a:cs typeface="Arial" panose="020B0604020202020204" pitchFamily="34" charset="0"/>
                <a:hlinkClick r:id="rId3"/>
              </a:rPr>
              <a:t>draft strategy</a:t>
            </a: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 set out the broad themes for developing the University’s core activities: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Student Education: Delivering an integrated, student-centred, research-led and inter-disciplinary education with students engaged as partners, supported by leading digital technology.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Research &amp; innovation: Building on our disciplinary strength to further improve our reputation for world-class, challenge-led research whilst being at the forefront of collaborative working across disciplines, institutions, sectors and continents.</a:t>
            </a:r>
          </a:p>
          <a:p>
            <a:pPr marR="0" lvl="0" algn="l" defTabSz="914400" rtl="0" eaLnBrk="0" fontAlgn="base" latinLnBrk="0" hangingPunct="0">
              <a:lnSpc>
                <a:spcPct val="100000"/>
              </a:lnSpc>
              <a:spcBef>
                <a:spcPct val="0"/>
              </a:spcBef>
              <a:spcAft>
                <a:spcPct val="0"/>
              </a:spcAft>
              <a:buClrTx/>
              <a:buSzTx/>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International: Delivering world-class education and research with a truly international outlook that is effectively connected to our global alumni.</a:t>
            </a:r>
          </a:p>
          <a:p>
            <a:pPr marR="0" lvl="0" algn="l" defTabSz="914400" rtl="0" eaLnBrk="0" fontAlgn="base" latinLnBrk="0" hangingPunct="0">
              <a:lnSpc>
                <a:spcPct val="100000"/>
              </a:lnSpc>
              <a:spcBef>
                <a:spcPct val="0"/>
              </a:spcBef>
              <a:spcAft>
                <a:spcPct val="0"/>
              </a:spcAft>
              <a:buClrTx/>
              <a:buSzTx/>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GB" altLang="en-US"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Most staff agreed (strongly or slightly) that these were the right core activities for the 2020-2030 strategic plan:</a:t>
            </a:r>
            <a:endParaRPr kumimoji="0" lang="en-GB" altLang="en-US"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smtClean="0">
              <a:ln>
                <a:noFill/>
              </a:ln>
              <a:solidFill>
                <a:schemeClr val="tx1"/>
              </a:solidFill>
              <a:effectLst/>
              <a:cs typeface="Arial" panose="020B0604020202020204" pitchFamily="34" charset="0"/>
            </a:endParaRPr>
          </a:p>
        </p:txBody>
      </p:sp>
      <p:grpSp>
        <p:nvGrpSpPr>
          <p:cNvPr id="11" name="Group 10" descr="Student education: 46% strongly agree and 36% slightly agree with this core activitity.&#10;Research and innovation: 42% strongly agree and 34% slightly agree with this core activity.&#10;International: 47% strongly agree and 33% slightly agree with this core activity." title="Bar chart looking at what per cent staff agreed with our core activities"/>
          <p:cNvGrpSpPr/>
          <p:nvPr/>
        </p:nvGrpSpPr>
        <p:grpSpPr>
          <a:xfrm>
            <a:off x="539382" y="5538270"/>
            <a:ext cx="12442692" cy="5948279"/>
            <a:chOff x="-3091966" y="2798822"/>
            <a:chExt cx="7677638" cy="6238062"/>
          </a:xfrm>
        </p:grpSpPr>
        <p:graphicFrame>
          <p:nvGraphicFramePr>
            <p:cNvPr id="4" name="Chart 3">
              <a:extLst>
                <a:ext uri="{FF2B5EF4-FFF2-40B4-BE49-F238E27FC236}">
                  <a16:creationId xmlns:a16="http://schemas.microsoft.com/office/drawing/2014/main" id="{136D114F-4A97-4049-A9FE-782F99593EDF}"/>
                </a:ext>
              </a:extLst>
            </p:cNvPr>
            <p:cNvGraphicFramePr/>
            <p:nvPr>
              <p:extLst>
                <p:ext uri="{D42A27DB-BD31-4B8C-83A1-F6EECF244321}">
                  <p14:modId xmlns:p14="http://schemas.microsoft.com/office/powerpoint/2010/main" val="2816075681"/>
                </p:ext>
              </p:extLst>
            </p:nvPr>
          </p:nvGraphicFramePr>
          <p:xfrm>
            <a:off x="-3035940" y="2929175"/>
            <a:ext cx="7621612" cy="610770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091966" y="2798822"/>
              <a:ext cx="4162926" cy="3693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Student education</a:t>
              </a:r>
              <a:endParaRPr lang="en-GB" b="1" dirty="0">
                <a:latin typeface="Arial" panose="020B0604020202020204" pitchFamily="34" charset="0"/>
                <a:cs typeface="Arial" panose="020B0604020202020204" pitchFamily="34" charset="0"/>
              </a:endParaRPr>
            </a:p>
          </p:txBody>
        </p:sp>
        <p:sp>
          <p:nvSpPr>
            <p:cNvPr id="9" name="TextBox 8"/>
            <p:cNvSpPr txBox="1"/>
            <p:nvPr/>
          </p:nvSpPr>
          <p:spPr>
            <a:xfrm>
              <a:off x="-3091966" y="4181296"/>
              <a:ext cx="4162926" cy="3693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Research and innovation</a:t>
              </a:r>
              <a:endParaRPr lang="en-GB" b="1" dirty="0">
                <a:latin typeface="Arial" panose="020B0604020202020204" pitchFamily="34" charset="0"/>
                <a:cs typeface="Arial" panose="020B0604020202020204" pitchFamily="34" charset="0"/>
              </a:endParaRPr>
            </a:p>
          </p:txBody>
        </p:sp>
        <p:sp>
          <p:nvSpPr>
            <p:cNvPr id="10" name="TextBox 9"/>
            <p:cNvSpPr txBox="1"/>
            <p:nvPr/>
          </p:nvSpPr>
          <p:spPr>
            <a:xfrm>
              <a:off x="-3091966" y="5484820"/>
              <a:ext cx="4162926" cy="369332"/>
            </a:xfrm>
            <a:prstGeom prst="rect">
              <a:avLst/>
            </a:prstGeom>
            <a:noFill/>
          </p:spPr>
          <p:txBody>
            <a:bodyPr wrap="square" rtlCol="0">
              <a:spAutoFit/>
            </a:bodyPr>
            <a:lstStyle/>
            <a:p>
              <a:r>
                <a:rPr lang="en-GB" b="1" dirty="0" smtClean="0">
                  <a:latin typeface="Arial" panose="020B0604020202020204" pitchFamily="34" charset="0"/>
                  <a:cs typeface="Arial" panose="020B0604020202020204" pitchFamily="34" charset="0"/>
                </a:rPr>
                <a:t>International</a:t>
              </a:r>
              <a:endParaRPr lang="en-GB"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9873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511" y="-19050"/>
            <a:ext cx="8686800" cy="1668442"/>
          </a:xfrm>
          <a:prstGeom prst="rect">
            <a:avLst/>
          </a:prstGeom>
        </p:spPr>
      </p:pic>
      <p:sp>
        <p:nvSpPr>
          <p:cNvPr id="2" name="Title 1"/>
          <p:cNvSpPr>
            <a:spLocks noGrp="1"/>
          </p:cNvSpPr>
          <p:nvPr>
            <p:ph type="title"/>
          </p:nvPr>
        </p:nvSpPr>
        <p:spPr>
          <a:xfrm>
            <a:off x="263525" y="89718"/>
            <a:ext cx="11391900" cy="1914702"/>
          </a:xfrm>
        </p:spPr>
        <p:txBody>
          <a:bodyPr>
            <a:normAutofit/>
          </a:bodyPr>
          <a:lstStyle/>
          <a:p>
            <a:r>
              <a:rPr lang="en-GB" altLang="en-US" sz="3600" b="1" dirty="0">
                <a:solidFill>
                  <a:schemeClr val="bg1"/>
                </a:solidFill>
                <a:latin typeface="Arial" panose="020B0604020202020204" pitchFamily="34" charset="0"/>
                <a:ea typeface="Calibri" panose="020F0502020204030204" pitchFamily="34" charset="0"/>
                <a:cs typeface="Arial" panose="020B0604020202020204" pitchFamily="34" charset="0"/>
              </a:rPr>
              <a:t>Your views on our enabling strategies</a:t>
            </a:r>
            <a:r>
              <a:rPr lang="en-GB" altLang="en-US" sz="3200" b="1" dirty="0">
                <a:solidFill>
                  <a:schemeClr val="bg1"/>
                </a:solidFill>
                <a:latin typeface="Arial" panose="020B0604020202020204" pitchFamily="34" charset="0"/>
                <a:cs typeface="Arial" panose="020B0604020202020204" pitchFamily="34" charset="0"/>
              </a:rPr>
              <a:t/>
            </a:r>
            <a:br>
              <a:rPr lang="en-GB" altLang="en-US" sz="3200" b="1" dirty="0">
                <a:solidFill>
                  <a:schemeClr val="bg1"/>
                </a:solidFill>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263525" y="2004420"/>
            <a:ext cx="12053286" cy="747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The draft strategy also set out four themes that will be critical in delivering these core activities. These are: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Organising for success: Evolving our structures, processes and partnerships to promote interdisciplinary working, active student-centred learning and a clear international outlook; speed up decision-making to make us more agile in identifying and adopting good practice and opportunities for improvement. Begin a University-wide programme of digitisation to enhance our core and operational activity.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People and place: Work in partnership with all staff to prepare for changes in the nature of work in higher education and the wider economy. Develop a smart campus where new development is informed by our leading position on environmental sustainability.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Civic University: Strengthen our engagement with the city of Leeds and the Yorkshire region for mutual benefit in ways that serve the public good and enhance the reputation of the University and its partners nationally and internationally.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New commercial models: Use our University assets to identify new sources of income that can enhance the academic core or improve operational effectiveness.</a:t>
            </a:r>
          </a:p>
        </p:txBody>
      </p:sp>
    </p:spTree>
    <p:extLst>
      <p:ext uri="{BB962C8B-B14F-4D97-AF65-F5344CB8AC3E}">
        <p14:creationId xmlns:p14="http://schemas.microsoft.com/office/powerpoint/2010/main" val="96678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511" y="-19050"/>
            <a:ext cx="8686800" cy="1668442"/>
          </a:xfrm>
          <a:prstGeom prst="rect">
            <a:avLst/>
          </a:prstGeom>
        </p:spPr>
      </p:pic>
      <p:sp>
        <p:nvSpPr>
          <p:cNvPr id="2" name="Title 1"/>
          <p:cNvSpPr>
            <a:spLocks noGrp="1"/>
          </p:cNvSpPr>
          <p:nvPr>
            <p:ph type="title"/>
          </p:nvPr>
        </p:nvSpPr>
        <p:spPr>
          <a:xfrm>
            <a:off x="205546" y="40827"/>
            <a:ext cx="11391900" cy="1914702"/>
          </a:xfrm>
        </p:spPr>
        <p:txBody>
          <a:bodyPr>
            <a:normAutofit/>
          </a:bodyPr>
          <a:lstStyle/>
          <a:p>
            <a:r>
              <a:rPr lang="en-GB" altLang="en-US" sz="3200" b="1" dirty="0">
                <a:solidFill>
                  <a:schemeClr val="bg1"/>
                </a:solidFill>
                <a:latin typeface="Arial" panose="020B0604020202020204" pitchFamily="34" charset="0"/>
                <a:ea typeface="Calibri" panose="020F0502020204030204" pitchFamily="34" charset="0"/>
                <a:cs typeface="Arial" panose="020B0604020202020204" pitchFamily="34" charset="0"/>
              </a:rPr>
              <a:t>Your views on our enabling </a:t>
            </a:r>
            <a:r>
              <a:rPr lang="en-GB" altLang="en-US" sz="3200" b="1" dirty="0" smtClean="0">
                <a:solidFill>
                  <a:schemeClr val="bg1"/>
                </a:solidFill>
                <a:latin typeface="Arial" panose="020B0604020202020204" pitchFamily="34" charset="0"/>
                <a:ea typeface="Calibri" panose="020F0502020204030204" pitchFamily="34" charset="0"/>
                <a:cs typeface="Arial" panose="020B0604020202020204" pitchFamily="34" charset="0"/>
              </a:rPr>
              <a:t>strategies (2.)</a:t>
            </a:r>
            <a:r>
              <a:rPr lang="en-GB" altLang="en-US" sz="2400" b="1" dirty="0">
                <a:solidFill>
                  <a:schemeClr val="bg1"/>
                </a:solidFill>
                <a:latin typeface="Arial" panose="020B0604020202020204" pitchFamily="34" charset="0"/>
                <a:cs typeface="Arial" panose="020B0604020202020204" pitchFamily="34" charset="0"/>
              </a:rPr>
              <a:t/>
            </a:r>
            <a:br>
              <a:rPr lang="en-GB" altLang="en-US" sz="2400" b="1" dirty="0">
                <a:solidFill>
                  <a:schemeClr val="bg1"/>
                </a:solidFill>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205547" y="1715805"/>
            <a:ext cx="1205328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Once again there were high levels of agreement with each of these:</a:t>
            </a:r>
            <a:endParaRPr kumimoji="0" lang="en-GB" altLang="en-US" sz="2400" b="0" i="0" u="none" strike="noStrike" cap="none" normalizeH="0" baseline="0" dirty="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smtClean="0">
              <a:ln>
                <a:noFill/>
              </a:ln>
              <a:solidFill>
                <a:schemeClr val="tx1"/>
              </a:solidFill>
              <a:effectLst/>
              <a:cs typeface="Arial" panose="020B0604020202020204" pitchFamily="34" charset="0"/>
            </a:endParaRPr>
          </a:p>
        </p:txBody>
      </p:sp>
      <p:graphicFrame>
        <p:nvGraphicFramePr>
          <p:cNvPr id="4" name="Chart 3" descr="Organising for success: 54% strongly agree and 25% slightly agree.&#10;People and place: 54% strongly agree and 27% slightly agree.&#10;Thye civic university: 59% strongly agree and 32% slightly agree.&#10;New commercial models: 41% strongly agree and 32% slightly agree." title="Graph showing levels of staff agreement with the enabling strategies">
            <a:extLst>
              <a:ext uri="{FF2B5EF4-FFF2-40B4-BE49-F238E27FC236}">
                <a16:creationId xmlns:a16="http://schemas.microsoft.com/office/drawing/2014/main" id="{BCA0C727-84F4-4F91-ABE2-ECBCA13FAF9C}"/>
              </a:ext>
            </a:extLst>
          </p:cNvPr>
          <p:cNvGraphicFramePr/>
          <p:nvPr>
            <p:extLst>
              <p:ext uri="{D42A27DB-BD31-4B8C-83A1-F6EECF244321}">
                <p14:modId xmlns:p14="http://schemas.microsoft.com/office/powerpoint/2010/main" val="3171420649"/>
              </p:ext>
            </p:extLst>
          </p:nvPr>
        </p:nvGraphicFramePr>
        <p:xfrm>
          <a:off x="205546" y="3222271"/>
          <a:ext cx="12656211" cy="53515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376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0" y="0"/>
            <a:ext cx="9274628" cy="1668442"/>
          </a:xfrm>
          <a:prstGeom prst="rect">
            <a:avLst/>
          </a:prstGeom>
        </p:spPr>
      </p:pic>
      <p:sp>
        <p:nvSpPr>
          <p:cNvPr id="2" name="Title 1"/>
          <p:cNvSpPr>
            <a:spLocks noGrp="1"/>
          </p:cNvSpPr>
          <p:nvPr>
            <p:ph type="title"/>
          </p:nvPr>
        </p:nvSpPr>
        <p:spPr>
          <a:xfrm>
            <a:off x="234282" y="194278"/>
            <a:ext cx="11391900" cy="1914702"/>
          </a:xfrm>
        </p:spPr>
        <p:txBody>
          <a:bodyPr>
            <a:normAutofit/>
          </a:bodyPr>
          <a:lstStyle/>
          <a:p>
            <a:r>
              <a:rPr lang="en-GB" altLang="en-US" sz="4800" b="1" dirty="0">
                <a:solidFill>
                  <a:prstClr val="white"/>
                </a:solidFill>
                <a:latin typeface="Arial" panose="020B0604020202020204" pitchFamily="34" charset="0"/>
                <a:cs typeface="Arial" panose="020B0604020202020204" pitchFamily="34" charset="0"/>
              </a:rPr>
              <a:t>Feedback from </a:t>
            </a:r>
            <a:r>
              <a:rPr lang="en-GB" altLang="en-US" sz="4800" b="1" dirty="0" smtClean="0">
                <a:solidFill>
                  <a:prstClr val="white"/>
                </a:solidFill>
                <a:latin typeface="Arial" panose="020B0604020202020204" pitchFamily="34" charset="0"/>
                <a:cs typeface="Arial" panose="020B0604020202020204" pitchFamily="34" charset="0"/>
              </a:rPr>
              <a:t>colleagues</a:t>
            </a:r>
            <a:r>
              <a:rPr lang="en-GB" altLang="en-US" sz="4800" b="1" dirty="0" smtClean="0">
                <a:solidFill>
                  <a:prstClr val="black"/>
                </a:solidFill>
                <a:latin typeface="Arial" panose="020B0604020202020204" pitchFamily="34" charset="0"/>
                <a:ea typeface="Calibri" panose="020F0502020204030204" pitchFamily="34" charset="0"/>
                <a:cs typeface="Arial" panose="020B0604020202020204" pitchFamily="34" charset="0"/>
              </a:rPr>
              <a:t/>
            </a:r>
            <a:br>
              <a:rPr lang="en-GB" altLang="en-US" sz="4800" b="1" dirty="0" smtClean="0">
                <a:solidFill>
                  <a:prstClr val="black"/>
                </a:solidFill>
                <a:latin typeface="Arial" panose="020B0604020202020204" pitchFamily="34" charset="0"/>
                <a:ea typeface="Calibri" panose="020F0502020204030204" pitchFamily="34" charset="0"/>
                <a:cs typeface="Arial" panose="020B0604020202020204" pitchFamily="34" charset="0"/>
              </a:rPr>
            </a:br>
            <a:endParaRPr lang="en-GB" sz="4800" dirty="0">
              <a:latin typeface="Arial" panose="020B0604020202020204" pitchFamily="34" charset="0"/>
              <a:cs typeface="Arial" panose="020B0604020202020204" pitchFamily="34" charset="0"/>
            </a:endParaRPr>
          </a:p>
        </p:txBody>
      </p:sp>
      <p:sp>
        <p:nvSpPr>
          <p:cNvPr id="3" name="Rectangle 2"/>
          <p:cNvSpPr/>
          <p:nvPr/>
        </p:nvSpPr>
        <p:spPr>
          <a:xfrm>
            <a:off x="399142" y="1838356"/>
            <a:ext cx="8516258" cy="8816773"/>
          </a:xfrm>
          <a:prstGeom prst="rect">
            <a:avLst/>
          </a:prstGeom>
        </p:spPr>
        <p:txBody>
          <a:bodyPr wrap="square">
            <a:spAutoFit/>
          </a:bodyPr>
          <a:lstStyle/>
          <a:p>
            <a:pPr>
              <a:lnSpc>
                <a:spcPct val="107000"/>
              </a:lnSpc>
              <a:spcAft>
                <a:spcPts val="800"/>
              </a:spcAft>
            </a:pPr>
            <a:r>
              <a:rPr lang="en-GB" sz="2000" dirty="0" smtClean="0">
                <a:latin typeface="Arial" panose="020B0604020202020204" pitchFamily="34" charset="0"/>
                <a:ea typeface="Calibri" panose="020F0502020204030204" pitchFamily="34" charset="0"/>
                <a:cs typeface="Arial" panose="020B0604020202020204" pitchFamily="34" charset="0"/>
              </a:rPr>
              <a:t>There </a:t>
            </a:r>
            <a:r>
              <a:rPr lang="en-GB" sz="2000" dirty="0">
                <a:latin typeface="Arial" panose="020B0604020202020204" pitchFamily="34" charset="0"/>
                <a:ea typeface="Calibri" panose="020F0502020204030204" pitchFamily="34" charset="0"/>
                <a:cs typeface="Arial" panose="020B0604020202020204" pitchFamily="34" charset="0"/>
              </a:rPr>
              <a:t>were some differences in views between academic and service staff and between staff of UK or international origin. </a:t>
            </a:r>
          </a:p>
          <a:p>
            <a:pPr marL="800100" lvl="1" indent="-342900">
              <a:lnSpc>
                <a:spcPct val="107000"/>
              </a:lnSpc>
              <a:buFont typeface="Courier New" panose="02070309020205020404" pitchFamily="49" charset="0"/>
              <a:buChar char="o"/>
            </a:pPr>
            <a:r>
              <a:rPr lang="en-GB" sz="2000" dirty="0">
                <a:latin typeface="Arial" panose="020B0604020202020204" pitchFamily="34" charset="0"/>
                <a:ea typeface="Calibri" panose="020F0502020204030204" pitchFamily="34" charset="0"/>
                <a:cs typeface="Arial" panose="020B0604020202020204" pitchFamily="34" charset="0"/>
              </a:rPr>
              <a:t>The level of overall agreement was higher (89%) for support and managerial staff, compared to academic staff (69%).</a:t>
            </a:r>
          </a:p>
          <a:p>
            <a:pPr marL="800100" lvl="1" indent="-342900">
              <a:lnSpc>
                <a:spcPct val="107000"/>
              </a:lnSpc>
              <a:spcAft>
                <a:spcPts val="800"/>
              </a:spcAft>
              <a:buFont typeface="Courier New" panose="02070309020205020404" pitchFamily="49" charset="0"/>
              <a:buChar char="o"/>
            </a:pPr>
            <a:r>
              <a:rPr lang="en-GB" sz="2000" dirty="0">
                <a:latin typeface="Arial" panose="020B0604020202020204" pitchFamily="34" charset="0"/>
                <a:ea typeface="Calibri" panose="020F0502020204030204" pitchFamily="34" charset="0"/>
                <a:cs typeface="Arial" panose="020B0604020202020204" pitchFamily="34" charset="0"/>
              </a:rPr>
              <a:t>Agreement was higher among UK staff (84%) than staff of international origin (67</a:t>
            </a:r>
            <a:r>
              <a:rPr lang="en-GB" sz="2000" dirty="0" smtClean="0">
                <a:latin typeface="Arial" panose="020B0604020202020204" pitchFamily="34" charset="0"/>
                <a:ea typeface="Calibri" panose="020F0502020204030204" pitchFamily="34" charset="0"/>
                <a:cs typeface="Arial" panose="020B0604020202020204" pitchFamily="34" charset="0"/>
              </a:rPr>
              <a:t>%).</a:t>
            </a:r>
          </a:p>
          <a:p>
            <a:pPr marL="342900" indent="-342900">
              <a:lnSpc>
                <a:spcPct val="107000"/>
              </a:lnSpc>
              <a:spcAft>
                <a:spcPts val="800"/>
              </a:spcAft>
              <a:buFont typeface="Arial" panose="020B0604020202020204" pitchFamily="34" charset="0"/>
              <a:buChar char="•"/>
            </a:pPr>
            <a:r>
              <a:rPr lang="en-GB" sz="2000" dirty="0" smtClean="0">
                <a:latin typeface="Arial" panose="020B0604020202020204" pitchFamily="34" charset="0"/>
                <a:ea typeface="Calibri" panose="020F0502020204030204" pitchFamily="34" charset="0"/>
                <a:cs typeface="Arial" panose="020B0604020202020204" pitchFamily="34" charset="0"/>
              </a:rPr>
              <a:t>Staff </a:t>
            </a:r>
            <a:r>
              <a:rPr lang="en-GB" sz="2000" dirty="0">
                <a:latin typeface="Arial" panose="020B0604020202020204" pitchFamily="34" charset="0"/>
                <a:ea typeface="Calibri" panose="020F0502020204030204" pitchFamily="34" charset="0"/>
                <a:cs typeface="Arial" panose="020B0604020202020204" pitchFamily="34" charset="0"/>
              </a:rPr>
              <a:t>expressed enthusiasm for improving digital facilities, but thought that digital should enhance, rather than replace, traditional teaching methods. This view was also shared by students (see below).</a:t>
            </a:r>
          </a:p>
          <a:p>
            <a:pPr marL="342900" indent="-342900">
              <a:lnSpc>
                <a:spcPct val="107000"/>
              </a:lnSpc>
              <a:spcAft>
                <a:spcPts val="8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Some staff felt that there could be a tension between elements of the strategy, for example between tackling climate change and developing the international dimension.</a:t>
            </a:r>
          </a:p>
          <a:p>
            <a:pPr marL="342900" indent="-342900">
              <a:lnSpc>
                <a:spcPct val="107000"/>
              </a:lnSpc>
              <a:spcAft>
                <a:spcPts val="8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The greatest levels of support were for recognising the need for a healthy community, and a sustainable organisation that makes a local and regional contribution. </a:t>
            </a:r>
          </a:p>
          <a:p>
            <a:pPr marL="342900" indent="-342900">
              <a:lnSpc>
                <a:spcPct val="107000"/>
              </a:lnSpc>
              <a:spcAft>
                <a:spcPts val="8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Respondents also recognised there will be challenges involved in implementing the strategy – from culture and governance to constraints on funding and the effects of </a:t>
            </a:r>
            <a:r>
              <a:rPr lang="en-GB" sz="2000" dirty="0" err="1">
                <a:latin typeface="Arial" panose="020B0604020202020204" pitchFamily="34" charset="0"/>
                <a:ea typeface="Calibri" panose="020F0502020204030204" pitchFamily="34" charset="0"/>
                <a:cs typeface="Arial" panose="020B0604020202020204" pitchFamily="34" charset="0"/>
              </a:rPr>
              <a:t>Brexit</a:t>
            </a:r>
            <a:r>
              <a:rPr lang="en-GB" sz="2000" dirty="0">
                <a:latin typeface="Arial" panose="020B0604020202020204" pitchFamily="34" charset="0"/>
                <a:ea typeface="Calibri" panose="020F0502020204030204" pitchFamily="34" charset="0"/>
                <a:cs typeface="Arial" panose="020B0604020202020204" pitchFamily="34" charset="0"/>
              </a:rPr>
              <a:t>. The research was carried out before the enforced changes from the Coronavirus pandemic were taking hold.</a:t>
            </a:r>
          </a:p>
          <a:p>
            <a:pPr marL="342900" indent="-342900">
              <a:lnSpc>
                <a:spcPct val="107000"/>
              </a:lnSpc>
              <a:spcAft>
                <a:spcPts val="800"/>
              </a:spcAft>
              <a:buFont typeface="Arial" panose="020B0604020202020204" pitchFamily="34" charset="0"/>
              <a:buChar char="•"/>
            </a:pPr>
            <a:r>
              <a:rPr lang="en-GB" sz="2000" dirty="0">
                <a:latin typeface="Arial" panose="020B0604020202020204" pitchFamily="34" charset="0"/>
                <a:ea typeface="Calibri" panose="020F0502020204030204" pitchFamily="34" charset="0"/>
                <a:cs typeface="Arial" panose="020B0604020202020204" pitchFamily="34" charset="0"/>
              </a:rPr>
              <a:t>Some respondents spoke about the need for appropriate staff support as the strategy is implemented.</a:t>
            </a:r>
          </a:p>
          <a:p>
            <a:pPr>
              <a:lnSpc>
                <a:spcPct val="107000"/>
              </a:lnSpc>
              <a:spcAft>
                <a:spcPts val="800"/>
              </a:spcAft>
            </a:pPr>
            <a:r>
              <a:rPr lang="en-GB" sz="2000" dirty="0">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2000" dirty="0">
                <a:latin typeface="Arial" panose="020B0604020202020204" pitchFamily="34" charset="0"/>
                <a:ea typeface="Calibri" panose="020F0502020204030204" pitchFamily="34" charset="0"/>
                <a:cs typeface="Arial" panose="020B0604020202020204" pitchFamily="34" charset="0"/>
              </a:rPr>
              <a:t> </a:t>
            </a:r>
          </a:p>
        </p:txBody>
      </p:sp>
      <p:pic>
        <p:nvPicPr>
          <p:cNvPr id="7" name="Picture 6" title="Speech bubble icon"/>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685949" y="2892175"/>
            <a:ext cx="4967175" cy="4967175"/>
          </a:xfrm>
          <a:prstGeom prst="rect">
            <a:avLst/>
          </a:prstGeom>
        </p:spPr>
      </p:pic>
    </p:spTree>
    <p:extLst>
      <p:ext uri="{BB962C8B-B14F-4D97-AF65-F5344CB8AC3E}">
        <p14:creationId xmlns:p14="http://schemas.microsoft.com/office/powerpoint/2010/main" val="3056841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title="Decorative border"/>
          <p:cNvPicPr>
            <a:picLocks noChangeAspect="1"/>
          </p:cNvPicPr>
          <p:nvPr/>
        </p:nvPicPr>
        <p:blipFill rotWithShape="1">
          <a:blip r:embed="rId2">
            <a:extLst>
              <a:ext uri="{28A0092B-C50C-407E-A947-70E740481C1C}">
                <a14:useLocalDpi xmlns:a14="http://schemas.microsoft.com/office/drawing/2010/main" val="0"/>
              </a:ext>
            </a:extLst>
          </a:blip>
          <a:srcRect l="43683" t="9937" r="17762" b="68308"/>
          <a:stretch/>
        </p:blipFill>
        <p:spPr>
          <a:xfrm>
            <a:off x="21772" y="0"/>
            <a:ext cx="9274628" cy="1668442"/>
          </a:xfrm>
          <a:prstGeom prst="rect">
            <a:avLst/>
          </a:prstGeom>
        </p:spPr>
      </p:pic>
      <p:sp>
        <p:nvSpPr>
          <p:cNvPr id="2" name="Title 1"/>
          <p:cNvSpPr>
            <a:spLocks noGrp="1"/>
          </p:cNvSpPr>
          <p:nvPr>
            <p:ph type="title"/>
          </p:nvPr>
        </p:nvSpPr>
        <p:spPr>
          <a:xfrm>
            <a:off x="390692" y="354337"/>
            <a:ext cx="11391900" cy="1914702"/>
          </a:xfrm>
        </p:spPr>
        <p:txBody>
          <a:bodyPr/>
          <a:lstStyle/>
          <a:p>
            <a:r>
              <a:rPr lang="en-GB" altLang="en-US" sz="5400" b="1" dirty="0">
                <a:solidFill>
                  <a:prstClr val="white"/>
                </a:solidFill>
                <a:latin typeface="Arial" panose="020B0604020202020204" pitchFamily="34" charset="0"/>
                <a:cs typeface="Arial" panose="020B0604020202020204" pitchFamily="34" charset="0"/>
              </a:rPr>
              <a:t>Feedback from students</a:t>
            </a:r>
            <a:r>
              <a:rPr lang="en-GB" altLang="en-US" sz="6600" b="1" dirty="0">
                <a:solidFill>
                  <a:prstClr val="black"/>
                </a:solidFill>
                <a:ea typeface="Calibri" panose="020F0502020204030204" pitchFamily="34" charset="0"/>
                <a:cs typeface="Arial" panose="020B0604020202020204" pitchFamily="34" charset="0"/>
              </a:rPr>
              <a:t/>
            </a:r>
            <a:br>
              <a:rPr lang="en-GB" altLang="en-US" sz="6600" b="1" dirty="0">
                <a:solidFill>
                  <a:prstClr val="black"/>
                </a:solidFill>
                <a:ea typeface="Calibri" panose="020F0502020204030204" pitchFamily="34" charset="0"/>
                <a:cs typeface="Arial" panose="020B0604020202020204" pitchFamily="34" charset="0"/>
              </a:rPr>
            </a:br>
            <a:endParaRPr lang="en-GB" dirty="0"/>
          </a:p>
        </p:txBody>
      </p:sp>
      <p:pic>
        <p:nvPicPr>
          <p:cNvPr id="7" name="Picture 6" title="Speech bubble icon"/>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08699" y="2892175"/>
            <a:ext cx="4967175" cy="4967175"/>
          </a:xfrm>
          <a:prstGeom prst="rect">
            <a:avLst/>
          </a:prstGeom>
        </p:spPr>
      </p:pic>
      <p:sp>
        <p:nvSpPr>
          <p:cNvPr id="4" name="Rectangle 3"/>
          <p:cNvSpPr/>
          <p:nvPr/>
        </p:nvSpPr>
        <p:spPr>
          <a:xfrm>
            <a:off x="4972956" y="2301625"/>
            <a:ext cx="8095344" cy="7323223"/>
          </a:xfrm>
          <a:prstGeom prst="rect">
            <a:avLst/>
          </a:prstGeom>
        </p:spPr>
        <p:txBody>
          <a:bodyPr wrap="square">
            <a:spAutoFit/>
          </a:bodyPr>
          <a:lstStyle/>
          <a:p>
            <a:pPr>
              <a:lnSpc>
                <a:spcPct val="107000"/>
              </a:lnSpc>
              <a:spcAft>
                <a:spcPts val="800"/>
              </a:spcAft>
            </a:pPr>
            <a:r>
              <a:rPr lang="en-GB" sz="2400" dirty="0" smtClean="0">
                <a:latin typeface="Arial" panose="020B0604020202020204" pitchFamily="34" charset="0"/>
                <a:ea typeface="Calibri" panose="020F0502020204030204" pitchFamily="34" charset="0"/>
                <a:cs typeface="Arial" panose="020B0604020202020204" pitchFamily="34" charset="0"/>
              </a:rPr>
              <a:t>Students </a:t>
            </a:r>
            <a:r>
              <a:rPr lang="en-GB" sz="2400" dirty="0">
                <a:latin typeface="Arial" panose="020B0604020202020204" pitchFamily="34" charset="0"/>
                <a:ea typeface="Calibri" panose="020F0502020204030204" pitchFamily="34" charset="0"/>
                <a:cs typeface="Arial" panose="020B0604020202020204" pitchFamily="34" charset="0"/>
              </a:rPr>
              <a:t>were asked to comment on the strategic foundation and the core activities, but not about aligning the University’s resources to deliver them. They expressed even higher levels of agreement with the strategy than staff, at or around 90%.</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They specifically welcomed the development of digital as an integral part of student education, while as with the staff feedback, some students voiced caution that it should not be over-used at the expense of traditional teaching methods.</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Students expressed support for the sustainable approach to education, for research-based education and for the idea of a lifelong community after they have graduated.</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There was a call to factor employability into the strategy on student education.</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2400"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50379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title="Decorative border"/>
          <p:cNvPicPr>
            <a:picLocks noChangeAspect="1"/>
          </p:cNvPicPr>
          <p:nvPr/>
        </p:nvPicPr>
        <p:blipFill rotWithShape="1">
          <a:blip r:embed="rId3">
            <a:extLst>
              <a:ext uri="{28A0092B-C50C-407E-A947-70E740481C1C}">
                <a14:useLocalDpi xmlns:a14="http://schemas.microsoft.com/office/drawing/2010/main" val="0"/>
              </a:ext>
            </a:extLst>
          </a:blip>
          <a:srcRect l="43683" t="9937" r="17762" b="68308"/>
          <a:stretch/>
        </p:blipFill>
        <p:spPr>
          <a:xfrm>
            <a:off x="-38611" y="3010"/>
            <a:ext cx="8686800" cy="1668442"/>
          </a:xfrm>
          <a:prstGeom prst="rect">
            <a:avLst/>
          </a:prstGeom>
        </p:spPr>
      </p:pic>
      <p:sp>
        <p:nvSpPr>
          <p:cNvPr id="4" name="Title 3"/>
          <p:cNvSpPr>
            <a:spLocks noGrp="1"/>
          </p:cNvSpPr>
          <p:nvPr>
            <p:ph type="title"/>
          </p:nvPr>
        </p:nvSpPr>
        <p:spPr>
          <a:xfrm>
            <a:off x="523040" y="3010"/>
            <a:ext cx="11391900" cy="1914702"/>
          </a:xfrm>
        </p:spPr>
        <p:txBody>
          <a:bodyPr>
            <a:normAutofit/>
          </a:bodyPr>
          <a:lstStyle/>
          <a:p>
            <a:r>
              <a:rPr lang="en-GB" altLang="en-US" sz="5400" b="1" dirty="0">
                <a:solidFill>
                  <a:prstClr val="white"/>
                </a:solidFill>
                <a:latin typeface="Arial" panose="020B0604020202020204" pitchFamily="34" charset="0"/>
                <a:cs typeface="Arial" panose="020B0604020202020204" pitchFamily="34" charset="0"/>
              </a:rPr>
              <a:t>What happens next?</a:t>
            </a:r>
            <a:endParaRPr lang="en-GB" sz="5400" dirty="0"/>
          </a:p>
        </p:txBody>
      </p:sp>
      <p:pic>
        <p:nvPicPr>
          <p:cNvPr id="18" name="Picture 17" title="Decorative border"/>
          <p:cNvPicPr>
            <a:picLocks noChangeAspect="1"/>
          </p:cNvPicPr>
          <p:nvPr/>
        </p:nvPicPr>
        <p:blipFill rotWithShape="1">
          <a:blip r:embed="rId3">
            <a:extLst>
              <a:ext uri="{28A0092B-C50C-407E-A947-70E740481C1C}">
                <a14:useLocalDpi xmlns:a14="http://schemas.microsoft.com/office/drawing/2010/main" val="0"/>
              </a:ext>
            </a:extLst>
          </a:blip>
          <a:srcRect l="43683" r="33462" b="83020"/>
          <a:stretch/>
        </p:blipFill>
        <p:spPr>
          <a:xfrm rot="5400000">
            <a:off x="88846" y="5429538"/>
            <a:ext cx="4915095" cy="75820"/>
          </a:xfrm>
          <a:prstGeom prst="rect">
            <a:avLst/>
          </a:prstGeom>
        </p:spPr>
      </p:pic>
      <p:sp>
        <p:nvSpPr>
          <p:cNvPr id="20" name="Rectangle 19"/>
          <p:cNvSpPr/>
          <p:nvPr/>
        </p:nvSpPr>
        <p:spPr>
          <a:xfrm>
            <a:off x="2760586" y="4076026"/>
            <a:ext cx="9924289" cy="2500043"/>
          </a:xfrm>
          <a:prstGeom prst="rect">
            <a:avLst/>
          </a:prstGeom>
        </p:spPr>
        <p:txBody>
          <a:bodyPr wrap="square">
            <a:spAutoFit/>
          </a:bodyPr>
          <a:lstStyle/>
          <a:p>
            <a:pPr>
              <a:lnSpc>
                <a:spcPct val="107000"/>
              </a:lnSpc>
              <a:spcAft>
                <a:spcPts val="800"/>
              </a:spcAft>
            </a:pPr>
            <a:r>
              <a:rPr lang="en-GB" sz="2800" dirty="0" smtClean="0">
                <a:latin typeface="Arial" panose="020B0604020202020204" pitchFamily="34" charset="0"/>
                <a:ea typeface="Calibri" panose="020F0502020204030204" pitchFamily="34" charset="0"/>
                <a:cs typeface="Arial" panose="020B0604020202020204" pitchFamily="34" charset="0"/>
              </a:rPr>
              <a:t>Over </a:t>
            </a:r>
            <a:r>
              <a:rPr lang="en-GB" sz="2800" dirty="0">
                <a:latin typeface="Arial" panose="020B0604020202020204" pitchFamily="34" charset="0"/>
                <a:ea typeface="Calibri" panose="020F0502020204030204" pitchFamily="34" charset="0"/>
                <a:cs typeface="Arial" panose="020B0604020202020204" pitchFamily="34" charset="0"/>
              </a:rPr>
              <a:t>the coming months, further work will be taking place to finalise the strategy in the light of the consultation responses and to develop the University’s strategic plan, which will define how the strategy is delivered. </a:t>
            </a:r>
            <a:endParaRPr lang="en-GB" sz="28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dirty="0" smtClean="0">
                <a:latin typeface="Arial" panose="020B0604020202020204" pitchFamily="34" charset="0"/>
                <a:ea typeface="Calibri" panose="020F0502020204030204" pitchFamily="34" charset="0"/>
                <a:cs typeface="Arial" panose="020B0604020202020204" pitchFamily="34" charset="0"/>
              </a:rPr>
              <a:t>This </a:t>
            </a:r>
            <a:r>
              <a:rPr lang="en-GB" sz="2800" dirty="0">
                <a:latin typeface="Arial" panose="020B0604020202020204" pitchFamily="34" charset="0"/>
                <a:ea typeface="Calibri" panose="020F0502020204030204" pitchFamily="34" charset="0"/>
                <a:cs typeface="Arial" panose="020B0604020202020204" pitchFamily="34" charset="0"/>
              </a:rPr>
              <a:t>will be done in conjunction with our next Vice-Chancellor. </a:t>
            </a:r>
          </a:p>
        </p:txBody>
      </p:sp>
    </p:spTree>
    <p:extLst>
      <p:ext uri="{BB962C8B-B14F-4D97-AF65-F5344CB8AC3E}">
        <p14:creationId xmlns:p14="http://schemas.microsoft.com/office/powerpoint/2010/main" val="4207607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hat next">
      <a:dk1>
        <a:sysClr val="windowText" lastClr="000000"/>
      </a:dk1>
      <a:lt1>
        <a:sysClr val="window" lastClr="FFFFFF"/>
      </a:lt1>
      <a:dk2>
        <a:srgbClr val="44546A"/>
      </a:dk2>
      <a:lt2>
        <a:srgbClr val="E7E6E6"/>
      </a:lt2>
      <a:accent1>
        <a:srgbClr val="00828F"/>
      </a:accent1>
      <a:accent2>
        <a:srgbClr val="005F71"/>
      </a:accent2>
      <a:accent3>
        <a:srgbClr val="A5A5A5"/>
      </a:accent3>
      <a:accent4>
        <a:srgbClr val="73C0C8"/>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3359</TotalTime>
  <Words>1043</Words>
  <Application>Microsoft Office PowerPoint</Application>
  <PresentationFormat>Custom</PresentationFormat>
  <Paragraphs>94</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맑은 고딕</vt:lpstr>
      <vt:lpstr>Arial</vt:lpstr>
      <vt:lpstr>Calibri</vt:lpstr>
      <vt:lpstr>Calibri Light</vt:lpstr>
      <vt:lpstr>Courier New</vt:lpstr>
      <vt:lpstr>Office Theme</vt:lpstr>
      <vt:lpstr>Your views</vt:lpstr>
      <vt:lpstr>Who took part</vt:lpstr>
      <vt:lpstr>Your views on our core and enabling strategies</vt:lpstr>
      <vt:lpstr>Core activities - student education, research &amp; innovation and international </vt:lpstr>
      <vt:lpstr>Your views on our enabling strategies </vt:lpstr>
      <vt:lpstr>Your views on our enabling strategies (2.) </vt:lpstr>
      <vt:lpstr>Feedback from colleagues </vt:lpstr>
      <vt:lpstr>Feedback from students </vt:lpstr>
      <vt:lpstr>What happens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Dickinson</dc:creator>
  <cp:lastModifiedBy>Rachael Wheatstone</cp:lastModifiedBy>
  <cp:revision>387</cp:revision>
  <cp:lastPrinted>2019-06-05T10:15:23Z</cp:lastPrinted>
  <dcterms:created xsi:type="dcterms:W3CDTF">2017-03-28T10:31:45Z</dcterms:created>
  <dcterms:modified xsi:type="dcterms:W3CDTF">2020-06-03T12:54:47Z</dcterms:modified>
</cp:coreProperties>
</file>