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sldIdLst>
    <p:sldId id="257" r:id="rId6"/>
    <p:sldId id="258" r:id="rId7"/>
    <p:sldId id="280" r:id="rId8"/>
    <p:sldId id="281" r:id="rId9"/>
    <p:sldId id="288" r:id="rId10"/>
    <p:sldId id="283" r:id="rId11"/>
    <p:sldId id="28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6645" autoAdjust="0"/>
  </p:normalViewPr>
  <p:slideViewPr>
    <p:cSldViewPr snapToGrid="0">
      <p:cViewPr varScale="1">
        <p:scale>
          <a:sx n="65" d="100"/>
          <a:sy n="65" d="100"/>
        </p:scale>
        <p:origin x="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2412000"/>
            <a:ext cx="7920000" cy="67331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48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Name of PPP/Training here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40000" y="3499200"/>
            <a:ext cx="7920000" cy="56762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 smtClean="0"/>
              <a:t>Sub title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C8FD03B1-E4C2-4CF3-95C3-6618DDDD432A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511"/>
          <a:stretch/>
        </p:blipFill>
        <p:spPr>
          <a:xfrm>
            <a:off x="-656" y="6023195"/>
            <a:ext cx="9144657" cy="8348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4336" y="325924"/>
            <a:ext cx="2060573" cy="579600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>
            <a:off x="540000" y="3358028"/>
            <a:ext cx="7920000" cy="31558"/>
          </a:xfrm>
          <a:prstGeom prst="line">
            <a:avLst/>
          </a:prstGeom>
          <a:ln>
            <a:solidFill>
              <a:srgbClr val="D59F0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4886601"/>
            <a:ext cx="7920000" cy="71015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sz="1800" dirty="0" smtClean="0"/>
              <a:t>Name of presenter</a:t>
            </a:r>
          </a:p>
          <a:p>
            <a:pPr lvl="0"/>
            <a:r>
              <a:rPr lang="en-GB" sz="1800" dirty="0" smtClean="0"/>
              <a:t>Date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8723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Page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2412000"/>
            <a:ext cx="7920000" cy="67331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48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 smtClean="0"/>
              <a:t>Name of PPP/Training here</a:t>
            </a:r>
            <a:endParaRPr lang="en-GB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40000" y="3499200"/>
            <a:ext cx="7920000" cy="56762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 smtClean="0"/>
              <a:t>Sub title</a:t>
            </a:r>
            <a:endParaRPr lang="en-GB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540000" y="3358028"/>
            <a:ext cx="7920000" cy="31558"/>
          </a:xfrm>
          <a:prstGeom prst="line">
            <a:avLst/>
          </a:prstGeom>
          <a:ln>
            <a:solidFill>
              <a:srgbClr val="D59F0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4886601"/>
            <a:ext cx="7920000" cy="71015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sz="1800" dirty="0" smtClean="0"/>
              <a:t>Name of presenter</a:t>
            </a:r>
          </a:p>
          <a:p>
            <a:pPr lvl="0"/>
            <a:r>
              <a:rPr lang="en-GB" sz="1800" dirty="0" smtClean="0"/>
              <a:t>Date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1694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lumn with 2 images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13510" y="1440000"/>
            <a:ext cx="8479897" cy="60483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32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Title Area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313511" y="2616200"/>
            <a:ext cx="2778125" cy="387131"/>
          </a:xfrm>
          <a:prstGeom prst="rect">
            <a:avLst/>
          </a:prstGeom>
        </p:spPr>
        <p:txBody>
          <a:bodyPr/>
          <a:lstStyle>
            <a:lvl2pPr marL="0" indent="0">
              <a:spcBef>
                <a:spcPts val="0"/>
              </a:spcBef>
              <a:buFontTx/>
              <a:buNone/>
              <a:defRPr sz="1800" b="1">
                <a:solidFill>
                  <a:schemeClr val="accent3"/>
                </a:solidFill>
              </a:defRPr>
            </a:lvl2pPr>
          </a:lstStyle>
          <a:p>
            <a:pPr lvl="1"/>
            <a:r>
              <a:rPr lang="en-GB" sz="1800" dirty="0" smtClean="0"/>
              <a:t>Sub Heading</a:t>
            </a:r>
            <a:endParaRPr lang="en-GB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313510" y="3144837"/>
            <a:ext cx="2778125" cy="31219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Bullet Points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483543" y="3144836"/>
            <a:ext cx="2257088" cy="312195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132540" y="3144836"/>
            <a:ext cx="2257088" cy="312195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8234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 columns, 1 image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40001" y="1440000"/>
            <a:ext cx="8253162" cy="60483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32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Title Area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5868000" y="2616200"/>
            <a:ext cx="2790000" cy="387131"/>
          </a:xfrm>
          <a:prstGeom prst="rect">
            <a:avLst/>
          </a:prstGeom>
        </p:spPr>
        <p:txBody>
          <a:bodyPr/>
          <a:lstStyle>
            <a:lvl2pPr marL="0" indent="0">
              <a:spcBef>
                <a:spcPts val="0"/>
              </a:spcBef>
              <a:buFontTx/>
              <a:buNone/>
              <a:defRPr sz="1800" b="1">
                <a:solidFill>
                  <a:schemeClr val="accent3"/>
                </a:solidFill>
              </a:defRPr>
            </a:lvl2pPr>
          </a:lstStyle>
          <a:p>
            <a:pPr lvl="1"/>
            <a:r>
              <a:rPr lang="en-GB" sz="1800" dirty="0" smtClean="0"/>
              <a:t>Sub Heading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5868000" y="3144837"/>
            <a:ext cx="2790000" cy="31219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Bullet Points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2616200"/>
            <a:ext cx="2790000" cy="387131"/>
          </a:xfrm>
          <a:prstGeom prst="rect">
            <a:avLst/>
          </a:prstGeom>
        </p:spPr>
        <p:txBody>
          <a:bodyPr/>
          <a:lstStyle>
            <a:lvl2pPr marL="0" indent="0">
              <a:spcBef>
                <a:spcPts val="0"/>
              </a:spcBef>
              <a:buFontTx/>
              <a:buNone/>
              <a:defRPr sz="1800" b="1">
                <a:solidFill>
                  <a:schemeClr val="accent3"/>
                </a:solidFill>
              </a:defRPr>
            </a:lvl2pPr>
          </a:lstStyle>
          <a:p>
            <a:pPr lvl="1"/>
            <a:r>
              <a:rPr lang="en-GB" sz="1800" dirty="0" smtClean="0"/>
              <a:t>Sub Heading</a:t>
            </a:r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3144837"/>
            <a:ext cx="2790000" cy="31219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Bullet Points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470455" y="3144836"/>
            <a:ext cx="2257088" cy="312195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380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ny Questions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24000" y="2808002"/>
            <a:ext cx="489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solidFill>
                  <a:schemeClr val="accent2"/>
                </a:solidFill>
              </a:rPr>
              <a:t>Any questions?</a:t>
            </a:r>
            <a:endParaRPr lang="en-GB" sz="6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467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18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50"/>
            <a:ext cx="8229600" cy="4065315"/>
          </a:xfrm>
        </p:spPr>
        <p:txBody>
          <a:bodyPr/>
          <a:lstStyle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 userDrawn="1">
            <p:ph type="sldNum" sz="quarter" idx="4"/>
          </p:nvPr>
        </p:nvSpPr>
        <p:spPr>
          <a:xfrm>
            <a:off x="467544" y="6309321"/>
            <a:ext cx="360040" cy="216024"/>
          </a:xfrm>
          <a:prstGeom prst="rect">
            <a:avLst/>
          </a:prstGeom>
        </p:spPr>
        <p:txBody>
          <a:bodyPr/>
          <a:lstStyle>
            <a:lvl1pPr>
              <a:defRPr sz="600" b="1">
                <a:latin typeface="Arial" pitchFamily="34" charset="0"/>
                <a:cs typeface="Arial" pitchFamily="34" charset="0"/>
              </a:defRPr>
            </a:lvl1pPr>
          </a:lstStyle>
          <a:p>
            <a:fld id="{3ACCFA02-0B42-4CF8-A9C7-BAF1660EB5D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827585" y="6309320"/>
            <a:ext cx="2088232" cy="216024"/>
          </a:xfrm>
          <a:prstGeom prst="rect">
            <a:avLst/>
          </a:prstGeom>
        </p:spPr>
        <p:txBody>
          <a:bodyPr/>
          <a:lstStyle>
            <a:lvl1pPr>
              <a:defRPr sz="600"/>
            </a:lvl1pPr>
          </a:lstStyle>
          <a:p>
            <a:r>
              <a:rPr lang="en-GB" b="1" dirty="0" err="1" smtClean="0">
                <a:latin typeface="Arial" pitchFamily="34" charset="0"/>
                <a:cs typeface="Arial" pitchFamily="34" charset="0"/>
              </a:rPr>
              <a:t>FREETHS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Footer </a:t>
            </a:r>
            <a:fld id="{60E1311F-9F25-4A9F-BFDD-206379B69F2B}" type="datetime1">
              <a:rPr lang="en-GB" smtClean="0">
                <a:latin typeface="Arial" pitchFamily="34" charset="0"/>
                <a:cs typeface="Arial" pitchFamily="34" charset="0"/>
              </a:rPr>
              <a:pPr/>
              <a:t>29/11/2019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2876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 page with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40000" y="2167760"/>
            <a:ext cx="7920000" cy="3736652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1403131"/>
            <a:ext cx="7920000" cy="56628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sz="3200" dirty="0" smtClean="0"/>
              <a:t>Title area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204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i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1403131"/>
            <a:ext cx="7920000" cy="56628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sz="3200" dirty="0" smtClean="0"/>
              <a:t>Title area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2868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 Columns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1403131"/>
            <a:ext cx="7920000" cy="56628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sz="3200" dirty="0" smtClean="0"/>
              <a:t>Title area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40000" y="2452822"/>
            <a:ext cx="3843338" cy="30765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616662" y="2468858"/>
            <a:ext cx="3843338" cy="30765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557223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 Columns (no 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1403131"/>
            <a:ext cx="7920000" cy="56628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sz="3200" dirty="0" smtClean="0"/>
              <a:t>Title area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39750" y="2339975"/>
            <a:ext cx="3978275" cy="313848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613221" y="2339975"/>
            <a:ext cx="3978275" cy="313848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52149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 column,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1403131"/>
            <a:ext cx="7920000" cy="56628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sz="3200" dirty="0" smtClean="0"/>
              <a:t>Title area</a:t>
            </a:r>
            <a:endParaRPr lang="en-GB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540000" y="2261476"/>
            <a:ext cx="2778125" cy="387131"/>
          </a:xfrm>
          <a:prstGeom prst="rect">
            <a:avLst/>
          </a:prstGeom>
        </p:spPr>
        <p:txBody>
          <a:bodyPr/>
          <a:lstStyle>
            <a:lvl2pPr marL="0" indent="0">
              <a:spcBef>
                <a:spcPts val="0"/>
              </a:spcBef>
              <a:buFontTx/>
              <a:buNone/>
              <a:defRPr sz="1800" b="1">
                <a:solidFill>
                  <a:schemeClr val="bg1"/>
                </a:solidFill>
              </a:defRPr>
            </a:lvl2pPr>
          </a:lstStyle>
          <a:p>
            <a:pPr lvl="1"/>
            <a:r>
              <a:rPr lang="en-GB" sz="1800" dirty="0" smtClean="0"/>
              <a:t>Sub Heading</a:t>
            </a:r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2790113"/>
            <a:ext cx="2778125" cy="31219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Bullet Points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658421" y="2790112"/>
            <a:ext cx="2257088" cy="312195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255805" y="2790111"/>
            <a:ext cx="2257088" cy="31219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269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3200" b="1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80729"/>
            <a:ext cx="5486400" cy="37468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5901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7871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5825138" y="2101850"/>
            <a:ext cx="2790000" cy="387131"/>
          </a:xfrm>
          <a:prstGeom prst="rect">
            <a:avLst/>
          </a:prstGeom>
        </p:spPr>
        <p:txBody>
          <a:bodyPr/>
          <a:lstStyle>
            <a:lvl2pPr marL="0" indent="0">
              <a:spcBef>
                <a:spcPts val="0"/>
              </a:spcBef>
              <a:buFontTx/>
              <a:buNone/>
              <a:defRPr sz="1800" b="1">
                <a:solidFill>
                  <a:schemeClr val="bg1"/>
                </a:solidFill>
              </a:defRPr>
            </a:lvl2pPr>
          </a:lstStyle>
          <a:p>
            <a:pPr lvl="1"/>
            <a:r>
              <a:rPr lang="en-GB" sz="1800" dirty="0" smtClean="0"/>
              <a:t>Sub Heading</a:t>
            </a:r>
            <a:endParaRPr lang="en-GB" dirty="0"/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5825138" y="2630487"/>
            <a:ext cx="2790000" cy="312195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Bullet Points</a:t>
            </a:r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97137" y="2101850"/>
            <a:ext cx="2790000" cy="387131"/>
          </a:xfrm>
          <a:prstGeom prst="rect">
            <a:avLst/>
          </a:prstGeom>
        </p:spPr>
        <p:txBody>
          <a:bodyPr/>
          <a:lstStyle>
            <a:lvl2pPr marL="0" indent="0">
              <a:spcBef>
                <a:spcPts val="0"/>
              </a:spcBef>
              <a:buFontTx/>
              <a:buNone/>
              <a:defRPr sz="1800" b="1">
                <a:solidFill>
                  <a:schemeClr val="bg1"/>
                </a:solidFill>
              </a:defRPr>
            </a:lvl2pPr>
          </a:lstStyle>
          <a:p>
            <a:pPr lvl="1"/>
            <a:r>
              <a:rPr lang="en-GB" sz="1800" dirty="0" smtClean="0"/>
              <a:t>Sub Heading</a:t>
            </a:r>
            <a:endParaRPr lang="en-GB" dirty="0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97137" y="2630487"/>
            <a:ext cx="2790000" cy="312195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Bullet Points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427593" y="2630486"/>
            <a:ext cx="2257088" cy="31219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1403131"/>
            <a:ext cx="7920000" cy="56628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sz="3200" dirty="0" smtClean="0"/>
              <a:t>Title area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8132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ny 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4000" y="2808002"/>
            <a:ext cx="489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solidFill>
                  <a:schemeClr val="accent2"/>
                </a:solidFill>
              </a:rPr>
              <a:t>Any questions?</a:t>
            </a:r>
            <a:endParaRPr lang="en-GB" sz="6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086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4.jp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2"/>
          <a:srcRect l="511"/>
          <a:stretch/>
        </p:blipFill>
        <p:spPr>
          <a:xfrm>
            <a:off x="-656" y="6023195"/>
            <a:ext cx="9144657" cy="8348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4336" y="325924"/>
            <a:ext cx="2060573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066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491" y="325925"/>
            <a:ext cx="1810800" cy="509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656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settled-status-eu-citizens-families/applying-for-settled-status" TargetMode="External"/><Relationship Id="rId2" Type="http://schemas.openxmlformats.org/officeDocument/2006/relationships/hyperlink" Target="https://play.google.com/store/apps/details?id=uk.gov.HomeOffice.ho1&amp;hl=en" TargetMode="Externa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s://www.gov.uk/government/news/online-right-to-work-check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ssets.publishing.service.gov.uk/government/uploads/system/uploads/attachment_data/file/829234/Home_Secretary_Professor_Manning_-_Points-based_system.pd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Relationship Id="rId4" Type="http://schemas.openxmlformats.org/officeDocument/2006/relationships/hyperlink" Target="https://www.gov.uk/government/publications/migration-advisory-committee-welcomes-salary-threshold-commission/the-home-secretarys-commissioning-letter-to-the-chair-of-the-migration-advisory-committee-on-salary-thresholds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Freeths logo" title="Freeths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0221" y="145454"/>
            <a:ext cx="1258214" cy="5037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99" y="2412000"/>
            <a:ext cx="8141545" cy="673318"/>
          </a:xfrm>
        </p:spPr>
        <p:txBody>
          <a:bodyPr/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sz="3200" dirty="0" err="1"/>
              <a:t>Brexit</a:t>
            </a:r>
            <a:r>
              <a:rPr lang="en-GB" sz="3200" dirty="0"/>
              <a:t> </a:t>
            </a:r>
            <a:r>
              <a:rPr lang="en-GB" sz="3200" dirty="0" smtClean="0"/>
              <a:t>Briefing </a:t>
            </a:r>
            <a:r>
              <a:rPr lang="en-GB" dirty="0"/>
              <a:t> </a:t>
            </a:r>
          </a:p>
        </p:txBody>
      </p:sp>
      <p:cxnSp>
        <p:nvCxnSpPr>
          <p:cNvPr id="6" name="Straight Connector 5" descr="Straight line" title="Divider"/>
          <p:cNvCxnSpPr/>
          <p:nvPr/>
        </p:nvCxnSpPr>
        <p:spPr>
          <a:xfrm>
            <a:off x="540000" y="3233318"/>
            <a:ext cx="7920000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sz="5800" dirty="0" smtClean="0"/>
              <a:t>Emma </a:t>
            </a:r>
            <a:r>
              <a:rPr lang="en-GB" sz="5800" dirty="0"/>
              <a:t>Brooksbank</a:t>
            </a:r>
            <a:r>
              <a:rPr lang="en-GB" sz="7200" dirty="0"/>
              <a:t> 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November </a:t>
            </a:r>
            <a:r>
              <a:rPr lang="en-GB" dirty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14587743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reeths logo" title="Freeths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0221" y="160202"/>
            <a:ext cx="1258214" cy="50379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496999"/>
          </a:xfrm>
        </p:spPr>
        <p:txBody>
          <a:bodyPr/>
          <a:lstStyle/>
          <a:p>
            <a:r>
              <a:rPr lang="en-GB" sz="3200" dirty="0">
                <a:latin typeface="Calibri" panose="020F0502020204030204" pitchFamily="34" charset="0"/>
                <a:cs typeface="Calibri" panose="020F0502020204030204" pitchFamily="34" charset="0"/>
              </a:rPr>
              <a:t>Introduction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88538" y="1525092"/>
            <a:ext cx="77840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sz="2000" dirty="0" smtClean="0"/>
              <a:t>The end of free movement</a:t>
            </a:r>
          </a:p>
          <a:p>
            <a:pPr>
              <a:buClr>
                <a:schemeClr val="accent2"/>
              </a:buClr>
            </a:pPr>
            <a:endParaRPr lang="en-GB" sz="2000" dirty="0"/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sz="2000" dirty="0" smtClean="0"/>
              <a:t>Options </a:t>
            </a:r>
            <a:r>
              <a:rPr lang="en-GB" sz="2000" dirty="0"/>
              <a:t>Deal or No Deal – EU Settlement </a:t>
            </a:r>
            <a:r>
              <a:rPr lang="en-GB" sz="2000" dirty="0" smtClean="0"/>
              <a:t>Scheme</a:t>
            </a:r>
          </a:p>
          <a:p>
            <a:pPr>
              <a:buClr>
                <a:schemeClr val="accent2"/>
              </a:buClr>
            </a:pPr>
            <a:endParaRPr lang="en-GB" sz="2000" dirty="0" smtClean="0"/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sz="2000" dirty="0" smtClean="0"/>
              <a:t>2021 Immigration System</a:t>
            </a:r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209128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reeths logo" title="Freeths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0221" y="160202"/>
            <a:ext cx="1258214" cy="50379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latin typeface="+mn-lt"/>
              </a:rPr>
              <a:t>The end of free movement</a:t>
            </a:r>
            <a:r>
              <a:rPr lang="en-GB" sz="3200" dirty="0" smtClean="0">
                <a:latin typeface="+mn-lt"/>
              </a:rPr>
              <a:t>?</a:t>
            </a:r>
            <a:endParaRPr lang="en-GB" sz="32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8538" y="1511321"/>
            <a:ext cx="8520991" cy="4186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GB" sz="1600" dirty="0"/>
              <a:t>To understand the position for </a:t>
            </a:r>
            <a:r>
              <a:rPr lang="en-GB" sz="1600" dirty="0" smtClean="0"/>
              <a:t>European </a:t>
            </a:r>
            <a:r>
              <a:rPr lang="en-GB" sz="1600" dirty="0"/>
              <a:t>nationals </a:t>
            </a:r>
            <a:r>
              <a:rPr lang="en-GB" sz="1600" dirty="0" smtClean="0"/>
              <a:t>pre- </a:t>
            </a:r>
            <a:r>
              <a:rPr lang="en-GB" sz="1600" dirty="0"/>
              <a:t>and </a:t>
            </a:r>
            <a:r>
              <a:rPr lang="en-GB" sz="1600" dirty="0" smtClean="0"/>
              <a:t>post- </a:t>
            </a:r>
            <a:r>
              <a:rPr lang="en-GB" sz="1600" dirty="0"/>
              <a:t>Brexit it is helpful to look at free </a:t>
            </a:r>
            <a:r>
              <a:rPr lang="en-GB" sz="1600" dirty="0" smtClean="0"/>
              <a:t>movement</a:t>
            </a:r>
            <a:endParaRPr lang="en-GB" sz="1600" dirty="0"/>
          </a:p>
          <a:p>
            <a:pPr>
              <a:lnSpc>
                <a:spcPts val="2000"/>
              </a:lnSpc>
            </a:pPr>
            <a:endParaRPr lang="en-GB" sz="1600" dirty="0"/>
          </a:p>
          <a:p>
            <a:pPr marL="285750" indent="-285750">
              <a:lnSpc>
                <a:spcPts val="2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sz="1600" dirty="0"/>
              <a:t>Art 45 TFEU and Directive 2004/38/EC provide for the right to move and reside freely in another Member State. </a:t>
            </a:r>
            <a:endParaRPr lang="en-GB" sz="1600" dirty="0" smtClean="0"/>
          </a:p>
          <a:p>
            <a:pPr>
              <a:lnSpc>
                <a:spcPts val="2000"/>
              </a:lnSpc>
              <a:buClr>
                <a:schemeClr val="accent2"/>
              </a:buClr>
            </a:pPr>
            <a:endParaRPr lang="en-GB" sz="1600" dirty="0"/>
          </a:p>
          <a:p>
            <a:pPr marL="285750" indent="-285750">
              <a:lnSpc>
                <a:spcPts val="2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sz="1600" dirty="0"/>
              <a:t>All will be converted into Retained EU Law on </a:t>
            </a:r>
            <a:r>
              <a:rPr lang="en-GB" sz="1600" dirty="0" err="1"/>
              <a:t>Brexit</a:t>
            </a:r>
            <a:r>
              <a:rPr lang="en-GB" sz="1600" dirty="0"/>
              <a:t> </a:t>
            </a:r>
            <a:r>
              <a:rPr lang="en-GB" sz="1600" dirty="0" smtClean="0"/>
              <a:t>Day.</a:t>
            </a:r>
          </a:p>
          <a:p>
            <a:pPr marL="285750" indent="-285750">
              <a:lnSpc>
                <a:spcPts val="2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lnSpc>
                <a:spcPts val="2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sz="1600" dirty="0"/>
              <a:t>The Immigration and Social Security Co-ordination (EU Withdrawal) Bill/Act is designed to end rights to free movement under Retained EU Law and to repeal other Retained EU Law relating to </a:t>
            </a:r>
            <a:r>
              <a:rPr lang="en-GB" sz="1600" dirty="0" smtClean="0"/>
              <a:t>immigration.</a:t>
            </a:r>
          </a:p>
          <a:p>
            <a:pPr marL="285750" indent="-285750">
              <a:lnSpc>
                <a:spcPts val="2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lnSpc>
                <a:spcPts val="2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sz="1600" dirty="0"/>
              <a:t>Under a </a:t>
            </a:r>
            <a:r>
              <a:rPr lang="en-GB" sz="1600" dirty="0" smtClean="0"/>
              <a:t>Deal </a:t>
            </a:r>
            <a:r>
              <a:rPr lang="en-GB" sz="1600" dirty="0"/>
              <a:t>there is a commitment not to implement these provisions until 31 December 2020 (end of transition and commencement of the new immigration system</a:t>
            </a:r>
            <a:r>
              <a:rPr lang="en-GB" sz="1600" dirty="0" smtClean="0"/>
              <a:t>).</a:t>
            </a:r>
          </a:p>
          <a:p>
            <a:pPr marL="285750" indent="-285750">
              <a:lnSpc>
                <a:spcPts val="2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lnSpc>
                <a:spcPts val="2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sz="1600" dirty="0"/>
              <a:t>In the event of a No Deal, free movement could be ended </a:t>
            </a:r>
            <a:r>
              <a:rPr lang="en-GB" sz="1600" dirty="0" smtClean="0"/>
              <a:t>abruptly.</a:t>
            </a:r>
          </a:p>
        </p:txBody>
      </p:sp>
    </p:spTree>
    <p:extLst>
      <p:ext uri="{BB962C8B-B14F-4D97-AF65-F5344CB8AC3E}">
        <p14:creationId xmlns:p14="http://schemas.microsoft.com/office/powerpoint/2010/main" val="15239902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reeths logo" title="Freeths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0221" y="160202"/>
            <a:ext cx="1258214" cy="50379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latin typeface="+mn-lt"/>
              </a:rPr>
              <a:t>Deal or No Deal</a:t>
            </a:r>
            <a:endParaRPr lang="en-GB" sz="32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8538" y="1664125"/>
            <a:ext cx="852830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GB" sz="1600" b="1" dirty="0">
                <a:solidFill>
                  <a:schemeClr val="tx2"/>
                </a:solidFill>
              </a:rPr>
              <a:t>Pre-Brexit Residents</a:t>
            </a:r>
          </a:p>
          <a:p>
            <a:pPr>
              <a:lnSpc>
                <a:spcPts val="2400"/>
              </a:lnSpc>
            </a:pPr>
            <a:r>
              <a:rPr lang="en-GB" sz="1600" dirty="0"/>
              <a:t>Deal or No Deal - Ongoing rights (entry, residence, work, access to public funds and services) for pre-Brexit European residents and their family </a:t>
            </a:r>
            <a:r>
              <a:rPr lang="en-GB" sz="1600" dirty="0" smtClean="0"/>
              <a:t>members.</a:t>
            </a:r>
            <a:endParaRPr lang="en-GB" sz="1600" dirty="0"/>
          </a:p>
          <a:p>
            <a:pPr>
              <a:lnSpc>
                <a:spcPts val="2400"/>
              </a:lnSpc>
            </a:pPr>
            <a:endParaRPr lang="en-GB" sz="1600" dirty="0" smtClean="0"/>
          </a:p>
          <a:p>
            <a:pPr>
              <a:lnSpc>
                <a:spcPts val="2400"/>
              </a:lnSpc>
            </a:pPr>
            <a:r>
              <a:rPr lang="en-GB" sz="1600" dirty="0" smtClean="0"/>
              <a:t>Must </a:t>
            </a:r>
            <a:r>
              <a:rPr lang="en-GB" sz="1600" dirty="0"/>
              <a:t>secure status under domestic legislation </a:t>
            </a:r>
            <a:r>
              <a:rPr lang="en-GB" sz="1600" dirty="0" smtClean="0"/>
              <a:t>under the EU Settlement Scheme by the relevant deadline (31 Dec 2020 No Deal or 30 June 2021 Deal).</a:t>
            </a:r>
          </a:p>
          <a:p>
            <a:pPr>
              <a:lnSpc>
                <a:spcPts val="2400"/>
              </a:lnSpc>
            </a:pPr>
            <a:endParaRPr lang="en-GB" sz="1600" dirty="0"/>
          </a:p>
          <a:p>
            <a:pPr>
              <a:lnSpc>
                <a:spcPts val="2400"/>
              </a:lnSpc>
            </a:pPr>
            <a:r>
              <a:rPr lang="en-GB" sz="1600" b="1" dirty="0">
                <a:solidFill>
                  <a:schemeClr val="tx2"/>
                </a:solidFill>
              </a:rPr>
              <a:t>Post-</a:t>
            </a:r>
            <a:r>
              <a:rPr lang="en-GB" sz="1600" b="1" dirty="0" err="1">
                <a:solidFill>
                  <a:schemeClr val="tx2"/>
                </a:solidFill>
              </a:rPr>
              <a:t>Brexit</a:t>
            </a:r>
            <a:r>
              <a:rPr lang="en-GB" sz="1600" b="1" dirty="0">
                <a:solidFill>
                  <a:schemeClr val="tx2"/>
                </a:solidFill>
              </a:rPr>
              <a:t> Arrivals</a:t>
            </a:r>
          </a:p>
          <a:p>
            <a:pPr>
              <a:lnSpc>
                <a:spcPts val="2400"/>
              </a:lnSpc>
            </a:pPr>
            <a:r>
              <a:rPr lang="en-GB" sz="1600" dirty="0"/>
              <a:t>Deal – Ongoing rights/free movement to end of transition in Dec </a:t>
            </a:r>
            <a:r>
              <a:rPr lang="en-GB" sz="1600" dirty="0" smtClean="0"/>
              <a:t>2020. Must </a:t>
            </a:r>
            <a:r>
              <a:rPr lang="en-GB" sz="1600" dirty="0"/>
              <a:t>s</a:t>
            </a:r>
            <a:r>
              <a:rPr lang="en-GB" sz="1600" dirty="0" smtClean="0"/>
              <a:t>ecure status under the EU Settlement Scheme by 30 June 2021. </a:t>
            </a:r>
            <a:endParaRPr lang="en-GB" sz="1600" dirty="0"/>
          </a:p>
          <a:p>
            <a:pPr>
              <a:lnSpc>
                <a:spcPts val="2400"/>
              </a:lnSpc>
            </a:pPr>
            <a:endParaRPr lang="en-GB" sz="1600" dirty="0" smtClean="0"/>
          </a:p>
          <a:p>
            <a:pPr>
              <a:lnSpc>
                <a:spcPts val="2400"/>
              </a:lnSpc>
            </a:pPr>
            <a:r>
              <a:rPr lang="en-GB" sz="1600" dirty="0" smtClean="0"/>
              <a:t>No-Deal </a:t>
            </a:r>
            <a:r>
              <a:rPr lang="en-GB" sz="1600" dirty="0"/>
              <a:t>- Introduction of 3 months’ initial right of residence and application process for 3 years’ European Temporary Leave to Remain</a:t>
            </a:r>
          </a:p>
          <a:p>
            <a:pPr>
              <a:lnSpc>
                <a:spcPts val="2400"/>
              </a:lnSpc>
            </a:pPr>
            <a:endParaRPr lang="en-GB" sz="1600" dirty="0"/>
          </a:p>
          <a:p>
            <a:pPr>
              <a:lnSpc>
                <a:spcPts val="2400"/>
              </a:lnSpc>
            </a:pPr>
            <a:r>
              <a:rPr lang="en-GB" sz="1600" dirty="0"/>
              <a:t>After December 2020, must qualify under 2021 immigration system to extend leave to remain</a:t>
            </a:r>
          </a:p>
          <a:p>
            <a:pPr>
              <a:lnSpc>
                <a:spcPts val="2400"/>
              </a:lnSpc>
            </a:pPr>
            <a:endParaRPr lang="en-GB" dirty="0" smtClean="0"/>
          </a:p>
          <a:p>
            <a:pPr>
              <a:lnSpc>
                <a:spcPts val="2400"/>
              </a:lnSpc>
            </a:pPr>
            <a:endParaRPr lang="en-GB" dirty="0"/>
          </a:p>
          <a:p>
            <a:pPr>
              <a:lnSpc>
                <a:spcPts val="24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37651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latin typeface="Calibri" panose="020F0502020204030204" pitchFamily="34" charset="0"/>
                <a:cs typeface="Calibri" panose="020F0502020204030204" pitchFamily="34" charset="0"/>
              </a:rPr>
              <a:t>Applying on the EU settlement scheme</a:t>
            </a:r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ClrTx/>
            </a:pPr>
            <a:r>
              <a:rPr lang="en-GB" sz="1800" dirty="0">
                <a:latin typeface="Calibri" panose="020F0502020204030204" pitchFamily="34" charset="0"/>
              </a:rPr>
              <a:t>Apply for settled status </a:t>
            </a:r>
            <a:r>
              <a:rPr lang="en-GB" sz="1800" dirty="0" smtClean="0">
                <a:latin typeface="Calibri" panose="020F0502020204030204" pitchFamily="34" charset="0"/>
              </a:rPr>
              <a:t>(indefinite leave to remain) or </a:t>
            </a:r>
            <a:r>
              <a:rPr lang="en-GB" sz="1800" dirty="0">
                <a:latin typeface="Calibri" panose="020F0502020204030204" pitchFamily="34" charset="0"/>
              </a:rPr>
              <a:t>pre-settled </a:t>
            </a:r>
            <a:r>
              <a:rPr lang="en-GB" sz="1800" dirty="0" smtClean="0">
                <a:latin typeface="Calibri" panose="020F0502020204030204" pitchFamily="34" charset="0"/>
              </a:rPr>
              <a:t>status (limited leave to remain). </a:t>
            </a:r>
            <a:endParaRPr lang="en-GB" sz="1800" dirty="0" smtClean="0"/>
          </a:p>
          <a:p>
            <a:pPr algn="just">
              <a:buClrTx/>
            </a:pPr>
            <a:r>
              <a:rPr lang="en-US" sz="1800" dirty="0">
                <a:latin typeface="Calibri" panose="020F0502020204030204" pitchFamily="34" charset="0"/>
              </a:rPr>
              <a:t>The scheme is voluntary until 30 June 2021 (31 Dec 2020 in No Deal scenario) but will then become mandatory. </a:t>
            </a:r>
            <a:r>
              <a:rPr lang="en-US" sz="1800" dirty="0" smtClean="0">
                <a:latin typeface="Calibri" panose="020F0502020204030204" pitchFamily="34" charset="0"/>
              </a:rPr>
              <a:t>People who have not applied by the deadline will become </a:t>
            </a:r>
            <a:r>
              <a:rPr lang="en-US" sz="1800" dirty="0" err="1" smtClean="0">
                <a:latin typeface="Calibri" panose="020F0502020204030204" pitchFamily="34" charset="0"/>
              </a:rPr>
              <a:t>overstayers</a:t>
            </a:r>
            <a:r>
              <a:rPr lang="en-US" sz="1800" dirty="0" smtClean="0">
                <a:latin typeface="Calibri" panose="020F0502020204030204" pitchFamily="34" charset="0"/>
              </a:rPr>
              <a:t> and will not be permitted to work legally. </a:t>
            </a:r>
          </a:p>
          <a:p>
            <a:pPr algn="just">
              <a:buClrTx/>
            </a:pPr>
            <a:r>
              <a:rPr lang="en-GB" sz="1800" dirty="0" smtClean="0">
                <a:latin typeface="Calibri" panose="020F0502020204030204" pitchFamily="34" charset="0"/>
              </a:rPr>
              <a:t>Download </a:t>
            </a:r>
            <a:r>
              <a:rPr lang="en-GB" sz="1800" dirty="0">
                <a:latin typeface="Calibri" panose="020F0502020204030204" pitchFamily="34" charset="0"/>
              </a:rPr>
              <a:t>the Home Office’s app: </a:t>
            </a:r>
            <a:r>
              <a:rPr lang="en-GB" sz="1800" u="sng" dirty="0">
                <a:solidFill>
                  <a:schemeClr val="accent3"/>
                </a:solidFill>
                <a:hlinkClick r:id="rId2"/>
              </a:rPr>
              <a:t>EU Exit: ID Document </a:t>
            </a:r>
            <a:r>
              <a:rPr lang="en-GB" sz="1800" u="sng" dirty="0" smtClean="0">
                <a:solidFill>
                  <a:schemeClr val="accent3"/>
                </a:solidFill>
                <a:hlinkClick r:id="rId2"/>
              </a:rPr>
              <a:t>Check</a:t>
            </a:r>
            <a:r>
              <a:rPr lang="en-GB" sz="1800" u="sng" dirty="0" smtClean="0">
                <a:solidFill>
                  <a:schemeClr val="accent3"/>
                </a:solidFill>
              </a:rPr>
              <a:t> : </a:t>
            </a:r>
            <a:r>
              <a:rPr lang="en-GB" sz="1800" dirty="0">
                <a:latin typeface="Calibri" panose="020F0502020204030204" pitchFamily="34" charset="0"/>
              </a:rPr>
              <a:t>Available on </a:t>
            </a:r>
            <a:r>
              <a:rPr lang="en-GB" sz="1800" dirty="0" smtClean="0">
                <a:latin typeface="Calibri" panose="020F0502020204030204" pitchFamily="34" charset="0"/>
              </a:rPr>
              <a:t>android </a:t>
            </a:r>
            <a:r>
              <a:rPr lang="en-GB" sz="1800" dirty="0">
                <a:latin typeface="Calibri" panose="020F0502020204030204" pitchFamily="34" charset="0"/>
              </a:rPr>
              <a:t>and </a:t>
            </a:r>
            <a:r>
              <a:rPr lang="en-GB" sz="1800" dirty="0" err="1">
                <a:latin typeface="Calibri" panose="020F0502020204030204" pitchFamily="34" charset="0"/>
              </a:rPr>
              <a:t>iphone</a:t>
            </a:r>
            <a:endParaRPr lang="en-GB" sz="1800" dirty="0">
              <a:latin typeface="Calibri" panose="020F0502020204030204" pitchFamily="34" charset="0"/>
            </a:endParaRPr>
          </a:p>
          <a:p>
            <a:pPr algn="just">
              <a:buClrTx/>
            </a:pPr>
            <a:r>
              <a:rPr lang="en-GB" sz="1800" dirty="0" smtClean="0">
                <a:latin typeface="Calibri" panose="020F0502020204030204" pitchFamily="34" charset="0"/>
              </a:rPr>
              <a:t>Scan </a:t>
            </a:r>
            <a:r>
              <a:rPr lang="en-GB" sz="1800" dirty="0">
                <a:latin typeface="Calibri" panose="020F0502020204030204" pitchFamily="34" charset="0"/>
              </a:rPr>
              <a:t>biometric passport or </a:t>
            </a:r>
            <a:r>
              <a:rPr lang="en-GB" sz="1800" dirty="0" smtClean="0">
                <a:latin typeface="Calibri" panose="020F0502020204030204" pitchFamily="34" charset="0"/>
              </a:rPr>
              <a:t>ID, scan face and take a photo.</a:t>
            </a:r>
          </a:p>
          <a:p>
            <a:pPr algn="just">
              <a:buClrTx/>
            </a:pPr>
            <a:r>
              <a:rPr lang="en-US" sz="1800" dirty="0" smtClean="0">
                <a:latin typeface="Calibri" panose="020F0502020204030204" pitchFamily="34" charset="0"/>
                <a:hlinkClick r:id="rId3"/>
              </a:rPr>
              <a:t>Apply online</a:t>
            </a:r>
            <a:endParaRPr lang="en-US" sz="1800" dirty="0" smtClean="0">
              <a:latin typeface="Calibri" panose="020F0502020204030204" pitchFamily="34" charset="0"/>
            </a:endParaRPr>
          </a:p>
          <a:p>
            <a:pPr algn="just">
              <a:buClrTx/>
            </a:pPr>
            <a:r>
              <a:rPr lang="en-GB" sz="1800" dirty="0">
                <a:latin typeface="Calibri" panose="020F0502020204030204" pitchFamily="34" charset="0"/>
              </a:rPr>
              <a:t>Prove identity, residence and absence of serious criminal </a:t>
            </a:r>
            <a:r>
              <a:rPr lang="en-GB" sz="1800" dirty="0" smtClean="0">
                <a:latin typeface="Calibri" panose="020F0502020204030204" pitchFamily="34" charset="0"/>
              </a:rPr>
              <a:t>convictions</a:t>
            </a:r>
          </a:p>
          <a:p>
            <a:pPr algn="just">
              <a:buClrTx/>
            </a:pPr>
            <a:r>
              <a:rPr lang="en-US" sz="1800" dirty="0" smtClean="0">
                <a:latin typeface="Calibri" panose="020F0502020204030204" pitchFamily="34" charset="0"/>
              </a:rPr>
              <a:t>EU nationals will </a:t>
            </a:r>
            <a:r>
              <a:rPr lang="en-US" sz="1800" dirty="0">
                <a:latin typeface="Calibri" panose="020F0502020204030204" pitchFamily="34" charset="0"/>
              </a:rPr>
              <a:t>not receive a biometric card or passport endorsement. </a:t>
            </a:r>
          </a:p>
          <a:p>
            <a:pPr algn="just"/>
            <a:r>
              <a:rPr lang="en-GB" sz="1800" dirty="0" smtClean="0"/>
              <a:t>Status </a:t>
            </a:r>
            <a:r>
              <a:rPr lang="en-GB" sz="1800" dirty="0"/>
              <a:t>under the EU Settlement Scheme and EU Temporary Leave to Remain Scheme is issued digitally and can be </a:t>
            </a:r>
            <a:r>
              <a:rPr lang="en-GB" sz="1800" dirty="0">
                <a:hlinkClick r:id="rId4"/>
              </a:rPr>
              <a:t>checked </a:t>
            </a:r>
            <a:r>
              <a:rPr lang="en-GB" sz="1800" dirty="0" smtClean="0">
                <a:hlinkClick r:id="rId4"/>
              </a:rPr>
              <a:t>digitally</a:t>
            </a:r>
            <a:r>
              <a:rPr lang="en-GB" sz="1800" dirty="0" smtClean="0"/>
              <a:t>. </a:t>
            </a:r>
            <a:r>
              <a:rPr lang="en-US" sz="1800" dirty="0" smtClean="0">
                <a:latin typeface="Calibri" panose="020F0502020204030204" pitchFamily="34" charset="0"/>
              </a:rPr>
              <a:t>You </a:t>
            </a:r>
            <a:r>
              <a:rPr lang="en-US" sz="1800" dirty="0">
                <a:latin typeface="Calibri" panose="020F0502020204030204" pitchFamily="34" charset="0"/>
              </a:rPr>
              <a:t>will also receive a letter </a:t>
            </a:r>
            <a:r>
              <a:rPr lang="en-US" sz="1800" dirty="0" smtClean="0">
                <a:latin typeface="Calibri" panose="020F0502020204030204" pitchFamily="34" charset="0"/>
              </a:rPr>
              <a:t>by </a:t>
            </a:r>
            <a:r>
              <a:rPr lang="en-US" sz="1800" dirty="0">
                <a:latin typeface="Calibri" panose="020F0502020204030204" pitchFamily="34" charset="0"/>
              </a:rPr>
              <a:t>email but this is not proof of status.</a:t>
            </a:r>
          </a:p>
          <a:p>
            <a:pPr marL="0" indent="0" algn="just">
              <a:buNone/>
            </a:pPr>
            <a:endParaRPr lang="en-GB" sz="1800" dirty="0"/>
          </a:p>
          <a:p>
            <a:pPr marL="0" indent="0" algn="just">
              <a:buClrTx/>
              <a:buNone/>
            </a:pPr>
            <a:endParaRPr lang="en-US" sz="1800" dirty="0">
              <a:latin typeface="Calibri" panose="020F050202020403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CCFA02-0B42-4CF8-A9C7-BAF1660EB5D3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b="1" smtClean="0">
                <a:latin typeface="Arial" pitchFamily="34" charset="0"/>
                <a:cs typeface="Arial" pitchFamily="34" charset="0"/>
              </a:rPr>
              <a:t>FREETHS </a:t>
            </a:r>
            <a:r>
              <a:rPr lang="en-GB" smtClean="0">
                <a:latin typeface="Arial" pitchFamily="34" charset="0"/>
                <a:cs typeface="Arial" pitchFamily="34" charset="0"/>
              </a:rPr>
              <a:t>Footer </a:t>
            </a:r>
            <a:fld id="{60E1311F-9F25-4A9F-BFDD-206379B69F2B}" type="datetime1">
              <a:rPr lang="en-GB" smtClean="0">
                <a:latin typeface="Arial" pitchFamily="34" charset="0"/>
                <a:cs typeface="Arial" pitchFamily="34" charset="0"/>
              </a:rPr>
              <a:pPr/>
              <a:t>29/11/2019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28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reeths logo" title="Freeths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0221" y="160202"/>
            <a:ext cx="1258214" cy="50379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latin typeface="+mn-lt"/>
              </a:rPr>
              <a:t>Future immigration </a:t>
            </a:r>
            <a:r>
              <a:rPr lang="en-GB" sz="3200" dirty="0" smtClean="0">
                <a:latin typeface="+mn-lt"/>
              </a:rPr>
              <a:t>system</a:t>
            </a:r>
            <a:endParaRPr lang="en-GB" sz="32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8539" y="1484907"/>
            <a:ext cx="8537128" cy="5000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GB" b="1" dirty="0">
                <a:solidFill>
                  <a:schemeClr val="tx2"/>
                </a:solidFill>
              </a:rPr>
              <a:t>Current system (now and through transition in Deal scenario)</a:t>
            </a:r>
          </a:p>
          <a:p>
            <a:pPr marL="285750" indent="-285750">
              <a:lnSpc>
                <a:spcPts val="24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dirty="0"/>
              <a:t>Free movement </a:t>
            </a:r>
            <a:r>
              <a:rPr lang="en-GB" dirty="0" smtClean="0"/>
              <a:t>enabling the </a:t>
            </a:r>
            <a:r>
              <a:rPr lang="en-GB" dirty="0"/>
              <a:t>recruitment of European </a:t>
            </a:r>
            <a:r>
              <a:rPr lang="en-GB" dirty="0" smtClean="0"/>
              <a:t>nationals.</a:t>
            </a:r>
            <a:endParaRPr lang="en-GB" dirty="0"/>
          </a:p>
          <a:p>
            <a:pPr marL="285750" indent="-285750">
              <a:lnSpc>
                <a:spcPts val="24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dirty="0"/>
              <a:t>Tier 2 licensing system for employment of all other international employees. Requires licence, satisfaction of skills and salary thresholds and assessment of availability of suitable candidate from the resident labour </a:t>
            </a:r>
            <a:r>
              <a:rPr lang="en-GB" dirty="0" smtClean="0"/>
              <a:t>market.</a:t>
            </a:r>
            <a:endParaRPr lang="en-GB" dirty="0"/>
          </a:p>
          <a:p>
            <a:pPr>
              <a:lnSpc>
                <a:spcPts val="2400"/>
              </a:lnSpc>
            </a:pPr>
            <a:endParaRPr lang="en-GB" b="1" dirty="0"/>
          </a:p>
          <a:p>
            <a:pPr>
              <a:lnSpc>
                <a:spcPts val="2400"/>
              </a:lnSpc>
            </a:pPr>
            <a:r>
              <a:rPr lang="en-GB" b="1" dirty="0">
                <a:solidFill>
                  <a:schemeClr val="tx2"/>
                </a:solidFill>
              </a:rPr>
              <a:t>2021 Immigration System – Headlines</a:t>
            </a:r>
          </a:p>
          <a:p>
            <a:pPr marL="285750" indent="-285750">
              <a:lnSpc>
                <a:spcPts val="24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dirty="0">
                <a:hlinkClick r:id="rId3"/>
              </a:rPr>
              <a:t>MAC is due to report</a:t>
            </a:r>
            <a:r>
              <a:rPr lang="en-GB" dirty="0"/>
              <a:t> on the feasibility of bringing the UK’s Points Based System more in line with the Australian Points Based </a:t>
            </a:r>
            <a:r>
              <a:rPr lang="en-GB" dirty="0" smtClean="0"/>
              <a:t>System</a:t>
            </a:r>
          </a:p>
          <a:p>
            <a:pPr marL="285750" indent="-285750">
              <a:lnSpc>
                <a:spcPts val="24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dirty="0" smtClean="0"/>
              <a:t>New </a:t>
            </a:r>
            <a:r>
              <a:rPr lang="en-GB" dirty="0"/>
              <a:t>immigration system to be implemented from 1 January </a:t>
            </a:r>
            <a:r>
              <a:rPr lang="en-GB" dirty="0" smtClean="0"/>
              <a:t>2021</a:t>
            </a:r>
            <a:endParaRPr lang="en-GB" dirty="0"/>
          </a:p>
          <a:p>
            <a:pPr marL="285750" indent="-285750">
              <a:lnSpc>
                <a:spcPts val="24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dirty="0"/>
              <a:t>Tier 2 – </a:t>
            </a:r>
            <a:r>
              <a:rPr lang="en-GB" dirty="0" smtClean="0"/>
              <a:t>Will apply </a:t>
            </a:r>
            <a:r>
              <a:rPr lang="en-GB" dirty="0"/>
              <a:t>to </a:t>
            </a:r>
            <a:r>
              <a:rPr lang="en-GB" dirty="0" smtClean="0"/>
              <a:t>the recruitment </a:t>
            </a:r>
            <a:r>
              <a:rPr lang="en-GB" dirty="0"/>
              <a:t>of European nationals as it does to all other overseas </a:t>
            </a:r>
            <a:r>
              <a:rPr lang="en-GB" dirty="0" smtClean="0"/>
              <a:t>nationals.</a:t>
            </a:r>
            <a:endParaRPr lang="en-GB" dirty="0"/>
          </a:p>
          <a:p>
            <a:pPr marL="285750" indent="-285750">
              <a:lnSpc>
                <a:spcPts val="24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dirty="0"/>
              <a:t>Businesses will require a licence (potential for umbrella licencing organisations</a:t>
            </a:r>
            <a:r>
              <a:rPr lang="en-GB" dirty="0" smtClean="0"/>
              <a:t>).</a:t>
            </a:r>
            <a:endParaRPr lang="en-GB" dirty="0"/>
          </a:p>
          <a:p>
            <a:pPr marL="285750" indent="-285750">
              <a:lnSpc>
                <a:spcPts val="24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dirty="0"/>
              <a:t>Skills threshold will be lowered. No requirement to look to resident labour </a:t>
            </a:r>
            <a:r>
              <a:rPr lang="en-GB" dirty="0" smtClean="0"/>
              <a:t>market. </a:t>
            </a:r>
            <a:endParaRPr lang="en-GB" dirty="0"/>
          </a:p>
          <a:p>
            <a:pPr marL="285750" indent="-285750">
              <a:lnSpc>
                <a:spcPts val="24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dirty="0">
                <a:hlinkClick r:id="rId4"/>
              </a:rPr>
              <a:t>Ongoing consultation on salary </a:t>
            </a:r>
            <a:r>
              <a:rPr lang="en-GB" dirty="0" smtClean="0">
                <a:hlinkClick r:id="rId4"/>
              </a:rPr>
              <a:t>rates</a:t>
            </a:r>
            <a:endParaRPr lang="en-GB" dirty="0"/>
          </a:p>
          <a:p>
            <a:pPr marL="285750" indent="-285750">
              <a:lnSpc>
                <a:spcPts val="24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dirty="0"/>
              <a:t>Provision for temporary work (proposals for provision to be time limited</a:t>
            </a:r>
            <a:r>
              <a:rPr lang="en-GB" dirty="0" smtClean="0"/>
              <a:t>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88514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38507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eeths 2">
  <a:themeElements>
    <a:clrScheme name="Freeths Group">
      <a:dk1>
        <a:sysClr val="windowText" lastClr="000000"/>
      </a:dk1>
      <a:lt1>
        <a:srgbClr val="F8F8F8"/>
      </a:lt1>
      <a:dk2>
        <a:srgbClr val="D61E3C"/>
      </a:dk2>
      <a:lt2>
        <a:srgbClr val="DCDDDE"/>
      </a:lt2>
      <a:accent1>
        <a:srgbClr val="000000"/>
      </a:accent1>
      <a:accent2>
        <a:srgbClr val="D59F0F"/>
      </a:accent2>
      <a:accent3>
        <a:srgbClr val="008C99"/>
      </a:accent3>
      <a:accent4>
        <a:srgbClr val="000000"/>
      </a:accent4>
      <a:accent5>
        <a:srgbClr val="CEEBEA"/>
      </a:accent5>
      <a:accent6>
        <a:srgbClr val="54585A"/>
      </a:accent6>
      <a:hlink>
        <a:srgbClr val="008C99"/>
      </a:hlink>
      <a:folHlink>
        <a:srgbClr val="CEEBEA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eeths 2" id="{074C9E09-5F0F-49D1-A6E5-5217ED5B5E15}" vid="{7EA6302E-2B12-4B70-B4B3-F657615EA99E}"/>
    </a:ext>
  </a:extLst>
</a:theme>
</file>

<file path=ppt/theme/theme2.xml><?xml version="1.0" encoding="utf-8"?>
<a:theme xmlns:a="http://schemas.openxmlformats.org/drawingml/2006/main" name="1_Custom Design">
  <a:themeElements>
    <a:clrScheme name="Freeths LLP">
      <a:dk1>
        <a:sysClr val="windowText" lastClr="000000"/>
      </a:dk1>
      <a:lt1>
        <a:srgbClr val="F8F8F8"/>
      </a:lt1>
      <a:dk2>
        <a:srgbClr val="D61E3C"/>
      </a:dk2>
      <a:lt2>
        <a:srgbClr val="DCDDDE"/>
      </a:lt2>
      <a:accent1>
        <a:srgbClr val="000000"/>
      </a:accent1>
      <a:accent2>
        <a:srgbClr val="D59F0F"/>
      </a:accent2>
      <a:accent3>
        <a:srgbClr val="008C99"/>
      </a:accent3>
      <a:accent4>
        <a:srgbClr val="000000"/>
      </a:accent4>
      <a:accent5>
        <a:srgbClr val="CEEBEA"/>
      </a:accent5>
      <a:accent6>
        <a:srgbClr val="DCDDDE"/>
      </a:accent6>
      <a:hlink>
        <a:srgbClr val="008C99"/>
      </a:hlink>
      <a:folHlink>
        <a:srgbClr val="CEEBEA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937226B6C7D345920CEE09E6F1E150" ma:contentTypeVersion="14" ma:contentTypeDescription="Create a new document." ma:contentTypeScope="" ma:versionID="d9e0a4865dba00dc65475553e2e42b6b">
  <xsd:schema xmlns:xsd="http://www.w3.org/2001/XMLSchema" xmlns:xs="http://www.w3.org/2001/XMLSchema" xmlns:p="http://schemas.microsoft.com/office/2006/metadata/properties" xmlns:ns3="688e1f9b-ae3e-4336-86ef-5a873c5883d5" xmlns:ns4="e5704157-9aab-4f64-8512-377f945c568a" targetNamespace="http://schemas.microsoft.com/office/2006/metadata/properties" ma:root="true" ma:fieldsID="624aa284996a7de0d6ae0af65ea9f574" ns3:_="" ns4:_="">
    <xsd:import namespace="688e1f9b-ae3e-4336-86ef-5a873c5883d5"/>
    <xsd:import namespace="e5704157-9aab-4f64-8512-377f945c56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Statu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Document_x0020_own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8e1f9b-ae3e-4336-86ef-5a873c5883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Status" ma:index="10" nillable="true" ma:displayName="Status" ma:internalName="Status">
      <xsd:simpleType>
        <xsd:restriction base="dms:Text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Document_x0020_owner" ma:index="19" nillable="true" ma:displayName="Document owner" ma:list="UserInfo" ma:SharePointGroup="0" ma:internalName="Document_x0020_owner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704157-9aab-4f64-8512-377f945c568a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owner xmlns="688e1f9b-ae3e-4336-86ef-5a873c5883d5">
      <UserInfo>
        <DisplayName/>
        <AccountId xsi:nil="true"/>
        <AccountType/>
      </UserInfo>
    </Document_x0020_owner>
    <Status xmlns="688e1f9b-ae3e-4336-86ef-5a873c5883d5" xsi:nil="true"/>
  </documentManagement>
</p:properties>
</file>

<file path=customXml/itemProps1.xml><?xml version="1.0" encoding="utf-8"?>
<ds:datastoreItem xmlns:ds="http://schemas.openxmlformats.org/officeDocument/2006/customXml" ds:itemID="{2E887986-7210-4A39-B049-FAD48FF307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8e1f9b-ae3e-4336-86ef-5a873c5883d5"/>
    <ds:schemaRef ds:uri="e5704157-9aab-4f64-8512-377f945c56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019E124-BDF3-494A-A1E4-16E21E89C5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F1586A-844A-4EC3-924A-0E03210243AB}">
  <ds:schemaRefs>
    <ds:schemaRef ds:uri="http://purl.org/dc/terms/"/>
    <ds:schemaRef ds:uri="http://schemas.openxmlformats.org/package/2006/metadata/core-properties"/>
    <ds:schemaRef ds:uri="688e1f9b-ae3e-4336-86ef-5a873c5883d5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e5704157-9aab-4f64-8512-377f945c568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Freeths 2</Template>
  <TotalTime>1281</TotalTime>
  <Words>611</Words>
  <Application>Microsoft Office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Freeths 2</vt:lpstr>
      <vt:lpstr>1_Custom Design</vt:lpstr>
      <vt:lpstr> Brexit Briefing  </vt:lpstr>
      <vt:lpstr>Introduction </vt:lpstr>
      <vt:lpstr>The end of free movement?</vt:lpstr>
      <vt:lpstr>Deal or No Deal</vt:lpstr>
      <vt:lpstr>Applying on the EU settlement scheme</vt:lpstr>
      <vt:lpstr>Future immigration system</vt:lpstr>
      <vt:lpstr>PowerPoint Presentation</vt:lpstr>
    </vt:vector>
  </TitlesOfParts>
  <Company>Freeths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Brexit Briefing</dc:title>
  <dc:creator>Alexander Burns</dc:creator>
  <cp:lastModifiedBy>Lisa Courtney</cp:lastModifiedBy>
  <cp:revision>53</cp:revision>
  <dcterms:created xsi:type="dcterms:W3CDTF">2019-10-15T13:03:59Z</dcterms:created>
  <dcterms:modified xsi:type="dcterms:W3CDTF">2019-11-29T15:59:26Z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0x010100D9937226B6C7D345920CEE09E6F1E150</vt:lpwstr>
  </property>
</Properties>
</file>