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77" r:id="rId5"/>
    <p:sldId id="285" r:id="rId6"/>
    <p:sldId id="286" r:id="rId7"/>
    <p:sldId id="268" r:id="rId8"/>
    <p:sldId id="270" r:id="rId9"/>
    <p:sldId id="282" r:id="rId10"/>
    <p:sldId id="283" r:id="rId11"/>
    <p:sldId id="278" r:id="rId12"/>
    <p:sldId id="281" r:id="rId13"/>
    <p:sldId id="284" r:id="rId14"/>
    <p:sldId id="273" r:id="rId15"/>
    <p:sldId id="279" r:id="rId16"/>
    <p:sldId id="280" r:id="rId17"/>
    <p:sldId id="266" r:id="rId18"/>
    <p:sldId id="265" r:id="rId19"/>
    <p:sldId id="287" r:id="rId20"/>
    <p:sldId id="288" r:id="rId2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Devane" initials="MD" lastIdx="3" clrIdx="0">
    <p:extLst>
      <p:ext uri="{19B8F6BF-5375-455C-9EA6-DF929625EA0E}">
        <p15:presenceInfo xmlns:p15="http://schemas.microsoft.com/office/powerpoint/2012/main" userId="S-1-5-21-1909260341-1544298325-8547516-16395" providerId="AD"/>
      </p:ext>
    </p:extLst>
  </p:cmAuthor>
  <p:cmAuthor id="2" name="Francesca Fowler" initials="FF" lastIdx="2" clrIdx="1">
    <p:extLst>
      <p:ext uri="{19B8F6BF-5375-455C-9EA6-DF929625EA0E}">
        <p15:presenceInfo xmlns:p15="http://schemas.microsoft.com/office/powerpoint/2012/main" userId="S-1-5-21-1909260341-1544298325-8547516-16304" providerId="AD"/>
      </p:ext>
    </p:extLst>
  </p:cmAuthor>
  <p:cmAuthor id="3" name="Nicola Whitefield" initials="NW" lastIdx="3" clrIdx="2">
    <p:extLst>
      <p:ext uri="{19B8F6BF-5375-455C-9EA6-DF929625EA0E}">
        <p15:presenceInfo xmlns:p15="http://schemas.microsoft.com/office/powerpoint/2012/main" userId="S-1-5-21-1909260341-1544298325-8547516-217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90" autoAdjust="0"/>
    <p:restoredTop sz="94660"/>
  </p:normalViewPr>
  <p:slideViewPr>
    <p:cSldViewPr>
      <p:cViewPr varScale="1">
        <p:scale>
          <a:sx n="83" d="100"/>
          <a:sy n="83" d="100"/>
        </p:scale>
        <p:origin x="839" y="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23" cy="495855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1" y="0"/>
            <a:ext cx="2945023" cy="495855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r">
              <a:defRPr sz="1200"/>
            </a:lvl1pPr>
          </a:lstStyle>
          <a:p>
            <a:fld id="{60AC84C0-21DA-4EDF-8E81-425F8C182009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10146"/>
            <a:ext cx="2945023" cy="495855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1" y="9410146"/>
            <a:ext cx="2945023" cy="495855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r">
              <a:defRPr sz="1200"/>
            </a:lvl1pPr>
          </a:lstStyle>
          <a:p>
            <a:fld id="{31859431-6E67-465E-8DDB-BA5D0DF2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844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7020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7020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r">
              <a:defRPr sz="1200"/>
            </a:lvl1pPr>
          </a:lstStyle>
          <a:p>
            <a:fld id="{A94D92EA-FB7F-4972-8AB5-A0A8AB3EA550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39838"/>
            <a:ext cx="4454525" cy="3341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50" rIns="91300" bIns="4565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67261"/>
            <a:ext cx="5435600" cy="3900488"/>
          </a:xfrm>
          <a:prstGeom prst="rect">
            <a:avLst/>
          </a:prstGeom>
        </p:spPr>
        <p:txBody>
          <a:bodyPr vert="horz" lIns="91300" tIns="45650" rIns="91300" bIns="456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2"/>
            <a:ext cx="2944283" cy="497019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08982"/>
            <a:ext cx="2944283" cy="497019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r">
              <a:defRPr sz="1200"/>
            </a:lvl1pPr>
          </a:lstStyle>
          <a:p>
            <a:fld id="{9EE26D66-04A0-467C-B140-E88F886696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749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 hasCustomPrompt="1"/>
          </p:nvPr>
        </p:nvSpPr>
        <p:spPr>
          <a:xfrm>
            <a:off x="339725" y="2441575"/>
            <a:ext cx="7526338" cy="4003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</a:lstStyle>
          <a:p>
            <a:r>
              <a:rPr lang="en-GB" sz="3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Your Title Here</a:t>
            </a:r>
          </a:p>
          <a:p>
            <a:endParaRPr lang="en-GB" sz="36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GB" sz="3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Your title should be in Arial Bold at size 36 and in Grey</a:t>
            </a:r>
          </a:p>
          <a:p>
            <a:endParaRPr lang="en-GB" sz="3600" b="1" dirty="0" smtClean="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Please do not change the size of this text box </a:t>
            </a:r>
          </a:p>
          <a:p>
            <a:endParaRPr lang="en-GB" sz="36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3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34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428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51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075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230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50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422275"/>
            <a:ext cx="4876800" cy="7381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94848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460A97C-6094-44F3-9AD2-0A11796E8BE7}" type="datetimeFigureOut">
              <a:rPr lang="en-US" smtClean="0"/>
              <a:t>11/1/2019</a:t>
            </a:fld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4848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4848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872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ext +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4600575" y="1762125"/>
            <a:ext cx="4132263" cy="22653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4600575" y="4214813"/>
            <a:ext cx="4132263" cy="2266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39725" y="1762125"/>
            <a:ext cx="3971925" cy="468312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800"/>
            </a:lvl1pPr>
          </a:lstStyle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PLEASE DO NOT CHANGE THE SIZE OF THIS TEXT BOX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Headings should be in Arial, size 24</a:t>
            </a:r>
            <a:endParaRPr lang="en-US" sz="11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The rest of your text should be Ariel, size 16</a:t>
            </a:r>
          </a:p>
          <a:p>
            <a:endParaRPr lang="en-US" sz="16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 points should be used as below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</p:spTree>
    <p:extLst>
      <p:ext uri="{BB962C8B-B14F-4D97-AF65-F5344CB8AC3E}">
        <p14:creationId xmlns:p14="http://schemas.microsoft.com/office/powerpoint/2010/main" val="210751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39725" y="1762125"/>
            <a:ext cx="7559675" cy="468312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/>
            </a:lvl1pPr>
            <a:lvl2pPr marL="0" indent="0">
              <a:buNone/>
              <a:defRPr sz="1800" baseline="0"/>
            </a:lvl2pPr>
          </a:lstStyle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PLEASE DO NOT CHANGE THE SIZE OF THIS TEXT BOX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Headings should be in Arial, size 24</a:t>
            </a:r>
            <a:endParaRPr lang="en-US" sz="11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The rest of your text should be Ariel, size 16</a:t>
            </a:r>
          </a:p>
          <a:p>
            <a:endParaRPr lang="en-US" sz="16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 points should be used as below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 smtClean="0">
              <a:latin typeface="Arial" charset="0"/>
              <a:ea typeface="Arial" charset="0"/>
              <a:cs typeface="Arial" charset="0"/>
            </a:endParaRPr>
          </a:p>
          <a:p>
            <a:pPr marL="0" lvl="1"/>
            <a:r>
              <a:rPr lang="en-GB" altLang="en-US" dirty="0" smtClean="0"/>
              <a:t>For maximum impact, avoid overcrowding slides - limit your points to a maximum of 6 per page</a:t>
            </a:r>
          </a:p>
          <a:p>
            <a:pPr lvl="0"/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</p:spTree>
    <p:extLst>
      <p:ext uri="{BB962C8B-B14F-4D97-AF65-F5344CB8AC3E}">
        <p14:creationId xmlns:p14="http://schemas.microsoft.com/office/powerpoint/2010/main" val="128082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39725" y="1762125"/>
            <a:ext cx="3971925" cy="468312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800"/>
            </a:lvl1pPr>
          </a:lstStyle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PLEASE DO NOT CHANGE THE SIZE OF THIS TEXT BOX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Headings should be in Arial, size 24</a:t>
            </a:r>
            <a:endParaRPr lang="en-US" sz="11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The rest of your text should be Ariel, size 16</a:t>
            </a:r>
          </a:p>
          <a:p>
            <a:endParaRPr lang="en-US" sz="16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 points should be used as below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00575" y="1762125"/>
            <a:ext cx="4132263" cy="4702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</p:spTree>
    <p:extLst>
      <p:ext uri="{BB962C8B-B14F-4D97-AF65-F5344CB8AC3E}">
        <p14:creationId xmlns:p14="http://schemas.microsoft.com/office/powerpoint/2010/main" val="172998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4600575" y="1762125"/>
            <a:ext cx="4132263" cy="22653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4600575" y="4214813"/>
            <a:ext cx="4132263" cy="2266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39725" y="1762125"/>
            <a:ext cx="3971925" cy="468312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800"/>
            </a:lvl1pPr>
          </a:lstStyle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PLEASE DO NOT CHANGE THE SIZE OF THIS TEXT BOX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Headings should be in Arial, size 24</a:t>
            </a:r>
            <a:endParaRPr lang="en-US" sz="11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The rest of your text should be Ariel, size 16</a:t>
            </a:r>
          </a:p>
          <a:p>
            <a:endParaRPr lang="en-US" sz="16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 points should be used as below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</p:spTree>
    <p:extLst>
      <p:ext uri="{BB962C8B-B14F-4D97-AF65-F5344CB8AC3E}">
        <p14:creationId xmlns:p14="http://schemas.microsoft.com/office/powerpoint/2010/main" val="108741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03225" y="1762125"/>
            <a:ext cx="8329613" cy="47021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</p:spTree>
    <p:extLst>
      <p:ext uri="{BB962C8B-B14F-4D97-AF65-F5344CB8AC3E}">
        <p14:creationId xmlns:p14="http://schemas.microsoft.com/office/powerpoint/2010/main" val="152580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+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/>
          <p:cNvSpPr>
            <a:spLocks/>
          </p:cNvSpPr>
          <p:nvPr/>
        </p:nvSpPr>
        <p:spPr bwMode="auto">
          <a:xfrm>
            <a:off x="4583584" y="1750873"/>
            <a:ext cx="1907689" cy="1907689"/>
          </a:xfrm>
          <a:custGeom>
            <a:avLst/>
            <a:gdLst>
              <a:gd name="T0" fmla="*/ 1428677 w 19679"/>
              <a:gd name="T1" fmla="*/ 1568220 h 19679"/>
              <a:gd name="T2" fmla="*/ 1428677 w 19679"/>
              <a:gd name="T3" fmla="*/ 1568220 h 19679"/>
              <a:gd name="T4" fmla="*/ 1428677 w 19679"/>
              <a:gd name="T5" fmla="*/ 1568220 h 19679"/>
              <a:gd name="T6" fmla="*/ 1428677 w 19679"/>
              <a:gd name="T7" fmla="*/ 1568220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81000"/>
            </a:schemeClr>
          </a:solidFill>
          <a:ln>
            <a:noFill/>
          </a:ln>
          <a:extLst/>
        </p:spPr>
        <p:txBody>
          <a:bodyPr lIns="0" tIns="0" rIns="0" bIns="0" anchor="ctr"/>
          <a:lstStyle>
            <a:lvl1pPr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1pPr>
            <a:lvl2pPr marL="742950" indent="-28575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2pPr>
            <a:lvl3pPr marL="11430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3pPr>
            <a:lvl4pPr marL="16002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4pPr>
            <a:lvl5pPr marL="20574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en-US" altLang="tr-TR" sz="2400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FontAwesome" pitchFamily="50" charset="0"/>
            </a:endParaRPr>
          </a:p>
        </p:txBody>
      </p:sp>
      <p:sp>
        <p:nvSpPr>
          <p:cNvPr id="3" name="AutoShape 9"/>
          <p:cNvSpPr>
            <a:spLocks/>
          </p:cNvSpPr>
          <p:nvPr/>
        </p:nvSpPr>
        <p:spPr bwMode="auto">
          <a:xfrm>
            <a:off x="5704828" y="3165373"/>
            <a:ext cx="1906629" cy="1907689"/>
          </a:xfrm>
          <a:custGeom>
            <a:avLst/>
            <a:gdLst>
              <a:gd name="T0" fmla="*/ 1427884 w 19679"/>
              <a:gd name="T1" fmla="*/ 1568220 h 19679"/>
              <a:gd name="T2" fmla="*/ 1427884 w 19679"/>
              <a:gd name="T3" fmla="*/ 1568220 h 19679"/>
              <a:gd name="T4" fmla="*/ 1427884 w 19679"/>
              <a:gd name="T5" fmla="*/ 1568220 h 19679"/>
              <a:gd name="T6" fmla="*/ 1427884 w 19679"/>
              <a:gd name="T7" fmla="*/ 1568220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bg2">
              <a:lumMod val="50000"/>
              <a:alpha val="81000"/>
            </a:schemeClr>
          </a:solidFill>
          <a:ln>
            <a:noFill/>
          </a:ln>
          <a:extLst/>
        </p:spPr>
        <p:txBody>
          <a:bodyPr lIns="50800" tIns="50800" rIns="50800" bIns="50800" anchor="ctr"/>
          <a:lstStyle>
            <a:lvl1pPr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1pPr>
            <a:lvl2pPr marL="742950" indent="-28575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2pPr>
            <a:lvl3pPr marL="11430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3pPr>
            <a:lvl4pPr marL="16002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4pPr>
            <a:lvl5pPr marL="20574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en-US" altLang="tr-TR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AutoShape 10"/>
          <p:cNvSpPr>
            <a:spLocks/>
          </p:cNvSpPr>
          <p:nvPr/>
        </p:nvSpPr>
        <p:spPr bwMode="auto">
          <a:xfrm>
            <a:off x="6825787" y="4597082"/>
            <a:ext cx="1907689" cy="1906629"/>
          </a:xfrm>
          <a:custGeom>
            <a:avLst/>
            <a:gdLst>
              <a:gd name="T0" fmla="*/ 1428677 w 19679"/>
              <a:gd name="T1" fmla="*/ 1567349 h 19679"/>
              <a:gd name="T2" fmla="*/ 1428677 w 19679"/>
              <a:gd name="T3" fmla="*/ 1567349 h 19679"/>
              <a:gd name="T4" fmla="*/ 1428677 w 19679"/>
              <a:gd name="T5" fmla="*/ 1567349 h 19679"/>
              <a:gd name="T6" fmla="*/ 1428677 w 19679"/>
              <a:gd name="T7" fmla="*/ 1567349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bg2">
              <a:lumMod val="90000"/>
              <a:alpha val="81000"/>
            </a:schemeClr>
          </a:solidFill>
          <a:ln>
            <a:noFill/>
          </a:ln>
          <a:extLst/>
        </p:spPr>
        <p:txBody>
          <a:bodyPr lIns="0" tIns="0" rIns="0" bIns="0" anchor="ctr"/>
          <a:lstStyle>
            <a:lvl1pPr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1pPr>
            <a:lvl2pPr marL="742950" indent="-28575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2pPr>
            <a:lvl3pPr marL="11430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3pPr>
            <a:lvl4pPr marL="16002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4pPr>
            <a:lvl5pPr marL="2057400" indent="-228600" algn="ctr"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000000"/>
                </a:solidFill>
                <a:latin typeface="Helvetica Light" charset="0"/>
                <a:ea typeface="MS PGothic" panose="020B0600070205080204" pitchFamily="34" charset="-128"/>
                <a:sym typeface="Helvetica Light" charset="0"/>
              </a:defRPr>
            </a:lvl9pPr>
          </a:lstStyle>
          <a:p>
            <a:pPr eaLnBrk="1">
              <a:lnSpc>
                <a:spcPct val="120000"/>
              </a:lnSpc>
            </a:pPr>
            <a:endParaRPr lang="en-US" altLang="tr-TR" sz="1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39725" y="1762125"/>
            <a:ext cx="3971925" cy="4683125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800"/>
            </a:lvl1pPr>
          </a:lstStyle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PLEASE DO NOT CHANGE THE SIZE OF THIS TEXT BOX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Headings should be in Arial, size 24</a:t>
            </a:r>
            <a:endParaRPr lang="en-US" sz="11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The rest of your text should be Ariel, size 16</a:t>
            </a:r>
          </a:p>
          <a:p>
            <a:endParaRPr lang="en-US" sz="16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 points should be used as below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Bullet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03225" y="503238"/>
            <a:ext cx="5819775" cy="82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School of Something</a:t>
            </a: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FACULTY OF OTHER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796725" y="2394488"/>
            <a:ext cx="1496125" cy="55794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Point 1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910079" y="3840247"/>
            <a:ext cx="1496125" cy="55794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Point 2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7031568" y="5301000"/>
            <a:ext cx="1496125" cy="557940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Point 3</a:t>
            </a:r>
          </a:p>
        </p:txBody>
      </p:sp>
    </p:spTree>
    <p:extLst>
      <p:ext uri="{BB962C8B-B14F-4D97-AF65-F5344CB8AC3E}">
        <p14:creationId xmlns:p14="http://schemas.microsoft.com/office/powerpoint/2010/main" val="1256513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294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829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641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7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sjep.org.uk/call-for-submissions-joint-expert-pane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r.leeds.ac.uk/homepage/2/staff_information" TargetMode="External"/><Relationship Id="rId2" Type="http://schemas.openxmlformats.org/officeDocument/2006/relationships/hyperlink" Target="mailto:pensions@adm.leeds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ss.co.uk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339724" y="2441575"/>
            <a:ext cx="8408739" cy="4003675"/>
          </a:xfrm>
        </p:spPr>
        <p:txBody>
          <a:bodyPr/>
          <a:lstStyle/>
          <a:p>
            <a:pPr algn="ctr"/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USS Pension Update</a:t>
            </a:r>
          </a:p>
          <a:p>
            <a:pPr algn="ctr"/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September/October 2019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03225" y="503238"/>
            <a:ext cx="6040983" cy="8280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Valuations: recent history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103661"/>
              </p:ext>
            </p:extLst>
          </p:nvPr>
        </p:nvGraphicFramePr>
        <p:xfrm>
          <a:off x="403224" y="2042707"/>
          <a:ext cx="8345241" cy="1861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517">
                  <a:extLst>
                    <a:ext uri="{9D8B030D-6E8A-4147-A177-3AD203B41FA5}">
                      <a16:colId xmlns:a16="http://schemas.microsoft.com/office/drawing/2014/main" val="3812304505"/>
                    </a:ext>
                  </a:extLst>
                </a:gridCol>
                <a:gridCol w="1331431">
                  <a:extLst>
                    <a:ext uri="{9D8B030D-6E8A-4147-A177-3AD203B41FA5}">
                      <a16:colId xmlns:a16="http://schemas.microsoft.com/office/drawing/2014/main" val="179406560"/>
                    </a:ext>
                  </a:extLst>
                </a:gridCol>
                <a:gridCol w="1331431">
                  <a:extLst>
                    <a:ext uri="{9D8B030D-6E8A-4147-A177-3AD203B41FA5}">
                      <a16:colId xmlns:a16="http://schemas.microsoft.com/office/drawing/2014/main" val="2696952339"/>
                    </a:ext>
                  </a:extLst>
                </a:gridCol>
                <a:gridCol w="1331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431">
                  <a:extLst>
                    <a:ext uri="{9D8B030D-6E8A-4147-A177-3AD203B41FA5}">
                      <a16:colId xmlns:a16="http://schemas.microsoft.com/office/drawing/2014/main" val="4143447032"/>
                    </a:ext>
                  </a:extLst>
                </a:gridCol>
              </a:tblGrid>
              <a:tr h="5628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30/3/19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1/4/19 – 30/9/19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1/10/19 – 30/3/20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1/4/20 – 30/9/21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16894"/>
                  </a:ext>
                </a:extLst>
              </a:tr>
              <a:tr h="40287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24.2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87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469138"/>
                  </a:ext>
                </a:extLst>
              </a:tr>
              <a:tr h="4153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26.0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28.3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32.9</a:t>
                      </a:r>
                      <a:endParaRPr lang="en-GB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35.6</a:t>
                      </a:r>
                      <a:endParaRPr lang="en-GB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5988" y="1484784"/>
            <a:ext cx="8336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 valuation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913" y="4059114"/>
            <a:ext cx="834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JEP: September 2018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089630"/>
              </p:ext>
            </p:extLst>
          </p:nvPr>
        </p:nvGraphicFramePr>
        <p:xfrm>
          <a:off x="436606" y="4584073"/>
          <a:ext cx="8324213" cy="167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909">
                  <a:extLst>
                    <a:ext uri="{9D8B030D-6E8A-4147-A177-3AD203B41FA5}">
                      <a16:colId xmlns:a16="http://schemas.microsoft.com/office/drawing/2014/main" val="3812304505"/>
                    </a:ext>
                  </a:extLst>
                </a:gridCol>
                <a:gridCol w="1328076">
                  <a:extLst>
                    <a:ext uri="{9D8B030D-6E8A-4147-A177-3AD203B41FA5}">
                      <a16:colId xmlns:a16="http://schemas.microsoft.com/office/drawing/2014/main" val="179406560"/>
                    </a:ext>
                  </a:extLst>
                </a:gridCol>
                <a:gridCol w="1328076">
                  <a:extLst>
                    <a:ext uri="{9D8B030D-6E8A-4147-A177-3AD203B41FA5}">
                      <a16:colId xmlns:a16="http://schemas.microsoft.com/office/drawing/2014/main" val="2696952339"/>
                    </a:ext>
                  </a:extLst>
                </a:gridCol>
                <a:gridCol w="1328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076">
                  <a:extLst>
                    <a:ext uri="{9D8B030D-6E8A-4147-A177-3AD203B41FA5}">
                      <a16:colId xmlns:a16="http://schemas.microsoft.com/office/drawing/2014/main" val="4143447032"/>
                    </a:ext>
                  </a:extLst>
                </a:gridCol>
              </a:tblGrid>
              <a:tr h="56046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16894"/>
                  </a:ext>
                </a:extLst>
              </a:tr>
              <a:tr h="37207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</a:t>
                      </a:r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469138"/>
                  </a:ext>
                </a:extLst>
              </a:tr>
              <a:tr h="3720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Members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8.0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9.1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9.1</a:t>
                      </a:r>
                      <a:endParaRPr lang="en-GB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9.1</a:t>
                      </a:r>
                      <a:endParaRPr lang="en-GB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26.0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29.2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29.2</a:t>
                      </a:r>
                      <a:endParaRPr lang="en-GB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29.2</a:t>
                      </a:r>
                      <a:endParaRPr lang="en-GB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8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9725" y="1375717"/>
            <a:ext cx="7688659" cy="4674115"/>
          </a:xfrm>
        </p:spPr>
        <p:txBody>
          <a:bodyPr/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JNC met on 20 and 22 August 2019 and agreed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 benefit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contribution rate of 30.7%, with the increase shared 65:35 employers/members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rates effective October 2019 until end September 2021</a:t>
            </a:r>
          </a:p>
          <a:p>
            <a:pPr>
              <a:spcBef>
                <a:spcPts val="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21.1% employers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9.6%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Revised contribution rates supersede previous levels proposed by USS following the 2018 valuation of 10.4% rising to 10.7%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UUK offer to pay additional 0.5% for 2 years (reducing members contributions to 9.1%, exactly in line with JEP proposal) rejected by UCU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21.1% : 9.6% contribution rates were ratified at USS Trustee Board on 12 September</a:t>
            </a:r>
          </a:p>
          <a:p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Current position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60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03225" y="503238"/>
            <a:ext cx="6040983" cy="8280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Members’ monthly contribution rates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44887"/>
              </p:ext>
            </p:extLst>
          </p:nvPr>
        </p:nvGraphicFramePr>
        <p:xfrm>
          <a:off x="403225" y="2780928"/>
          <a:ext cx="827323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558">
                  <a:extLst>
                    <a:ext uri="{9D8B030D-6E8A-4147-A177-3AD203B41FA5}">
                      <a16:colId xmlns:a16="http://schemas.microsoft.com/office/drawing/2014/main" val="453011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77565581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83062261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10742383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291230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Superseded 2018 </a:t>
                      </a: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valuation rates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JNC decision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Rejected offer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852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Salary of average scheme member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2019</a:t>
                      </a: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10.4%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2020</a:t>
                      </a:r>
                    </a:p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10.7%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9.6%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9.1%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2239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£45,256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£392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£404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£362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£343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6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76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98814" y="503238"/>
            <a:ext cx="6361418" cy="828000"/>
          </a:xfrm>
        </p:spPr>
        <p:txBody>
          <a:bodyPr/>
          <a:lstStyle/>
          <a:p>
            <a:r>
              <a:rPr lang="en-GB" sz="275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Employer investment in USS</a:t>
            </a:r>
            <a:endParaRPr lang="en-GB" sz="2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2708"/>
              </p:ext>
            </p:extLst>
          </p:nvPr>
        </p:nvGraphicFramePr>
        <p:xfrm>
          <a:off x="403225" y="2780928"/>
          <a:ext cx="827323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591">
                  <a:extLst>
                    <a:ext uri="{9D8B030D-6E8A-4147-A177-3AD203B41FA5}">
                      <a16:colId xmlns:a16="http://schemas.microsoft.com/office/drawing/2014/main" val="453011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1775655814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31074238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Employer contributions per annum (£m)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852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of Leeds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2239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Historic level @ 16%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1,283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36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cost @ 18%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1,443 [+160]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[+5]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Proposed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cost from October 2019 @ 21.1%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1,691 [+248]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[+6]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INCREASE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£408m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£11m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5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9725" y="1433383"/>
            <a:ext cx="8048699" cy="4371882"/>
          </a:xfrm>
        </p:spPr>
        <p:txBody>
          <a:bodyPr/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Employers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JNC decision: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contributions of 30.7% of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salary (employers 21.1%, members 9.6%)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increases shared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65:35 with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benefits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Leeds support the JNC decision: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protects current 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lower cost to all parties than proposed by USS following the 2018 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allows two years of stability while national bodies agree a longer term solution, informed by the JEP Phase 2</a:t>
            </a:r>
          </a:p>
          <a:p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917" y="6099259"/>
            <a:ext cx="812921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proposal was signed off formally by USS on 12 September 2019</a:t>
            </a:r>
            <a:endParaRPr lang="en-GB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9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econd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phase of work, looking at the ‘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valuation process, methodology and governance’ and ‘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considering how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the long-term sustainability of the scheme can be secured.’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anel report due later in the year,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its findings will inform the next valuation of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USS in 2020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Panel will propose ways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regain the confidence of scheme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members, and to identify a long-term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sustainable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Panel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will explore long-term options on flexibility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for example, for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wanting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pay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contribution rates at different points in their careers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Joint Expert Panel: Phase 2 </a:t>
            </a:r>
          </a:p>
        </p:txBody>
      </p:sp>
    </p:spTree>
    <p:extLst>
      <p:ext uri="{BB962C8B-B14F-4D97-AF65-F5344CB8AC3E}">
        <p14:creationId xmlns:p14="http://schemas.microsoft.com/office/powerpoint/2010/main" val="15863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9725" y="1433383"/>
            <a:ext cx="8804275" cy="4371882"/>
          </a:xfrm>
        </p:spPr>
        <p:txBody>
          <a:bodyPr/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Pensions Team: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Phone (0113 34) 38823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pensions@adm.leeds.ac.uk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(‘Pensions’ in Outlook Address Book)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HR website: Visit For Staff &gt; HR &gt; staff information  (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hr.leeds.ac.uk/homepage/2/staff_information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USS news and information from the University: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Staff &gt; In depth &gt; USS Pension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USS website: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://www.uss.co.uk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Further information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9725" y="3212976"/>
            <a:ext cx="7559675" cy="3232274"/>
          </a:xfrm>
        </p:spPr>
        <p:txBody>
          <a:bodyPr/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Your questions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98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9725" y="1646793"/>
            <a:ext cx="8264723" cy="46831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update you on recent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discussions and decisions about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USS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pension scheme, including the outcome of the most recent valuation and what it means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you and for the University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take your questions and answer them where we can.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By law, we are not able to provide personal financial advice.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you need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more information, speak to the University pension team or USS about your own scheme membership.  If you need personal financial advice, speak to an independent financial adviser.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today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77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9725" y="2075162"/>
            <a:ext cx="8264723" cy="3150359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 benefits remain unchanged.</a:t>
            </a:r>
          </a:p>
          <a:p>
            <a:pPr>
              <a:spcBef>
                <a:spcPts val="0"/>
              </a:spcBef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Employers support the recent conclusion to 2018 valuation, which means an increase in contribution rates.</a:t>
            </a:r>
          </a:p>
          <a:p>
            <a:pPr>
              <a:spcBef>
                <a:spcPts val="0"/>
              </a:spcBef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Employers will pay bigger share of contribution increases in 65:35 split with members.</a:t>
            </a:r>
          </a:p>
          <a:p>
            <a:pPr>
              <a:spcBef>
                <a:spcPts val="0"/>
              </a:spcBef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Joint Expert Panel (JEP) is expected to report later in the year with recommendations regarding scheme governance and future valuations.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Headlines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58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331238"/>
            <a:ext cx="6002516" cy="54006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Who does what?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decisions are made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17" t="1512"/>
          <a:stretch/>
        </p:blipFill>
        <p:spPr>
          <a:xfrm>
            <a:off x="2267744" y="1331238"/>
            <a:ext cx="4261089" cy="539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9725" y="1646793"/>
            <a:ext cx="8264723" cy="4683125"/>
          </a:xfrm>
        </p:spPr>
        <p:txBody>
          <a:bodyPr/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 the JEP comprises independent pensions experts, created by UUK &amp; UCU following the failure to reach agreement over how to fund USS at the 2017 valuation.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JEP’s first report focused on:</a:t>
            </a:r>
          </a:p>
          <a:p>
            <a:pPr marL="342900" indent="-342900">
              <a:buFont typeface="Calibri" panose="020F0502020204030204" pitchFamily="34" charset="0"/>
              <a:buChar char="–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re-evaluation of employer risk</a:t>
            </a:r>
          </a:p>
          <a:p>
            <a:pPr marL="342900" indent="-342900">
              <a:buFont typeface="Calibri" panose="020F0502020204030204" pitchFamily="34" charset="0"/>
              <a:buChar char="–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consistency with the 2014 valuation</a:t>
            </a:r>
          </a:p>
          <a:p>
            <a:pPr marL="342900" indent="-342900">
              <a:buFont typeface="Calibri" panose="020F0502020204030204" pitchFamily="34" charset="0"/>
              <a:buChar char="–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fairness and equality between generations</a:t>
            </a:r>
          </a:p>
          <a:p>
            <a:pPr marL="342900" indent="-342900">
              <a:buFont typeface="Calibri" panose="020F0502020204030204" pitchFamily="34" charset="0"/>
              <a:buChar char="–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market conditions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JEP’s second report is being prepared.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Joint Expert Panel (JEP)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9725" y="1902171"/>
            <a:ext cx="7559675" cy="4683125"/>
          </a:xfrm>
        </p:spPr>
        <p:txBody>
          <a:bodyPr/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‘defined benefit’ component [the USS retirement income builder] providing stability by paying a defined pension on retirement, calculated in relation to salary.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‘defined contribution’ component [the USS investment builder] providing flexibility, with employers and employees contributing to an investment pot used to generate income for retirement.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DB component applies up to a salary threshold (£58,589 in 2019/20) which increases annually in line with CPI.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USS works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Valuations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14362"/>
              </p:ext>
            </p:extLst>
          </p:nvPr>
        </p:nvGraphicFramePr>
        <p:xfrm>
          <a:off x="403224" y="2973589"/>
          <a:ext cx="8345240" cy="188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712">
                  <a:extLst>
                    <a:ext uri="{9D8B030D-6E8A-4147-A177-3AD203B41FA5}">
                      <a16:colId xmlns:a16="http://schemas.microsoft.com/office/drawing/2014/main" val="38123045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7940656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69695233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143447032"/>
                    </a:ext>
                  </a:extLst>
                </a:gridCol>
              </a:tblGrid>
              <a:tr h="3773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£billion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000424"/>
                  </a:ext>
                </a:extLst>
              </a:tr>
              <a:tr h="3773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Liabilities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Deficit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16894"/>
                  </a:ext>
                </a:extLst>
              </a:tr>
              <a:tr h="37734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 valuation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469138"/>
                  </a:ext>
                </a:extLst>
              </a:tr>
              <a:tr h="37734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valuation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34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valuation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63.7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67.3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3224" y="1484784"/>
            <a:ext cx="8345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there enough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pay for all the benefits built up until the time of a valuation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651" y="2312693"/>
            <a:ext cx="8348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might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liabilities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(mainly the cost of future benefits) be in the future?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937" y="5405997"/>
            <a:ext cx="8369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next valuation will take place in 2020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03225" y="503238"/>
            <a:ext cx="6040983" cy="82800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2018 Valuation: Contribution options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651364"/>
              </p:ext>
            </p:extLst>
          </p:nvPr>
        </p:nvGraphicFramePr>
        <p:xfrm>
          <a:off x="403224" y="2042707"/>
          <a:ext cx="8345241" cy="1861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517">
                  <a:extLst>
                    <a:ext uri="{9D8B030D-6E8A-4147-A177-3AD203B41FA5}">
                      <a16:colId xmlns:a16="http://schemas.microsoft.com/office/drawing/2014/main" val="3812304505"/>
                    </a:ext>
                  </a:extLst>
                </a:gridCol>
                <a:gridCol w="1331431">
                  <a:extLst>
                    <a:ext uri="{9D8B030D-6E8A-4147-A177-3AD203B41FA5}">
                      <a16:colId xmlns:a16="http://schemas.microsoft.com/office/drawing/2014/main" val="179406560"/>
                    </a:ext>
                  </a:extLst>
                </a:gridCol>
                <a:gridCol w="1331431">
                  <a:extLst>
                    <a:ext uri="{9D8B030D-6E8A-4147-A177-3AD203B41FA5}">
                      <a16:colId xmlns:a16="http://schemas.microsoft.com/office/drawing/2014/main" val="2696952339"/>
                    </a:ext>
                  </a:extLst>
                </a:gridCol>
                <a:gridCol w="1331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431">
                  <a:extLst>
                    <a:ext uri="{9D8B030D-6E8A-4147-A177-3AD203B41FA5}">
                      <a16:colId xmlns:a16="http://schemas.microsoft.com/office/drawing/2014/main" val="4143447032"/>
                    </a:ext>
                  </a:extLst>
                </a:gridCol>
              </a:tblGrid>
              <a:tr h="5628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GB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30/3/19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1/4/19 – 30/9/19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1/10/19 – 30/3/20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1/4/20 – 30/9/21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16894"/>
                  </a:ext>
                </a:extLst>
              </a:tr>
              <a:tr h="40287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874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469138"/>
                  </a:ext>
                </a:extLst>
              </a:tr>
              <a:tr h="4153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26.0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28.3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32.9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33.7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5988" y="1484784"/>
            <a:ext cx="8336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USS position with no formal contingent support: Rejected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913" y="4059114"/>
            <a:ext cx="834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 placed on employers: Preferred option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63892"/>
              </p:ext>
            </p:extLst>
          </p:nvPr>
        </p:nvGraphicFramePr>
        <p:xfrm>
          <a:off x="436606" y="4584073"/>
          <a:ext cx="8324213" cy="167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909">
                  <a:extLst>
                    <a:ext uri="{9D8B030D-6E8A-4147-A177-3AD203B41FA5}">
                      <a16:colId xmlns:a16="http://schemas.microsoft.com/office/drawing/2014/main" val="3812304505"/>
                    </a:ext>
                  </a:extLst>
                </a:gridCol>
                <a:gridCol w="1328076">
                  <a:extLst>
                    <a:ext uri="{9D8B030D-6E8A-4147-A177-3AD203B41FA5}">
                      <a16:colId xmlns:a16="http://schemas.microsoft.com/office/drawing/2014/main" val="179406560"/>
                    </a:ext>
                  </a:extLst>
                </a:gridCol>
                <a:gridCol w="1328076">
                  <a:extLst>
                    <a:ext uri="{9D8B030D-6E8A-4147-A177-3AD203B41FA5}">
                      <a16:colId xmlns:a16="http://schemas.microsoft.com/office/drawing/2014/main" val="2696952339"/>
                    </a:ext>
                  </a:extLst>
                </a:gridCol>
                <a:gridCol w="1328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8076">
                  <a:extLst>
                    <a:ext uri="{9D8B030D-6E8A-4147-A177-3AD203B41FA5}">
                      <a16:colId xmlns:a16="http://schemas.microsoft.com/office/drawing/2014/main" val="4143447032"/>
                    </a:ext>
                  </a:extLst>
                </a:gridCol>
              </a:tblGrid>
              <a:tr h="56046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16894"/>
                  </a:ext>
                </a:extLst>
              </a:tr>
              <a:tr h="372075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</a:t>
                      </a:r>
                      <a:endParaRPr lang="en-GB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469138"/>
                  </a:ext>
                </a:extLst>
              </a:tr>
              <a:tr h="3720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Members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8.0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8.8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9.6*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9.6*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26.0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28.3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30.7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30.7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6604" y="6309320"/>
            <a:ext cx="535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UUK proposed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adjustment to 9.1 was rejected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9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388A955-B959-4F07-9098-1796FB5A7EA5}" vid="{F29A9B01-492E-4923-9DF9-4102CCA0B0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0E7298C33D3E4C8D27C9C0BE880035" ma:contentTypeVersion="11" ma:contentTypeDescription="Create a new document." ma:contentTypeScope="" ma:versionID="ad116ad91082a42f59e9ac02b8905aef">
  <xsd:schema xmlns:xsd="http://www.w3.org/2001/XMLSchema" xmlns:xs="http://www.w3.org/2001/XMLSchema" xmlns:p="http://schemas.microsoft.com/office/2006/metadata/properties" xmlns:ns3="fd2d452a-876e-47cb-9942-e6be9b99c0be" xmlns:ns4="9160b8d4-0cbb-4612-8b93-f3bc48ae3017" targetNamespace="http://schemas.microsoft.com/office/2006/metadata/properties" ma:root="true" ma:fieldsID="3936ff3734263bc1303debd733d3924f" ns3:_="" ns4:_="">
    <xsd:import namespace="fd2d452a-876e-47cb-9942-e6be9b99c0be"/>
    <xsd:import namespace="9160b8d4-0cbb-4612-8b93-f3bc48ae30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d452a-876e-47cb-9942-e6be9b99c0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0b8d4-0cbb-4612-8b93-f3bc48ae301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7DD0D0-C103-4951-8AE4-D6A988630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2d452a-876e-47cb-9942-e6be9b99c0be"/>
    <ds:schemaRef ds:uri="9160b8d4-0cbb-4612-8b93-f3bc48ae30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DC0DBA-0964-4437-9FE5-819E315186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7EDE01-8A07-4273-B14F-12FBACBDF11B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160b8d4-0cbb-4612-8b93-f3bc48ae3017"/>
    <ds:schemaRef ds:uri="http://schemas.microsoft.com/office/2006/documentManagement/types"/>
    <ds:schemaRef ds:uri="fd2d452a-876e-47cb-9942-e6be9b99c0b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Away Day presentation 16 July 19</Template>
  <TotalTime>613</TotalTime>
  <Words>969</Words>
  <Application>Microsoft Office PowerPoint</Application>
  <PresentationFormat>On-screen Show (4:3)</PresentationFormat>
  <Paragraphs>208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FontAwesome</vt:lpstr>
      <vt:lpstr>Helvetica Light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USS Pension Update</dc:title>
  <dc:creator>Francesca Fowler</dc:creator>
  <cp:lastModifiedBy>Rachael Wheatstone</cp:lastModifiedBy>
  <cp:revision>75</cp:revision>
  <cp:lastPrinted>2019-09-18T08:14:45Z</cp:lastPrinted>
  <dcterms:created xsi:type="dcterms:W3CDTF">2019-08-06T11:53:41Z</dcterms:created>
  <dcterms:modified xsi:type="dcterms:W3CDTF">2019-11-01T13:25:20Z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0x010100300E7298C33D3E4C8D27C9C0BE880035</vt:lpwstr>
  </property>
</Properties>
</file>