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2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4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703" r:id="rId2"/>
    <p:sldMasterId id="2147483714" r:id="rId3"/>
    <p:sldMasterId id="2147483747" r:id="rId4"/>
    <p:sldMasterId id="2147483791" r:id="rId5"/>
    <p:sldMasterId id="2147483801" r:id="rId6"/>
    <p:sldMasterId id="2147483821" r:id="rId7"/>
    <p:sldMasterId id="2147483831" r:id="rId8"/>
  </p:sldMasterIdLst>
  <p:notesMasterIdLst>
    <p:notesMasterId r:id="rId46"/>
  </p:notesMasterIdLst>
  <p:handoutMasterIdLst>
    <p:handoutMasterId r:id="rId47"/>
  </p:handoutMasterIdLst>
  <p:sldIdLst>
    <p:sldId id="297" r:id="rId9"/>
    <p:sldId id="289" r:id="rId10"/>
    <p:sldId id="263" r:id="rId11"/>
    <p:sldId id="265" r:id="rId12"/>
    <p:sldId id="342" r:id="rId13"/>
    <p:sldId id="305" r:id="rId14"/>
    <p:sldId id="306" r:id="rId15"/>
    <p:sldId id="359" r:id="rId16"/>
    <p:sldId id="340" r:id="rId17"/>
    <p:sldId id="270" r:id="rId18"/>
    <p:sldId id="269" r:id="rId19"/>
    <p:sldId id="371" r:id="rId20"/>
    <p:sldId id="379" r:id="rId21"/>
    <p:sldId id="355" r:id="rId22"/>
    <p:sldId id="352" r:id="rId23"/>
    <p:sldId id="338" r:id="rId24"/>
    <p:sldId id="382" r:id="rId25"/>
    <p:sldId id="383" r:id="rId26"/>
    <p:sldId id="357" r:id="rId27"/>
    <p:sldId id="358" r:id="rId28"/>
    <p:sldId id="363" r:id="rId29"/>
    <p:sldId id="353" r:id="rId30"/>
    <p:sldId id="364" r:id="rId31"/>
    <p:sldId id="372" r:id="rId32"/>
    <p:sldId id="366" r:id="rId33"/>
    <p:sldId id="380" r:id="rId34"/>
    <p:sldId id="381" r:id="rId35"/>
    <p:sldId id="373" r:id="rId36"/>
    <p:sldId id="374" r:id="rId37"/>
    <p:sldId id="375" r:id="rId38"/>
    <p:sldId id="354" r:id="rId39"/>
    <p:sldId id="377" r:id="rId40"/>
    <p:sldId id="368" r:id="rId41"/>
    <p:sldId id="290" r:id="rId42"/>
    <p:sldId id="378" r:id="rId43"/>
    <p:sldId id="294" r:id="rId44"/>
    <p:sldId id="261" r:id="rId45"/>
  </p:sldIdLst>
  <p:sldSz cx="9602788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084BB"/>
    <a:srgbClr val="932077"/>
    <a:srgbClr val="993366"/>
    <a:srgbClr val="CE3D95"/>
    <a:srgbClr val="F99B4D"/>
    <a:srgbClr val="CAE8DE"/>
    <a:srgbClr val="CEEAE2"/>
    <a:srgbClr val="00B9DE"/>
    <a:srgbClr val="0FB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80603" autoAdjust="0"/>
  </p:normalViewPr>
  <p:slideViewPr>
    <p:cSldViewPr snapToGrid="0" showGuides="1">
      <p:cViewPr>
        <p:scale>
          <a:sx n="130" d="100"/>
          <a:sy n="130" d="100"/>
        </p:scale>
        <p:origin x="-810" y="-36"/>
      </p:cViewPr>
      <p:guideLst>
        <p:guide orient="horz" pos="3958"/>
        <p:guide orient="horz" pos="824"/>
        <p:guide orient="horz" pos="3826"/>
        <p:guide pos="282"/>
        <p:guide pos="5772"/>
        <p:guide pos="260"/>
        <p:guide pos="57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1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r">
              <a:defRPr sz="1200"/>
            </a:lvl1pPr>
          </a:lstStyle>
          <a:p>
            <a:fld id="{53EF7660-3AF0-4DA5-A16D-12514BB2EA3C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3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r">
              <a:defRPr sz="1200"/>
            </a:lvl1pPr>
          </a:lstStyle>
          <a:p>
            <a:fld id="{EC3C325C-4AD3-45C1-A643-C6C095957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6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1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/>
          <a:lstStyle>
            <a:lvl1pPr algn="r">
              <a:defRPr sz="1200"/>
            </a:lvl1pPr>
          </a:lstStyle>
          <a:p>
            <a:fld id="{A74C4738-9AF8-4E84-817C-AC46EF018A68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6125"/>
            <a:ext cx="52165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6" rIns="91429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29" tIns="45716" rIns="91429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3"/>
            <a:ext cx="2951163" cy="497126"/>
          </a:xfrm>
          <a:prstGeom prst="rect">
            <a:avLst/>
          </a:prstGeom>
        </p:spPr>
        <p:txBody>
          <a:bodyPr vert="horz" lIns="91429" tIns="45716" rIns="91429" bIns="45716" rtlCol="0" anchor="b"/>
          <a:lstStyle>
            <a:lvl1pPr algn="r">
              <a:defRPr sz="1200"/>
            </a:lvl1pPr>
          </a:lstStyle>
          <a:p>
            <a:fld id="{8D261C6A-B723-4626-8E07-ACAE984FA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6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4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0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4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4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61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9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3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3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22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8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8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9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14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2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87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00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4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1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1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1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23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3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3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2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2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8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8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2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2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Relationship Id="rId4" Type="http://schemas.openxmlformats.org/officeDocument/2006/relationships/image" Target="../media/image2.tif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4" Type="http://schemas.openxmlformats.org/officeDocument/2006/relationships/image" Target="../media/image2.tif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Relationship Id="rId4" Type="http://schemas.openxmlformats.org/officeDocument/2006/relationships/image" Target="../media/image2.tif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1.xml"/><Relationship Id="rId4" Type="http://schemas.openxmlformats.org/officeDocument/2006/relationships/image" Target="../media/image2.tif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1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chemeClr val="lt2"/>
                </a:solidFill>
                <a:latin typeface="Arial"/>
              </a:rPr>
              <a:t>Health Wealth Career</a:t>
            </a:r>
            <a:endParaRPr lang="en-GB" sz="1000" b="1" kern="100" cap="all" spc="200" dirty="0" err="1" smtClean="0">
              <a:solidFill>
                <a:schemeClr val="lt2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2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5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wrap="square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wrap="square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87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2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88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7817"/>
            <a:ext cx="9602788" cy="6803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07577" y="2130604"/>
            <a:ext cx="6003588" cy="996403"/>
          </a:xfrm>
        </p:spPr>
        <p:txBody>
          <a:bodyPr wrap="square" anchor="b" anchorCtr="0"/>
          <a:lstStyle>
            <a:lvl1pPr>
              <a:defRPr sz="3200" spc="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07578" y="3135584"/>
            <a:ext cx="6003588" cy="931041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cap="all" spc="3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Copyright"/>
          <p:cNvSpPr txBox="1"/>
          <p:nvPr userDrawn="1">
            <p:custDataLst>
              <p:tags r:id="rId1"/>
            </p:custDataLst>
          </p:nvPr>
        </p:nvSpPr>
        <p:spPr>
          <a:xfrm>
            <a:off x="398132" y="6285705"/>
            <a:ext cx="34574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cap="all" dirty="0" smtClean="0">
                <a:solidFill>
                  <a:srgbClr val="FFFFFF"/>
                </a:solidFill>
              </a:rPr>
              <a:t>© MERCER 2018</a:t>
            </a:r>
            <a:endParaRPr lang="en-GB" altLang="en-US" sz="1000" cap="all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07595" y="6177643"/>
            <a:ext cx="8787600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 userDrawn="1"/>
        </p:nvSpPr>
        <p:spPr>
          <a:xfrm>
            <a:off x="8745352" y="6285705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FFFFFF"/>
                </a:solidFill>
              </a:rPr>
              <a:pPr/>
              <a:t>‹#›</a:t>
            </a:fld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>
            <a:off x="8150361" y="2430833"/>
            <a:ext cx="1452515" cy="1252168"/>
          </a:xfrm>
          <a:prstGeom prst="triangle">
            <a:avLst/>
          </a:prstGeom>
          <a:solidFill>
            <a:schemeClr val="accent1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247641" y="3681309"/>
            <a:ext cx="1452515" cy="1252168"/>
          </a:xfrm>
          <a:prstGeom prst="triangle">
            <a:avLst/>
          </a:prstGeom>
          <a:solidFill>
            <a:schemeClr val="accent4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>
            <a:off x="5973320" y="3681310"/>
            <a:ext cx="1452515" cy="125216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973320" y="4933166"/>
            <a:ext cx="1452515" cy="1252168"/>
          </a:xfrm>
          <a:prstGeom prst="triangle">
            <a:avLst/>
          </a:prstGeom>
          <a:solidFill>
            <a:schemeClr val="accent3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2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2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0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7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wrap="square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wrap="square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5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4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1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9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7817"/>
            <a:ext cx="9602788" cy="6803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07577" y="2130604"/>
            <a:ext cx="6003588" cy="996403"/>
          </a:xfrm>
        </p:spPr>
        <p:txBody>
          <a:bodyPr wrap="square" anchor="b" anchorCtr="0"/>
          <a:lstStyle>
            <a:lvl1pPr>
              <a:defRPr sz="3200" spc="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07578" y="3135584"/>
            <a:ext cx="6003588" cy="931041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cap="all" spc="3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Copyright"/>
          <p:cNvSpPr txBox="1"/>
          <p:nvPr userDrawn="1">
            <p:custDataLst>
              <p:tags r:id="rId1"/>
            </p:custDataLst>
          </p:nvPr>
        </p:nvSpPr>
        <p:spPr>
          <a:xfrm>
            <a:off x="398132" y="6285705"/>
            <a:ext cx="34574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cap="all" dirty="0" smtClean="0">
                <a:solidFill>
                  <a:srgbClr val="FFFFFF"/>
                </a:solidFill>
              </a:rPr>
              <a:t>© MERCER 2018</a:t>
            </a:r>
            <a:endParaRPr lang="en-GB" altLang="en-US" sz="1000" cap="all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07595" y="6177643"/>
            <a:ext cx="8787600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 userDrawn="1"/>
        </p:nvSpPr>
        <p:spPr>
          <a:xfrm>
            <a:off x="8745352" y="6285705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FFFFFF"/>
                </a:solidFill>
              </a:rPr>
              <a:pPr/>
              <a:t>‹#›</a:t>
            </a:fld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>
            <a:off x="8150361" y="2430833"/>
            <a:ext cx="1452515" cy="1252168"/>
          </a:xfrm>
          <a:prstGeom prst="triangle">
            <a:avLst/>
          </a:prstGeom>
          <a:solidFill>
            <a:schemeClr val="accent1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247641" y="3681309"/>
            <a:ext cx="1452515" cy="1252168"/>
          </a:xfrm>
          <a:prstGeom prst="triangle">
            <a:avLst/>
          </a:prstGeom>
          <a:solidFill>
            <a:schemeClr val="accent4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>
            <a:off x="5973320" y="3681310"/>
            <a:ext cx="1452515" cy="125216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973320" y="4933166"/>
            <a:ext cx="1452515" cy="1252168"/>
          </a:xfrm>
          <a:prstGeom prst="triangle">
            <a:avLst/>
          </a:prstGeom>
          <a:solidFill>
            <a:schemeClr val="accent3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12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601200" cy="6134100"/>
            <a:chOff x="0" y="0"/>
            <a:chExt cx="9601200" cy="6134100"/>
          </a:xfrm>
        </p:grpSpPr>
        <p:sp>
          <p:nvSpPr>
            <p:cNvPr id="4" name="CoverAnchorTriangle1"/>
            <p:cNvSpPr/>
            <p:nvPr userDrawn="1"/>
          </p:nvSpPr>
          <p:spPr>
            <a:xfrm>
              <a:off x="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5" name="CoverAnchorTriangle2"/>
            <p:cNvSpPr/>
            <p:nvPr userDrawn="1"/>
          </p:nvSpPr>
          <p:spPr>
            <a:xfrm>
              <a:off x="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6" name="CoverAnchorTriangle3"/>
            <p:cNvSpPr/>
            <p:nvPr userDrawn="1"/>
          </p:nvSpPr>
          <p:spPr>
            <a:xfrm>
              <a:off x="819150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7" name="CoverAnchorTriangle4"/>
            <p:cNvSpPr/>
            <p:nvPr userDrawn="1"/>
          </p:nvSpPr>
          <p:spPr>
            <a:xfrm>
              <a:off x="819150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8" name="CoverTriangle1"/>
            <p:cNvSpPr/>
            <p:nvPr userDrawn="1"/>
          </p:nvSpPr>
          <p:spPr>
            <a:xfrm>
              <a:off x="5372100" y="4914900"/>
              <a:ext cx="1409700" cy="1219200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9" name="CoverTriangle2"/>
            <p:cNvSpPr/>
            <p:nvPr userDrawn="1"/>
          </p:nvSpPr>
          <p:spPr>
            <a:xfrm>
              <a:off x="7486650" y="1257300"/>
              <a:ext cx="1409700" cy="12192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0" name="CoverTriangle3"/>
            <p:cNvSpPr/>
            <p:nvPr userDrawn="1"/>
          </p:nvSpPr>
          <p:spPr>
            <a:xfrm>
              <a:off x="6076950" y="3695700"/>
              <a:ext cx="1409700" cy="1219200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1" name="CoverTriangle4"/>
            <p:cNvSpPr/>
            <p:nvPr userDrawn="1"/>
          </p:nvSpPr>
          <p:spPr>
            <a:xfrm flipV="1">
              <a:off x="6076950" y="4914900"/>
              <a:ext cx="1409700" cy="1219200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367200"/>
          </a:xfrm>
        </p:spPr>
        <p:txBody>
          <a:bodyPr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15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7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3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74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75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73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7643"/>
            <a:ext cx="9602788" cy="6803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07571" y="2130430"/>
            <a:ext cx="6003588" cy="996403"/>
          </a:xfrm>
        </p:spPr>
        <p:txBody>
          <a:bodyPr anchor="b" anchorCtr="0"/>
          <a:lstStyle>
            <a:lvl1pPr>
              <a:defRPr sz="3200" spc="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07574" y="3135581"/>
            <a:ext cx="6003588" cy="93104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cap="all" spc="3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45351" y="6285705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FFFFFF"/>
                </a:solidFill>
              </a:rPr>
              <a:pPr/>
              <a:t>‹#›</a:t>
            </a:fld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>
            <a:off x="8150273" y="2430833"/>
            <a:ext cx="1452515" cy="1252168"/>
          </a:xfrm>
          <a:prstGeom prst="triangle">
            <a:avLst/>
          </a:prstGeom>
          <a:solidFill>
            <a:schemeClr val="accent1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247553" y="3681309"/>
            <a:ext cx="1452515" cy="1252168"/>
          </a:xfrm>
          <a:prstGeom prst="triangle">
            <a:avLst/>
          </a:prstGeom>
          <a:solidFill>
            <a:schemeClr val="accent4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>
            <a:off x="5973233" y="3681310"/>
            <a:ext cx="1452515" cy="125216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973233" y="4933166"/>
            <a:ext cx="1452515" cy="1252168"/>
          </a:xfrm>
          <a:prstGeom prst="triangle">
            <a:avLst/>
          </a:prstGeom>
          <a:solidFill>
            <a:schemeClr val="accent3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4"/>
          <a:stretch/>
        </p:blipFill>
        <p:spPr bwMode="auto">
          <a:xfrm>
            <a:off x="1820994" y="-7620"/>
            <a:ext cx="7781794" cy="63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3678" y="-7620"/>
            <a:ext cx="7443215" cy="6167119"/>
            <a:chOff x="0" y="-10759"/>
            <a:chExt cx="7443215" cy="6167119"/>
          </a:xfrm>
        </p:grpSpPr>
        <p:sp>
          <p:nvSpPr>
            <p:cNvPr id="9" name="Isosceles Triangle 8"/>
            <p:cNvSpPr/>
            <p:nvPr userDrawn="1"/>
          </p:nvSpPr>
          <p:spPr>
            <a:xfrm>
              <a:off x="3921209" y="4900659"/>
              <a:ext cx="1439210" cy="1240699"/>
            </a:xfrm>
            <a:prstGeom prst="triangle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4620446" y="3670718"/>
              <a:ext cx="1439210" cy="1240699"/>
            </a:xfrm>
            <a:prstGeom prst="triangle">
              <a:avLst/>
            </a:prstGeom>
            <a:solidFill>
              <a:schemeClr val="accent2">
                <a:alpha val="5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4620447" y="4900658"/>
              <a:ext cx="1439210" cy="1240699"/>
            </a:xfrm>
            <a:prstGeom prst="triangle">
              <a:avLst/>
            </a:prstGeom>
            <a:solidFill>
              <a:schemeClr val="accent3">
                <a:alpha val="81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Isosceles Triangle 34"/>
            <p:cNvSpPr/>
            <p:nvPr userDrawn="1"/>
          </p:nvSpPr>
          <p:spPr>
            <a:xfrm rot="10800000">
              <a:off x="0" y="-10759"/>
              <a:ext cx="7400185" cy="6167119"/>
            </a:xfrm>
            <a:custGeom>
              <a:avLst/>
              <a:gdLst/>
              <a:ahLst/>
              <a:cxnLst/>
              <a:rect l="l" t="t" r="r" b="b"/>
              <a:pathLst>
                <a:path w="7400185" h="6167119">
                  <a:moveTo>
                    <a:pt x="7400185" y="6167119"/>
                  </a:moveTo>
                  <a:lnTo>
                    <a:pt x="5151836" y="6167119"/>
                  </a:lnTo>
                  <a:lnTo>
                    <a:pt x="5151836" y="6159630"/>
                  </a:lnTo>
                  <a:lnTo>
                    <a:pt x="0" y="6167119"/>
                  </a:lnTo>
                  <a:lnTo>
                    <a:pt x="2058967" y="2496400"/>
                  </a:lnTo>
                  <a:lnTo>
                    <a:pt x="3477827" y="2496400"/>
                  </a:lnTo>
                  <a:lnTo>
                    <a:pt x="2758222" y="1255701"/>
                  </a:lnTo>
                  <a:lnTo>
                    <a:pt x="2657130" y="1429999"/>
                  </a:lnTo>
                  <a:lnTo>
                    <a:pt x="3453205" y="10758"/>
                  </a:lnTo>
                  <a:lnTo>
                    <a:pt x="5797295" y="0"/>
                  </a:lnTo>
                  <a:lnTo>
                    <a:pt x="5797723" y="15003"/>
                  </a:lnTo>
                  <a:lnTo>
                    <a:pt x="7400185" y="1500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0800000">
              <a:off x="6004005" y="-10758"/>
              <a:ext cx="1439210" cy="1240699"/>
            </a:xfrm>
            <a:prstGeom prst="triangle">
              <a:avLst/>
            </a:prstGeom>
            <a:solidFill>
              <a:schemeClr val="accent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910451" y="3659959"/>
              <a:ext cx="1439210" cy="1240699"/>
            </a:xfrm>
            <a:prstGeom prst="triangle">
              <a:avLst/>
            </a:prstGeom>
            <a:solidFill>
              <a:schemeClr val="accent2">
                <a:alpha val="2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407573" y="1360799"/>
            <a:ext cx="4104000" cy="58320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573" y="2240046"/>
            <a:ext cx="4137533" cy="516601"/>
          </a:xfr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5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143824"/>
            <a:ext cx="9602788" cy="73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MTT_Horizontal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667" y="6499681"/>
            <a:ext cx="3779032" cy="126000"/>
          </a:xfrm>
          <a:prstGeom prst="rect">
            <a:avLst/>
          </a:prstGeom>
        </p:spPr>
      </p:pic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407573" y="382760"/>
            <a:ext cx="8790421" cy="125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spc="5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1000" kern="0" spc="300" dirty="0" smtClean="0">
                <a:solidFill>
                  <a:srgbClr val="FFFFFF">
                    <a:lumMod val="75000"/>
                  </a:srgbClr>
                </a:solidFill>
              </a:rPr>
              <a:t>HEALTH WEALTH CAREER</a:t>
            </a:r>
            <a:endParaRPr lang="en-US" sz="1000" kern="0" spc="3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07573" y="382760"/>
            <a:ext cx="8790421" cy="125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spc="5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1000" kern="0" spc="300" dirty="0" smtClean="0">
                <a:solidFill>
                  <a:srgbClr val="FFFFFF">
                    <a:lumMod val="75000"/>
                  </a:srgbClr>
                </a:solidFill>
              </a:rPr>
              <a:t>HEALTH WEALTH CAREER</a:t>
            </a:r>
            <a:endParaRPr lang="en-US" sz="1000" kern="0" spc="3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3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407573" y="1360799"/>
            <a:ext cx="4104000" cy="58320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573" y="2240046"/>
            <a:ext cx="4137533" cy="516601"/>
          </a:xfr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5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"/>
            <a:ext cx="9602788" cy="846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846608"/>
            <a:ext cx="8732919" cy="6011392"/>
            <a:chOff x="0" y="846608"/>
            <a:chExt cx="8732919" cy="6011392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2620423" y="5350721"/>
              <a:ext cx="1748443" cy="1507279"/>
            </a:xfrm>
            <a:prstGeom prst="triangle">
              <a:avLst/>
            </a:prstGeom>
            <a:solidFill>
              <a:srgbClr val="0D6CA5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Isosceles Triangle 30"/>
            <p:cNvSpPr/>
            <p:nvPr userDrawn="1"/>
          </p:nvSpPr>
          <p:spPr>
            <a:xfrm rot="10800000">
              <a:off x="3492716" y="5350721"/>
              <a:ext cx="1748443" cy="1507279"/>
            </a:xfrm>
            <a:prstGeom prst="triangle">
              <a:avLst/>
            </a:prstGeom>
            <a:solidFill>
              <a:srgbClr val="76C9DF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0800000">
              <a:off x="0" y="5350721"/>
              <a:ext cx="1748443" cy="150727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10800000">
              <a:off x="2622665" y="3856727"/>
              <a:ext cx="1748443" cy="1507279"/>
            </a:xfrm>
            <a:prstGeom prst="triangle">
              <a:avLst/>
            </a:prstGeom>
            <a:solidFill>
              <a:schemeClr val="accent2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10800000">
              <a:off x="4373349" y="3856727"/>
              <a:ext cx="1748443" cy="1507279"/>
            </a:xfrm>
            <a:prstGeom prst="triangle">
              <a:avLst/>
            </a:prstGeom>
            <a:solidFill>
              <a:srgbClr val="D9D9D9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9" name="Isosceles Triangle 48"/>
            <p:cNvSpPr/>
            <p:nvPr userDrawn="1"/>
          </p:nvSpPr>
          <p:spPr>
            <a:xfrm>
              <a:off x="6115379" y="2360025"/>
              <a:ext cx="1748443" cy="1507279"/>
            </a:xfrm>
            <a:prstGeom prst="triangle">
              <a:avLst/>
            </a:prstGeom>
            <a:solidFill>
              <a:srgbClr val="76C9DF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>
              <a:off x="6984476" y="846608"/>
              <a:ext cx="1748443" cy="1507279"/>
            </a:xfrm>
            <a:prstGeom prst="triangle">
              <a:avLst/>
            </a:prstGeom>
            <a:solidFill>
              <a:srgbClr val="0D6CA5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0800000">
              <a:off x="5241159" y="5350721"/>
              <a:ext cx="1748443" cy="1507279"/>
            </a:xfrm>
            <a:prstGeom prst="triangle">
              <a:avLst/>
            </a:prstGeom>
            <a:solidFill>
              <a:srgbClr val="00A8C8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2" name="Picture 51" descr="Mercer-MTT-Mercer-Domina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3" y="263407"/>
            <a:ext cx="1790569" cy="319851"/>
          </a:xfrm>
          <a:prstGeom prst="rect">
            <a:avLst/>
          </a:prstGeom>
        </p:spPr>
      </p:pic>
      <p:cxnSp>
        <p:nvCxnSpPr>
          <p:cNvPr id="53" name="Straight Connector 52"/>
          <p:cNvCxnSpPr/>
          <p:nvPr userDrawn="1"/>
        </p:nvCxnSpPr>
        <p:spPr>
          <a:xfrm>
            <a:off x="2363544" y="220485"/>
            <a:ext cx="0" cy="40569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>
            <a:off x="2547107" y="261054"/>
            <a:ext cx="1220631" cy="324556"/>
          </a:xfrm>
          <a:prstGeom prst="rect">
            <a:avLst/>
          </a:prstGeom>
          <a:solidFill>
            <a:srgbClr val="E6005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CO-BRAND COMPANY </a:t>
            </a:r>
            <a:br>
              <a:rPr lang="en-US" sz="800" dirty="0" smtClean="0">
                <a:solidFill>
                  <a:srgbClr val="FFFFFF"/>
                </a:solidFill>
              </a:rPr>
            </a:br>
            <a:r>
              <a:rPr lang="en-US" sz="800" dirty="0" smtClean="0">
                <a:solidFill>
                  <a:srgbClr val="FFFFFF"/>
                </a:solidFill>
              </a:rPr>
              <a:t>LOGO HERE </a:t>
            </a:r>
          </a:p>
        </p:txBody>
      </p:sp>
      <p:pic>
        <p:nvPicPr>
          <p:cNvPr id="55" name="Picture 54" descr="MMC_horizontal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59" y="6427611"/>
            <a:ext cx="1332899" cy="1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07573" y="382760"/>
            <a:ext cx="8790421" cy="125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spc="5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1000" kern="0" spc="300" dirty="0" smtClean="0">
                <a:solidFill>
                  <a:srgbClr val="FFFFFF">
                    <a:lumMod val="75000"/>
                  </a:srgbClr>
                </a:solidFill>
              </a:rPr>
              <a:t>HEALTH WEALTH CAREER</a:t>
            </a:r>
            <a:endParaRPr lang="en-US" sz="1000" kern="0" spc="3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3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407573" y="1360799"/>
            <a:ext cx="4104000" cy="58320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573" y="2240046"/>
            <a:ext cx="4137533" cy="516601"/>
          </a:xfr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5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"/>
            <a:ext cx="9602788" cy="846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65075" y="347967"/>
            <a:ext cx="8732919" cy="6011392"/>
            <a:chOff x="0" y="846608"/>
            <a:chExt cx="8732919" cy="6011392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2620423" y="5350721"/>
              <a:ext cx="1748443" cy="1507279"/>
            </a:xfrm>
            <a:prstGeom prst="triangle">
              <a:avLst/>
            </a:prstGeom>
            <a:solidFill>
              <a:srgbClr val="0D6CA5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Isosceles Triangle 30"/>
            <p:cNvSpPr/>
            <p:nvPr userDrawn="1"/>
          </p:nvSpPr>
          <p:spPr>
            <a:xfrm rot="10800000">
              <a:off x="3492716" y="5350721"/>
              <a:ext cx="1748443" cy="1507279"/>
            </a:xfrm>
            <a:prstGeom prst="triangle">
              <a:avLst/>
            </a:prstGeom>
            <a:solidFill>
              <a:srgbClr val="76C9DF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0800000">
              <a:off x="0" y="5350721"/>
              <a:ext cx="1748443" cy="150727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10800000">
              <a:off x="2622665" y="3856727"/>
              <a:ext cx="1748443" cy="1507279"/>
            </a:xfrm>
            <a:prstGeom prst="triangle">
              <a:avLst/>
            </a:prstGeom>
            <a:solidFill>
              <a:schemeClr val="accent2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10800000">
              <a:off x="4373349" y="3856727"/>
              <a:ext cx="1748443" cy="1507279"/>
            </a:xfrm>
            <a:prstGeom prst="triangle">
              <a:avLst/>
            </a:prstGeom>
            <a:solidFill>
              <a:srgbClr val="D9D9D9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9" name="Isosceles Triangle 48"/>
            <p:cNvSpPr/>
            <p:nvPr userDrawn="1"/>
          </p:nvSpPr>
          <p:spPr>
            <a:xfrm>
              <a:off x="6115379" y="2360025"/>
              <a:ext cx="1748443" cy="1507279"/>
            </a:xfrm>
            <a:prstGeom prst="triangle">
              <a:avLst/>
            </a:prstGeom>
            <a:solidFill>
              <a:srgbClr val="76C9DF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Isosceles Triangle 49"/>
            <p:cNvSpPr/>
            <p:nvPr userDrawn="1"/>
          </p:nvSpPr>
          <p:spPr>
            <a:xfrm>
              <a:off x="6984476" y="846608"/>
              <a:ext cx="1748443" cy="1507279"/>
            </a:xfrm>
            <a:prstGeom prst="triangle">
              <a:avLst/>
            </a:prstGeom>
            <a:solidFill>
              <a:srgbClr val="0D6CA5"/>
            </a:solidFill>
            <a:ln w="12700" cmpd="sng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2" name="Picture 51" descr="Mercer-MTT-Mercer-Domina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3" y="263407"/>
            <a:ext cx="1790569" cy="319851"/>
          </a:xfrm>
          <a:prstGeom prst="rect">
            <a:avLst/>
          </a:prstGeom>
        </p:spPr>
      </p:pic>
      <p:pic>
        <p:nvPicPr>
          <p:cNvPr id="21" name="Picture 20" descr="GC_horizontal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57" y="6497049"/>
            <a:ext cx="1423302" cy="112457"/>
          </a:xfrm>
          <a:prstGeom prst="rect">
            <a:avLst/>
          </a:prstGeom>
        </p:spPr>
      </p:pic>
      <p:pic>
        <p:nvPicPr>
          <p:cNvPr id="22" name="Picture 21" descr="MARSH_horizontal_4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46" y="6496915"/>
            <a:ext cx="749755" cy="112724"/>
          </a:xfrm>
          <a:prstGeom prst="rect">
            <a:avLst/>
          </a:prstGeom>
        </p:spPr>
      </p:pic>
      <p:pic>
        <p:nvPicPr>
          <p:cNvPr id="30" name="Picture 29" descr="OW_horizontal_4c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05" y="6497477"/>
            <a:ext cx="1345495" cy="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7643"/>
            <a:ext cx="9602788" cy="6803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07571" y="2130430"/>
            <a:ext cx="6003588" cy="996403"/>
          </a:xfrm>
        </p:spPr>
        <p:txBody>
          <a:bodyPr anchor="b" anchorCtr="0"/>
          <a:lstStyle>
            <a:lvl1pPr>
              <a:defRPr sz="3200" spc="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07574" y="3135581"/>
            <a:ext cx="6003588" cy="93104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cap="all" spc="3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45351" y="6285705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FFFFFF"/>
                </a:solidFill>
              </a:rPr>
              <a:pPr/>
              <a:t>‹#›</a:t>
            </a:fld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>
            <a:off x="8150273" y="2430833"/>
            <a:ext cx="1452515" cy="1252168"/>
          </a:xfrm>
          <a:prstGeom prst="triangle">
            <a:avLst/>
          </a:prstGeom>
          <a:solidFill>
            <a:schemeClr val="accent1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247553" y="3681309"/>
            <a:ext cx="1452515" cy="1252168"/>
          </a:xfrm>
          <a:prstGeom prst="triangle">
            <a:avLst/>
          </a:prstGeom>
          <a:solidFill>
            <a:schemeClr val="accent4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>
            <a:off x="5973233" y="3681310"/>
            <a:ext cx="1452515" cy="125216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973233" y="4933166"/>
            <a:ext cx="1452515" cy="1252168"/>
          </a:xfrm>
          <a:prstGeom prst="triangle">
            <a:avLst/>
          </a:prstGeom>
          <a:solidFill>
            <a:schemeClr val="accent3"/>
          </a:solidFill>
          <a:ln w="12700" cmpd="sng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13548"/>
            <a:ext cx="6136858" cy="4548772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600"/>
            </a:lvl1pPr>
            <a:lvl2pPr marL="0" indent="0">
              <a:buClr>
                <a:schemeClr val="accent1"/>
              </a:buClr>
              <a:buFont typeface="Arial"/>
              <a:buNone/>
              <a:defRPr sz="1600"/>
            </a:lvl2pPr>
            <a:lvl3pPr marL="0" indent="0">
              <a:buClr>
                <a:schemeClr val="accent1"/>
              </a:buClr>
              <a:buFont typeface="Arial"/>
              <a:buNone/>
              <a:defRPr sz="1600"/>
            </a:lvl3pPr>
            <a:lvl4pPr marL="0" indent="0">
              <a:buClr>
                <a:schemeClr val="accent1"/>
              </a:buClr>
              <a:buFont typeface="Arial"/>
              <a:buNone/>
              <a:defRPr sz="1600"/>
            </a:lvl4pPr>
            <a:lvl5pPr marL="0" indent="0">
              <a:buClr>
                <a:schemeClr val="accent1"/>
              </a:buClr>
              <a:buFont typeface="Arial"/>
              <a:buNone/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19188" y="1313548"/>
            <a:ext cx="2682011" cy="45589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91563" y="6483350"/>
            <a:ext cx="4476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05E4EE5-1F42-4C05-A6F6-6FA1E0C72A77}" type="slidenum">
              <a:rPr lang="en-GB" alt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GB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9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13548"/>
            <a:ext cx="2366682" cy="4548772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600"/>
            </a:lvl1pPr>
            <a:lvl2pPr marL="0" indent="0">
              <a:buClr>
                <a:schemeClr val="accent1"/>
              </a:buClr>
              <a:buFont typeface="Arial"/>
              <a:buNone/>
              <a:defRPr sz="1600"/>
            </a:lvl2pPr>
            <a:lvl3pPr marL="0" indent="0">
              <a:buClr>
                <a:schemeClr val="accent1"/>
              </a:buClr>
              <a:buFont typeface="Arial"/>
              <a:buNone/>
              <a:defRPr sz="1600"/>
            </a:lvl3pPr>
            <a:lvl4pPr marL="0" indent="0">
              <a:buClr>
                <a:schemeClr val="accent1"/>
              </a:buClr>
              <a:buFont typeface="Arial"/>
              <a:buNone/>
              <a:defRPr sz="1600"/>
            </a:lvl4pPr>
            <a:lvl5pPr marL="0" indent="0">
              <a:buClr>
                <a:schemeClr val="accent1"/>
              </a:buClr>
              <a:buFont typeface="Arial"/>
              <a:buNone/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092824" y="1313548"/>
            <a:ext cx="6508375" cy="45589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91563" y="6483350"/>
            <a:ext cx="4476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05E4EE5-1F42-4C05-A6F6-6FA1E0C72A77}" type="slidenum">
              <a:rPr lang="en-GB" alt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GB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1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1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77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92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0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1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7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57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3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0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5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0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1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4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96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2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1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4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03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MC_CoverShape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601200" cy="61341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34100"/>
            <a:ext cx="9602788" cy="7239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6400" y="1242000"/>
            <a:ext cx="8164800" cy="430887"/>
          </a:xfrm>
        </p:spPr>
        <p:txBody>
          <a:bodyPr wrap="square" lIns="0" tIns="0" rIns="0" bIns="0">
            <a:spAutoFit/>
          </a:bodyPr>
          <a:lstStyle>
            <a:lvl1pPr>
              <a:defRPr sz="280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3600" y="1998000"/>
            <a:ext cx="4852800" cy="230400"/>
          </a:xfrm>
        </p:spPr>
        <p:txBody>
          <a:bodyPr wrap="none" lIns="0" tIns="0" rIns="0" bIns="0"/>
          <a:lstStyle>
            <a:lvl1pPr marL="0" indent="0" algn="l">
              <a:spcBef>
                <a:spcPts val="0"/>
              </a:spcBef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ENTER DATE HERE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3" y="6431626"/>
            <a:ext cx="3429000" cy="128847"/>
          </a:xfrm>
          <a:prstGeom prst="rect">
            <a:avLst/>
          </a:prstGeom>
        </p:spPr>
      </p:pic>
      <p:sp>
        <p:nvSpPr>
          <p:cNvPr id="21" name="BrandTagline"/>
          <p:cNvSpPr txBox="1"/>
          <p:nvPr userDrawn="1"/>
        </p:nvSpPr>
        <p:spPr>
          <a:xfrm>
            <a:off x="412750" y="412750"/>
            <a:ext cx="381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000" b="1" kern="100" cap="all" spc="200" smtClean="0">
                <a:solidFill>
                  <a:srgbClr val="BFBFBF"/>
                </a:solidFill>
              </a:rPr>
              <a:t>Health Wealth Career</a:t>
            </a:r>
            <a:endParaRPr lang="en-GB" sz="1000" b="1" kern="100" cap="all" spc="2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7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1"/>
            <a:ext cx="8785225" cy="4765675"/>
          </a:xfrm>
        </p:spPr>
        <p:txBody>
          <a:bodyPr wrap="square"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6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lumn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08100"/>
            <a:ext cx="8785225" cy="4765675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/>
            </a:lvl1pPr>
            <a:lvl2pPr marL="279400" indent="-279400"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34988" indent="-233363">
              <a:spcBef>
                <a:spcPts val="500"/>
              </a:spcBef>
              <a:buFont typeface="Arial" panose="020B0604020202020204" pitchFamily="34" charset="0"/>
              <a:buChar char="–"/>
              <a:defRPr/>
            </a:lvl3pPr>
            <a:lvl4pPr marL="715963" indent="-180975">
              <a:spcBef>
                <a:spcPts val="500"/>
              </a:spcBef>
              <a:defRPr/>
            </a:lvl4pPr>
            <a:lvl5pPr marL="896938" indent="-180975"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357" y="1308100"/>
            <a:ext cx="4143618" cy="4765675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20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2750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6503486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3458118" y="1308100"/>
            <a:ext cx="2694488" cy="47656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750" y="1308100"/>
            <a:ext cx="8785225" cy="5969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226800" indent="0">
              <a:buNone/>
              <a:defRPr/>
            </a:lvl2pPr>
            <a:lvl3pPr marL="511200" indent="0">
              <a:buNone/>
              <a:defRPr/>
            </a:lvl3pPr>
            <a:lvl4pPr marL="687600" indent="0">
              <a:buNone/>
              <a:defRPr/>
            </a:lvl4pPr>
            <a:lvl5pPr marL="867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12750" y="2176780"/>
            <a:ext cx="8785225" cy="389699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2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4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0" y="2878074"/>
            <a:ext cx="5093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19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2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29.xml"/><Relationship Id="rId19" Type="http://schemas.openxmlformats.org/officeDocument/2006/relationships/tags" Target="../tags/tag26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ags" Target="../tags/tag29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5" Type="http://schemas.openxmlformats.org/officeDocument/2006/relationships/tags" Target="../tags/tag3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35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34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4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4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ags" Target="../tags/tag40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50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slideLayout" Target="../slideLayouts/slideLayout56.xml"/><Relationship Id="rId16" Type="http://schemas.openxmlformats.org/officeDocument/2006/relationships/tags" Target="../tags/tag5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ags" Target="../tags/tag48.xml"/><Relationship Id="rId5" Type="http://schemas.openxmlformats.org/officeDocument/2006/relationships/slideLayout" Target="../slideLayouts/slideLayout59.xml"/><Relationship Id="rId15" Type="http://schemas.openxmlformats.org/officeDocument/2006/relationships/tags" Target="../tags/tag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ags" Target="../tags/tag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slideLayout" Target="../slideLayouts/slideLayout65.xml"/><Relationship Id="rId16" Type="http://schemas.openxmlformats.org/officeDocument/2006/relationships/tags" Target="../tags/tag61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68.xml"/><Relationship Id="rId15" Type="http://schemas.openxmlformats.org/officeDocument/2006/relationships/tags" Target="../tags/tag6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ags" Target="../tags/tag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ags" Target="../tags/tag6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slideLayout" Target="../slideLayouts/slideLayout74.xml"/><Relationship Id="rId16" Type="http://schemas.openxmlformats.org/officeDocument/2006/relationships/tags" Target="../tags/tag69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64.xml"/><Relationship Id="rId5" Type="http://schemas.openxmlformats.org/officeDocument/2006/relationships/slideLayout" Target="../slideLayouts/slideLayout77.xml"/><Relationship Id="rId15" Type="http://schemas.openxmlformats.org/officeDocument/2006/relationships/tags" Target="../tags/tag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smtClean="0">
                <a:solidFill>
                  <a:schemeClr val="folHlink"/>
                </a:solidFill>
              </a:rPr>
              <a:pPr/>
              <a:t>‹#›</a:t>
            </a:fld>
            <a:endParaRPr lang="en-GB" sz="1000" dirty="0">
              <a:solidFill>
                <a:schemeClr val="folHlink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412750" y="6438900"/>
            <a:ext cx="30040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Copyright © 2018 Mercer Limited. All rights reserved.</a:t>
            </a:r>
            <a:endParaRPr lang="en-GB" sz="10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16731" y="6523478"/>
            <a:ext cx="763030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z="700" smtClean="0">
                <a:solidFill>
                  <a:schemeClr val="tx1"/>
                </a:solidFill>
              </a:rPr>
              <a:pPr/>
              <a:t>20 September 2018</a:t>
            </a:fld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6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MERCER</a:t>
            </a:r>
            <a:endParaRPr lang="en-GB" sz="10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7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74" r:id="rId4"/>
    <p:sldLayoutId id="2147483660" r:id="rId5"/>
    <p:sldLayoutId id="2147483666" r:id="rId6"/>
    <p:sldLayoutId id="2147483670" r:id="rId7"/>
    <p:sldLayoutId id="2147483663" r:id="rId8"/>
    <p:sldLayoutId id="2147483656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4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5"/>
            </p:custDataLst>
          </p:nvPr>
        </p:nvSpPr>
        <p:spPr>
          <a:xfrm>
            <a:off x="412750" y="6438900"/>
            <a:ext cx="36420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cs typeface="Arial" pitchFamily="34" charset="0"/>
              </a:rPr>
              <a:t>Copyright © 2018 Mercer Consulting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441577" y="6523478"/>
            <a:ext cx="713337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ilepath"/>
          <p:cNvSpPr txBox="1"/>
          <p:nvPr>
            <p:custDataLst>
              <p:tags r:id="rId17"/>
            </p:custDataLst>
          </p:nvPr>
        </p:nvSpPr>
        <p:spPr>
          <a:xfrm>
            <a:off x="2484000" y="6463792"/>
            <a:ext cx="6022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8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8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9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4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5"/>
            </p:custDataLst>
          </p:nvPr>
        </p:nvSpPr>
        <p:spPr>
          <a:xfrm>
            <a:off x="412750" y="6438900"/>
            <a:ext cx="36420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cs typeface="Arial" pitchFamily="34" charset="0"/>
              </a:rPr>
              <a:t>Copyright © 2018 Mercer Consulting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441577" y="6523478"/>
            <a:ext cx="713337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ilepath"/>
          <p:cNvSpPr txBox="1"/>
          <p:nvPr>
            <p:custDataLst>
              <p:tags r:id="rId17"/>
            </p:custDataLst>
          </p:nvPr>
        </p:nvSpPr>
        <p:spPr>
          <a:xfrm>
            <a:off x="2484000" y="6463792"/>
            <a:ext cx="6022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8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8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9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3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0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21"/>
            </p:custDataLst>
          </p:nvPr>
        </p:nvSpPr>
        <p:spPr>
          <a:xfrm>
            <a:off x="412750" y="6438900"/>
            <a:ext cx="30040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808080"/>
                </a:solidFill>
                <a:cs typeface="Arial" pitchFamily="34" charset="0"/>
              </a:rPr>
              <a:t>Copyright © 2018 Mercer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441577" y="6523478"/>
            <a:ext cx="713337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ilepath"/>
          <p:cNvSpPr txBox="1"/>
          <p:nvPr>
            <p:custDataLst>
              <p:tags r:id="rId23"/>
            </p:custDataLst>
          </p:nvPr>
        </p:nvSpPr>
        <p:spPr>
          <a:xfrm>
            <a:off x="2484000" y="6463792"/>
            <a:ext cx="6022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8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Business" hidden="1"/>
          <p:cNvSpPr txBox="1"/>
          <p:nvPr>
            <p:custDataLst>
              <p:tags r:id="rId24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25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1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412750" y="6438900"/>
            <a:ext cx="30040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cs typeface="Arial" pitchFamily="34" charset="0"/>
              </a:rPr>
              <a:t>Copyright © 2018 Mercer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16731" y="6523478"/>
            <a:ext cx="763030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6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7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5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412750" y="6438900"/>
            <a:ext cx="30040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cs typeface="Arial" pitchFamily="34" charset="0"/>
              </a:rPr>
              <a:t>Copyright © 2018 Mercer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16731" y="6523478"/>
            <a:ext cx="763030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6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7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412750" y="6438900"/>
            <a:ext cx="30040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cs typeface="Arial" pitchFamily="34" charset="0"/>
              </a:rPr>
              <a:t>Copyright © 2018 Mercer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16731" y="6523478"/>
            <a:ext cx="763030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6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7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12750" y="412750"/>
            <a:ext cx="8785225" cy="69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12750" y="1308100"/>
            <a:ext cx="8785225" cy="476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3"/>
            </p:custDataLst>
          </p:nvPr>
        </p:nvSpPr>
        <p:spPr>
          <a:xfrm>
            <a:off x="8753475" y="6438900"/>
            <a:ext cx="4445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4AE3D8-ADA0-447B-9E8F-F53DD9427628}" type="slidenum">
              <a:rPr lang="en-GB" sz="1000" smtClean="0">
                <a:solidFill>
                  <a:srgbClr val="808080"/>
                </a:solidFill>
              </a:rPr>
              <a:pPr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sp>
        <p:nvSpPr>
          <p:cNvPr id="5" name="Copyright"/>
          <p:cNvSpPr txBox="1"/>
          <p:nvPr>
            <p:custDataLst>
              <p:tags r:id="rId14"/>
            </p:custDataLst>
          </p:nvPr>
        </p:nvSpPr>
        <p:spPr>
          <a:xfrm>
            <a:off x="412750" y="6438900"/>
            <a:ext cx="30040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808080"/>
                </a:solidFill>
                <a:cs typeface="Arial" pitchFamily="34" charset="0"/>
              </a:rPr>
              <a:t>Copyright © 2018 Mercer Limited. All rights reserved.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6" name="Date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16731" y="6523478"/>
            <a:ext cx="763030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4C7D2-CCDD-4E8D-AC60-8F4E99E1FB74}" type="datetime3">
              <a:rPr lang="en-US" smtClean="0">
                <a:solidFill>
                  <a:srgbClr val="000000"/>
                </a:solidFill>
              </a:rPr>
              <a:pPr/>
              <a:t>20 September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Business" hidden="1"/>
          <p:cNvSpPr txBox="1"/>
          <p:nvPr>
            <p:custDataLst>
              <p:tags r:id="rId16"/>
            </p:custDataLst>
          </p:nvPr>
        </p:nvSpPr>
        <p:spPr>
          <a:xfrm>
            <a:off x="412750" y="6438900"/>
            <a:ext cx="289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mtClean="0">
                <a:solidFill>
                  <a:srgbClr val="808080"/>
                </a:solidFill>
                <a:cs typeface="Arial" pitchFamily="34" charset="0"/>
              </a:rPr>
              <a:t>MERCER</a:t>
            </a:r>
            <a:endParaRPr lang="en-GB" sz="1000" dirty="0">
              <a:solidFill>
                <a:srgbClr val="808080"/>
              </a:solidFill>
              <a:cs typeface="Arial" pitchFamily="34" charset="0"/>
            </a:endParaRPr>
          </a:p>
        </p:txBody>
      </p:sp>
      <p:cxnSp>
        <p:nvCxnSpPr>
          <p:cNvPr id="9" name="FooterTopBorder"/>
          <p:cNvCxnSpPr/>
          <p:nvPr>
            <p:custDataLst>
              <p:tags r:id="rId17"/>
            </p:custDataLst>
          </p:nvPr>
        </p:nvCxnSpPr>
        <p:spPr>
          <a:xfrm>
            <a:off x="412750" y="6134100"/>
            <a:ext cx="8785225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8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cap="all" spc="4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1600" indent="-201600" algn="l" defTabSz="914400" rtl="0" eaLnBrk="1" latinLnBrk="0" hangingPunct="1">
        <a:spcBef>
          <a:spcPts val="1440"/>
        </a:spcBef>
        <a:buClr>
          <a:schemeClr val="accent2"/>
        </a:buClr>
        <a:buFont typeface="Arial" pitchFamily="34" charset="0"/>
        <a:buChar char="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507600" indent="-280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6876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864000" indent="-1764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040400" indent="-1728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-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hemeOverride" Target="../theme/themeOverride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s://www.uss.co.uk/how-uss-is-run/valuation/the-consultation-and-the-valuation-jep-timelin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hemeOverride" Target="../theme/themeOverride2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hemeOverride" Target="../theme/themeOverride32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Title"/>
          <p:cNvSpPr txBox="1"/>
          <p:nvPr>
            <p:custDataLst>
              <p:tags r:id="rId2"/>
            </p:custDataLst>
          </p:nvPr>
        </p:nvSpPr>
        <p:spPr>
          <a:xfrm>
            <a:off x="412750" y="1169502"/>
            <a:ext cx="7153173" cy="81740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>
              <a:lnSpc>
                <a:spcPct val="83000"/>
              </a:lnSpc>
              <a:spcBef>
                <a:spcPts val="0"/>
              </a:spcBef>
              <a:buNone/>
              <a:defRPr sz="2800">
                <a:solidFill>
                  <a:srgbClr val="002C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3200" b="1" cap="all" spc="500" dirty="0" err="1" smtClean="0">
                <a:solidFill>
                  <a:schemeClr val="accent1"/>
                </a:solidFill>
                <a:latin typeface="Arial"/>
              </a:rPr>
              <a:t>Uss</a:t>
            </a:r>
            <a:r>
              <a:rPr lang="en-GB" sz="3200" b="1" cap="all" spc="5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GB" sz="3200" b="1" cap="all" spc="500" dirty="0" smtClean="0">
                <a:solidFill>
                  <a:schemeClr val="accent1"/>
                </a:solidFill>
                <a:latin typeface="Arial"/>
              </a:rPr>
              <a:t>employer </a:t>
            </a:r>
            <a:br>
              <a:rPr lang="en-GB" sz="3200" b="1" cap="all" spc="500" dirty="0" smtClean="0">
                <a:solidFill>
                  <a:schemeClr val="accent1"/>
                </a:solidFill>
                <a:latin typeface="Arial"/>
              </a:rPr>
            </a:br>
            <a:r>
              <a:rPr lang="en-GB" sz="3200" b="1" cap="all" spc="500" dirty="0" smtClean="0">
                <a:solidFill>
                  <a:schemeClr val="accent1"/>
                </a:solidFill>
                <a:latin typeface="Arial"/>
              </a:rPr>
              <a:t>consultation 2018</a:t>
            </a:r>
            <a:endParaRPr lang="en-GB" sz="3200" b="1" cap="all" spc="50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632365"/>
            <a:ext cx="2525995" cy="2525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3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MMC_SectionShape"/>
          <p:cNvGrpSpPr/>
          <p:nvPr>
            <p:custDataLst>
              <p:tags r:id="rId3"/>
            </p:custDataLst>
          </p:nvPr>
        </p:nvGrpSpPr>
        <p:grpSpPr bwMode="invGray">
          <a:xfrm>
            <a:off x="0" y="0"/>
            <a:ext cx="9601200" cy="6134100"/>
            <a:chOff x="0" y="0"/>
            <a:chExt cx="9601200" cy="6134100"/>
          </a:xfrm>
        </p:grpSpPr>
        <p:sp>
          <p:nvSpPr>
            <p:cNvPr id="13" name="CoverAnchorTriangle1"/>
            <p:cNvSpPr/>
            <p:nvPr/>
          </p:nvSpPr>
          <p:spPr bwMode="invGray">
            <a:xfrm>
              <a:off x="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CoverAnchorTriangle2"/>
            <p:cNvSpPr/>
            <p:nvPr/>
          </p:nvSpPr>
          <p:spPr bwMode="invGray">
            <a:xfrm>
              <a:off x="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CoverAnchorTriangle3"/>
            <p:cNvSpPr/>
            <p:nvPr/>
          </p:nvSpPr>
          <p:spPr bwMode="invGray">
            <a:xfrm>
              <a:off x="819150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CoverAnchorTriangle4"/>
            <p:cNvSpPr/>
            <p:nvPr/>
          </p:nvSpPr>
          <p:spPr bwMode="invGray">
            <a:xfrm>
              <a:off x="819150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CoverTriangle1"/>
            <p:cNvSpPr/>
            <p:nvPr/>
          </p:nvSpPr>
          <p:spPr bwMode="invGray">
            <a:xfrm flipV="1">
              <a:off x="6076950" y="4914900"/>
              <a:ext cx="1409700" cy="1219200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CoverTriangle2"/>
            <p:cNvSpPr/>
            <p:nvPr/>
          </p:nvSpPr>
          <p:spPr bwMode="invGray">
            <a:xfrm>
              <a:off x="6076950" y="3695700"/>
              <a:ext cx="1409700" cy="12192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CoverTriangle3"/>
            <p:cNvSpPr/>
            <p:nvPr/>
          </p:nvSpPr>
          <p:spPr bwMode="invGray">
            <a:xfrm flipV="1">
              <a:off x="5372100" y="3695700"/>
              <a:ext cx="1409700" cy="1219200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CoverTriangle4"/>
            <p:cNvSpPr/>
            <p:nvPr/>
          </p:nvSpPr>
          <p:spPr bwMode="invGray">
            <a:xfrm>
              <a:off x="8191500" y="2476500"/>
              <a:ext cx="1409700" cy="121920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" name="MMCOA_SectionTitle"/>
          <p:cNvSpPr txBox="1"/>
          <p:nvPr/>
        </p:nvSpPr>
        <p:spPr bwMode="invGray">
          <a:xfrm>
            <a:off x="412751" y="2488985"/>
            <a:ext cx="600358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 anchor="b">
            <a:spAutoFit/>
          </a:bodyPr>
          <a:lstStyle/>
          <a:p>
            <a:r>
              <a:rPr lang="en-GB" sz="3200" b="1" cap="all" spc="400" dirty="0">
                <a:solidFill>
                  <a:srgbClr val="FFFFFF"/>
                </a:solidFill>
              </a:rPr>
              <a:t>Section 2</a:t>
            </a:r>
            <a:endParaRPr lang="en-GB" sz="3200" b="1" cap="all" spc="4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MMCOA_SectionSubTitle"/>
          <p:cNvSpPr txBox="1"/>
          <p:nvPr/>
        </p:nvSpPr>
        <p:spPr>
          <a:xfrm>
            <a:off x="412750" y="3135581"/>
            <a:ext cx="600358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>
            <a:spAutoFit/>
          </a:bodyPr>
          <a:lstStyle/>
          <a:p>
            <a:pPr>
              <a:spcBef>
                <a:spcPct val="1400000"/>
              </a:spcBef>
            </a:pPr>
            <a:r>
              <a:rPr lang="en-GB" sz="3200" cap="all" spc="400" dirty="0">
                <a:solidFill>
                  <a:schemeClr val="accent1"/>
                </a:solidFill>
              </a:rPr>
              <a:t>Current </a:t>
            </a:r>
            <a:r>
              <a:rPr lang="en-GB" sz="3200" cap="all" spc="400" dirty="0" smtClean="0">
                <a:solidFill>
                  <a:schemeClr val="accent1"/>
                </a:solidFill>
              </a:rPr>
              <a:t>situation</a:t>
            </a:r>
            <a:endParaRPr lang="en-GB" sz="3200" cap="all" spc="400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3768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/>
              <a:t>The 2017 </a:t>
            </a:r>
            <a:r>
              <a:rPr lang="en-GB" dirty="0" err="1"/>
              <a:t>uss</a:t>
            </a:r>
            <a:r>
              <a:rPr lang="en-GB" dirty="0"/>
              <a:t> “valuation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>
            <a:off x="2462908" y="982846"/>
            <a:ext cx="2405174" cy="4798230"/>
          </a:xfrm>
          <a:custGeom>
            <a:avLst/>
            <a:gdLst/>
            <a:ahLst/>
            <a:cxnLst>
              <a:cxn ang="0">
                <a:pos x="0" y="7000"/>
              </a:cxn>
              <a:cxn ang="0">
                <a:pos x="0" y="7000"/>
              </a:cxn>
              <a:cxn ang="0">
                <a:pos x="7000" y="13968"/>
              </a:cxn>
              <a:cxn ang="0">
                <a:pos x="7000" y="0"/>
              </a:cxn>
              <a:cxn ang="0">
                <a:pos x="0" y="7000"/>
              </a:cxn>
            </a:cxnLst>
            <a:rect l="0" t="0" r="r" b="b"/>
            <a:pathLst>
              <a:path w="7001" h="13969">
                <a:moveTo>
                  <a:pt x="0" y="7000"/>
                </a:moveTo>
                <a:lnTo>
                  <a:pt x="0" y="7000"/>
                </a:lnTo>
                <a:cubicBezTo>
                  <a:pt x="0" y="10843"/>
                  <a:pt x="3125" y="13968"/>
                  <a:pt x="7000" y="13968"/>
                </a:cubicBezTo>
                <a:cubicBezTo>
                  <a:pt x="7000" y="0"/>
                  <a:pt x="7000" y="0"/>
                  <a:pt x="7000" y="0"/>
                </a:cubicBezTo>
                <a:cubicBezTo>
                  <a:pt x="3125" y="0"/>
                  <a:pt x="0" y="3125"/>
                  <a:pt x="0" y="7000"/>
                </a:cubicBezTo>
              </a:path>
            </a:pathLst>
          </a:custGeom>
          <a:solidFill>
            <a:schemeClr val="bg1">
              <a:lumMod val="85000"/>
              <a:alpha val="50196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"/>
          <p:cNvSpPr>
            <a:spLocks noChangeArrowheads="1"/>
          </p:cNvSpPr>
          <p:nvPr/>
        </p:nvSpPr>
        <p:spPr bwMode="auto">
          <a:xfrm>
            <a:off x="4868082" y="982846"/>
            <a:ext cx="2403658" cy="47982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3968"/>
              </a:cxn>
              <a:cxn ang="0">
                <a:pos x="6999" y="7000"/>
              </a:cxn>
              <a:cxn ang="0">
                <a:pos x="0" y="0"/>
              </a:cxn>
            </a:cxnLst>
            <a:rect l="0" t="0" r="r" b="b"/>
            <a:pathLst>
              <a:path w="7000" h="13969">
                <a:moveTo>
                  <a:pt x="0" y="0"/>
                </a:moveTo>
                <a:lnTo>
                  <a:pt x="0" y="0"/>
                </a:lnTo>
                <a:cubicBezTo>
                  <a:pt x="0" y="13968"/>
                  <a:pt x="0" y="13968"/>
                  <a:pt x="0" y="13968"/>
                </a:cubicBezTo>
                <a:cubicBezTo>
                  <a:pt x="3843" y="13968"/>
                  <a:pt x="6999" y="10843"/>
                  <a:pt x="6999" y="7000"/>
                </a:cubicBezTo>
                <a:cubicBezTo>
                  <a:pt x="6999" y="3125"/>
                  <a:pt x="3843" y="0"/>
                  <a:pt x="0" y="0"/>
                </a:cubicBezTo>
              </a:path>
            </a:pathLst>
          </a:custGeom>
          <a:solidFill>
            <a:schemeClr val="accent4">
              <a:alpha val="49804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E3D95"/>
              </a:solidFill>
            </a:endParaRPr>
          </a:p>
        </p:txBody>
      </p:sp>
      <p:sp>
        <p:nvSpPr>
          <p:cNvPr id="8" name="Round Same Side Corner Rectangle 4"/>
          <p:cNvSpPr/>
          <p:nvPr/>
        </p:nvSpPr>
        <p:spPr>
          <a:xfrm>
            <a:off x="2741062" y="2706760"/>
            <a:ext cx="1824968" cy="2043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r" defTabSz="88900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enough assets to pay for all the benefits built up to now?</a:t>
            </a:r>
            <a:endParaRPr lang="en-GB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4"/>
          <p:cNvSpPr/>
          <p:nvPr/>
        </p:nvSpPr>
        <p:spPr>
          <a:xfrm>
            <a:off x="5135202" y="2943799"/>
            <a:ext cx="1762560" cy="15689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defTabSz="889000">
              <a:lnSpc>
                <a:spcPts val="2500"/>
              </a:lnSpc>
              <a:spcBef>
                <a:spcPct val="0"/>
              </a:spcBef>
            </a:pPr>
            <a:r>
              <a:rPr lang="en-GB" dirty="0">
                <a:solidFill>
                  <a:schemeClr val="accent3"/>
                </a:solidFill>
              </a:rPr>
              <a:t>How much </a:t>
            </a:r>
            <a:r>
              <a:rPr lang="en-GB" dirty="0" smtClean="0">
                <a:solidFill>
                  <a:schemeClr val="accent3"/>
                </a:solidFill>
              </a:rPr>
              <a:t/>
            </a:r>
            <a:br>
              <a:rPr lang="en-GB" dirty="0" smtClean="0">
                <a:solidFill>
                  <a:schemeClr val="accent3"/>
                </a:solidFill>
              </a:rPr>
            </a:br>
            <a:r>
              <a:rPr lang="en-GB" dirty="0" smtClean="0">
                <a:solidFill>
                  <a:schemeClr val="accent3"/>
                </a:solidFill>
              </a:rPr>
              <a:t>will </a:t>
            </a:r>
            <a:r>
              <a:rPr lang="en-GB" dirty="0">
                <a:solidFill>
                  <a:schemeClr val="accent3"/>
                </a:solidFill>
              </a:rPr>
              <a:t>it cost </a:t>
            </a:r>
            <a:r>
              <a:rPr lang="en-GB" dirty="0" smtClean="0">
                <a:solidFill>
                  <a:schemeClr val="accent3"/>
                </a:solidFill>
              </a:rPr>
              <a:t/>
            </a:r>
            <a:br>
              <a:rPr lang="en-GB" dirty="0" smtClean="0">
                <a:solidFill>
                  <a:schemeClr val="accent3"/>
                </a:solidFill>
              </a:rPr>
            </a:br>
            <a:r>
              <a:rPr lang="en-GB" dirty="0" smtClean="0">
                <a:solidFill>
                  <a:schemeClr val="accent3"/>
                </a:solidFill>
              </a:rPr>
              <a:t>for </a:t>
            </a:r>
            <a:r>
              <a:rPr lang="en-GB" dirty="0">
                <a:solidFill>
                  <a:schemeClr val="accent3"/>
                </a:solidFill>
              </a:rPr>
              <a:t>benefits earned </a:t>
            </a:r>
            <a:r>
              <a:rPr lang="en-GB" dirty="0" smtClean="0">
                <a:solidFill>
                  <a:schemeClr val="accent3"/>
                </a:solidFill>
              </a:rPr>
              <a:t/>
            </a:r>
            <a:br>
              <a:rPr lang="en-GB" dirty="0" smtClean="0">
                <a:solidFill>
                  <a:schemeClr val="accent3"/>
                </a:solidFill>
              </a:rPr>
            </a:br>
            <a:r>
              <a:rPr lang="en-GB" dirty="0" smtClean="0">
                <a:solidFill>
                  <a:schemeClr val="accent3"/>
                </a:solidFill>
              </a:rPr>
              <a:t>in the </a:t>
            </a:r>
            <a:br>
              <a:rPr lang="en-GB" dirty="0" smtClean="0">
                <a:solidFill>
                  <a:schemeClr val="accent3"/>
                </a:solidFill>
              </a:rPr>
            </a:br>
            <a:r>
              <a:rPr lang="en-GB" dirty="0" smtClean="0">
                <a:solidFill>
                  <a:schemeClr val="accent3"/>
                </a:solidFill>
              </a:rPr>
              <a:t>future</a:t>
            </a:r>
            <a:r>
              <a:rPr lang="en-GB" dirty="0">
                <a:solidFill>
                  <a:schemeClr val="accent3"/>
                </a:solidFill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07333" y="848324"/>
            <a:ext cx="311456" cy="4932752"/>
            <a:chOff x="4727531" y="874489"/>
            <a:chExt cx="161644" cy="5353579"/>
          </a:xfrm>
        </p:grpSpPr>
        <p:sp>
          <p:nvSpPr>
            <p:cNvPr id="21" name="Freeform 198"/>
            <p:cNvSpPr>
              <a:spLocks/>
            </p:cNvSpPr>
            <p:nvPr/>
          </p:nvSpPr>
          <p:spPr bwMode="auto">
            <a:xfrm>
              <a:off x="4727531" y="874489"/>
              <a:ext cx="161644" cy="5353579"/>
            </a:xfrm>
            <a:custGeom>
              <a:avLst/>
              <a:gdLst>
                <a:gd name="T0" fmla="*/ 92 w 92"/>
                <a:gd name="T1" fmla="*/ 3047 h 3047"/>
                <a:gd name="T2" fmla="*/ 0 w 92"/>
                <a:gd name="T3" fmla="*/ 3047 h 3047"/>
                <a:gd name="T4" fmla="*/ 0 w 92"/>
                <a:gd name="T5" fmla="*/ 54 h 3047"/>
                <a:gd name="T6" fmla="*/ 46 w 92"/>
                <a:gd name="T7" fmla="*/ 0 h 3047"/>
                <a:gd name="T8" fmla="*/ 92 w 92"/>
                <a:gd name="T9" fmla="*/ 54 h 3047"/>
                <a:gd name="T10" fmla="*/ 92 w 92"/>
                <a:gd name="T11" fmla="*/ 3047 h 3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047">
                  <a:moveTo>
                    <a:pt x="92" y="3047"/>
                  </a:moveTo>
                  <a:lnTo>
                    <a:pt x="0" y="3047"/>
                  </a:lnTo>
                  <a:lnTo>
                    <a:pt x="0" y="54"/>
                  </a:lnTo>
                  <a:lnTo>
                    <a:pt x="46" y="0"/>
                  </a:lnTo>
                  <a:lnTo>
                    <a:pt x="92" y="54"/>
                  </a:lnTo>
                  <a:lnTo>
                    <a:pt x="92" y="3047"/>
                  </a:lnTo>
                  <a:close/>
                </a:path>
              </a:pathLst>
            </a:custGeom>
            <a:solidFill>
              <a:srgbClr val="A240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9"/>
            <p:cNvSpPr>
              <a:spLocks/>
            </p:cNvSpPr>
            <p:nvPr/>
          </p:nvSpPr>
          <p:spPr bwMode="auto">
            <a:xfrm>
              <a:off x="4808353" y="874489"/>
              <a:ext cx="80822" cy="5353579"/>
            </a:xfrm>
            <a:custGeom>
              <a:avLst/>
              <a:gdLst>
                <a:gd name="T0" fmla="*/ 46 w 46"/>
                <a:gd name="T1" fmla="*/ 3047 h 3047"/>
                <a:gd name="T2" fmla="*/ 0 w 46"/>
                <a:gd name="T3" fmla="*/ 3047 h 3047"/>
                <a:gd name="T4" fmla="*/ 0 w 46"/>
                <a:gd name="T5" fmla="*/ 0 h 3047"/>
                <a:gd name="T6" fmla="*/ 46 w 46"/>
                <a:gd name="T7" fmla="*/ 54 h 3047"/>
                <a:gd name="T8" fmla="*/ 46 w 46"/>
                <a:gd name="T9" fmla="*/ 3047 h 3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47">
                  <a:moveTo>
                    <a:pt x="46" y="3047"/>
                  </a:moveTo>
                  <a:lnTo>
                    <a:pt x="0" y="3047"/>
                  </a:lnTo>
                  <a:lnTo>
                    <a:pt x="0" y="0"/>
                  </a:lnTo>
                  <a:lnTo>
                    <a:pt x="46" y="54"/>
                  </a:lnTo>
                  <a:lnTo>
                    <a:pt x="46" y="3047"/>
                  </a:lnTo>
                  <a:close/>
                </a:path>
              </a:pathLst>
            </a:custGeom>
            <a:solidFill>
              <a:srgbClr val="8C3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96392" y="1301879"/>
            <a:ext cx="4006559" cy="483116"/>
            <a:chOff x="4165291" y="1057929"/>
            <a:chExt cx="2783088" cy="335588"/>
          </a:xfrm>
          <a:solidFill>
            <a:srgbClr val="FBAE17"/>
          </a:solidFill>
        </p:grpSpPr>
        <p:sp>
          <p:nvSpPr>
            <p:cNvPr id="17" name="Freeform 200"/>
            <p:cNvSpPr>
              <a:spLocks/>
            </p:cNvSpPr>
            <p:nvPr/>
          </p:nvSpPr>
          <p:spPr bwMode="auto">
            <a:xfrm>
              <a:off x="4165291" y="1057929"/>
              <a:ext cx="2783088" cy="335588"/>
            </a:xfrm>
            <a:custGeom>
              <a:avLst/>
              <a:gdLst>
                <a:gd name="T0" fmla="*/ 1482 w 1584"/>
                <a:gd name="T1" fmla="*/ 0 h 191"/>
                <a:gd name="T2" fmla="*/ 0 w 1584"/>
                <a:gd name="T3" fmla="*/ 0 h 191"/>
                <a:gd name="T4" fmla="*/ 102 w 1584"/>
                <a:gd name="T5" fmla="*/ 94 h 191"/>
                <a:gd name="T6" fmla="*/ 0 w 1584"/>
                <a:gd name="T7" fmla="*/ 191 h 191"/>
                <a:gd name="T8" fmla="*/ 1482 w 1584"/>
                <a:gd name="T9" fmla="*/ 191 h 191"/>
                <a:gd name="T10" fmla="*/ 1584 w 1584"/>
                <a:gd name="T11" fmla="*/ 94 h 191"/>
                <a:gd name="T12" fmla="*/ 1482 w 1584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4" h="191">
                  <a:moveTo>
                    <a:pt x="1482" y="0"/>
                  </a:moveTo>
                  <a:lnTo>
                    <a:pt x="0" y="0"/>
                  </a:lnTo>
                  <a:lnTo>
                    <a:pt x="102" y="94"/>
                  </a:lnTo>
                  <a:lnTo>
                    <a:pt x="0" y="191"/>
                  </a:lnTo>
                  <a:lnTo>
                    <a:pt x="1482" y="191"/>
                  </a:lnTo>
                  <a:lnTo>
                    <a:pt x="1584" y="9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1"/>
            <p:cNvSpPr>
              <a:spLocks/>
            </p:cNvSpPr>
            <p:nvPr/>
          </p:nvSpPr>
          <p:spPr bwMode="auto">
            <a:xfrm>
              <a:off x="4165291" y="1223087"/>
              <a:ext cx="2783088" cy="170430"/>
            </a:xfrm>
            <a:custGeom>
              <a:avLst/>
              <a:gdLst>
                <a:gd name="T0" fmla="*/ 1482 w 1584"/>
                <a:gd name="T1" fmla="*/ 97 h 97"/>
                <a:gd name="T2" fmla="*/ 1584 w 1584"/>
                <a:gd name="T3" fmla="*/ 0 h 97"/>
                <a:gd name="T4" fmla="*/ 102 w 1584"/>
                <a:gd name="T5" fmla="*/ 0 h 97"/>
                <a:gd name="T6" fmla="*/ 0 w 1584"/>
                <a:gd name="T7" fmla="*/ 97 h 97"/>
                <a:gd name="T8" fmla="*/ 1482 w 158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4" h="97">
                  <a:moveTo>
                    <a:pt x="1482" y="97"/>
                  </a:moveTo>
                  <a:lnTo>
                    <a:pt x="1584" y="0"/>
                  </a:lnTo>
                  <a:lnTo>
                    <a:pt x="102" y="0"/>
                  </a:lnTo>
                  <a:lnTo>
                    <a:pt x="0" y="97"/>
                  </a:lnTo>
                  <a:lnTo>
                    <a:pt x="1482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202"/>
            <p:cNvSpPr>
              <a:spLocks noChangeArrowheads="1"/>
            </p:cNvSpPr>
            <p:nvPr/>
          </p:nvSpPr>
          <p:spPr bwMode="auto">
            <a:xfrm>
              <a:off x="4535195" y="1201814"/>
              <a:ext cx="52710" cy="491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6769" y="1089840"/>
              <a:ext cx="635519" cy="255489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9837" y="1952910"/>
            <a:ext cx="4006559" cy="483116"/>
            <a:chOff x="1005539" y="1743916"/>
            <a:chExt cx="4266071" cy="514408"/>
          </a:xfrm>
        </p:grpSpPr>
        <p:sp>
          <p:nvSpPr>
            <p:cNvPr id="13" name="Freeform 200"/>
            <p:cNvSpPr>
              <a:spLocks/>
            </p:cNvSpPr>
            <p:nvPr/>
          </p:nvSpPr>
          <p:spPr bwMode="auto">
            <a:xfrm flipH="1">
              <a:off x="1005539" y="1743916"/>
              <a:ext cx="4266071" cy="514408"/>
            </a:xfrm>
            <a:custGeom>
              <a:avLst/>
              <a:gdLst>
                <a:gd name="T0" fmla="*/ 1482 w 1584"/>
                <a:gd name="T1" fmla="*/ 0 h 191"/>
                <a:gd name="T2" fmla="*/ 0 w 1584"/>
                <a:gd name="T3" fmla="*/ 0 h 191"/>
                <a:gd name="T4" fmla="*/ 102 w 1584"/>
                <a:gd name="T5" fmla="*/ 94 h 191"/>
                <a:gd name="T6" fmla="*/ 0 w 1584"/>
                <a:gd name="T7" fmla="*/ 191 h 191"/>
                <a:gd name="T8" fmla="*/ 1482 w 1584"/>
                <a:gd name="T9" fmla="*/ 191 h 191"/>
                <a:gd name="T10" fmla="*/ 1584 w 1584"/>
                <a:gd name="T11" fmla="*/ 94 h 191"/>
                <a:gd name="T12" fmla="*/ 1482 w 1584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4" h="191">
                  <a:moveTo>
                    <a:pt x="1482" y="0"/>
                  </a:moveTo>
                  <a:lnTo>
                    <a:pt x="0" y="0"/>
                  </a:lnTo>
                  <a:lnTo>
                    <a:pt x="102" y="94"/>
                  </a:lnTo>
                  <a:lnTo>
                    <a:pt x="0" y="191"/>
                  </a:lnTo>
                  <a:lnTo>
                    <a:pt x="1482" y="191"/>
                  </a:lnTo>
                  <a:lnTo>
                    <a:pt x="1584" y="9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" name="Freeform 201"/>
            <p:cNvSpPr>
              <a:spLocks/>
            </p:cNvSpPr>
            <p:nvPr/>
          </p:nvSpPr>
          <p:spPr bwMode="auto">
            <a:xfrm flipH="1">
              <a:off x="1005539" y="1997079"/>
              <a:ext cx="4266071" cy="261245"/>
            </a:xfrm>
            <a:custGeom>
              <a:avLst/>
              <a:gdLst>
                <a:gd name="T0" fmla="*/ 1482 w 1584"/>
                <a:gd name="T1" fmla="*/ 97 h 97"/>
                <a:gd name="T2" fmla="*/ 1584 w 1584"/>
                <a:gd name="T3" fmla="*/ 0 h 97"/>
                <a:gd name="T4" fmla="*/ 102 w 1584"/>
                <a:gd name="T5" fmla="*/ 0 h 97"/>
                <a:gd name="T6" fmla="*/ 0 w 1584"/>
                <a:gd name="T7" fmla="*/ 97 h 97"/>
                <a:gd name="T8" fmla="*/ 1482 w 158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4" h="97">
                  <a:moveTo>
                    <a:pt x="1482" y="97"/>
                  </a:moveTo>
                  <a:lnTo>
                    <a:pt x="1584" y="0"/>
                  </a:lnTo>
                  <a:lnTo>
                    <a:pt x="102" y="0"/>
                  </a:lnTo>
                  <a:lnTo>
                    <a:pt x="0" y="97"/>
                  </a:lnTo>
                  <a:lnTo>
                    <a:pt x="1482" y="97"/>
                  </a:lnTo>
                  <a:close/>
                </a:path>
              </a:pathLst>
            </a:custGeom>
            <a:solidFill>
              <a:srgbClr val="6067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5" name="Oval 202"/>
            <p:cNvSpPr>
              <a:spLocks noChangeArrowheads="1"/>
            </p:cNvSpPr>
            <p:nvPr/>
          </p:nvSpPr>
          <p:spPr bwMode="auto">
            <a:xfrm flipH="1">
              <a:off x="4761090" y="1974735"/>
              <a:ext cx="80797" cy="75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2800990" y="1803190"/>
              <a:ext cx="675168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PAST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7681" y="5923714"/>
            <a:ext cx="8892795" cy="354259"/>
          </a:xfrm>
          <a:prstGeom prst="rect">
            <a:avLst/>
          </a:prstGeom>
          <a:solidFill>
            <a:srgbClr val="CE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REASSESSED EVERY 3 YEARS</a:t>
            </a:r>
          </a:p>
        </p:txBody>
      </p:sp>
    </p:spTree>
    <p:extLst>
      <p:ext uri="{BB962C8B-B14F-4D97-AF65-F5344CB8AC3E}">
        <p14:creationId xmlns:p14="http://schemas.microsoft.com/office/powerpoint/2010/main" val="14395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parties involved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2815002" y="2385159"/>
            <a:ext cx="2088949" cy="1304423"/>
            <a:chOff x="2815002" y="2385159"/>
            <a:chExt cx="2088949" cy="1304423"/>
          </a:xfrm>
          <a:solidFill>
            <a:schemeClr val="bg1"/>
          </a:solidFill>
        </p:grpSpPr>
        <p:sp>
          <p:nvSpPr>
            <p:cNvPr id="45" name="Isosceles Triangle 44"/>
            <p:cNvSpPr/>
            <p:nvPr/>
          </p:nvSpPr>
          <p:spPr>
            <a:xfrm flipV="1">
              <a:off x="2815002" y="2385159"/>
              <a:ext cx="428458" cy="227345"/>
            </a:xfrm>
            <a:prstGeom prst="triangl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Isosceles Triangle 45"/>
            <p:cNvSpPr/>
            <p:nvPr/>
          </p:nvSpPr>
          <p:spPr>
            <a:xfrm flipV="1">
              <a:off x="4475493" y="2385159"/>
              <a:ext cx="428458" cy="227345"/>
            </a:xfrm>
            <a:prstGeom prst="triangl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2815002" y="3462237"/>
              <a:ext cx="428458" cy="227345"/>
            </a:xfrm>
            <a:prstGeom prst="triangl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4475493" y="3462237"/>
              <a:ext cx="428458" cy="227345"/>
            </a:xfrm>
            <a:prstGeom prst="triangl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id-ID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8494" y="1337393"/>
            <a:ext cx="1660491" cy="3484051"/>
            <a:chOff x="538494" y="1337393"/>
            <a:chExt cx="1660491" cy="3484051"/>
          </a:xfrm>
        </p:grpSpPr>
        <p:sp>
          <p:nvSpPr>
            <p:cNvPr id="10" name="Rectangle 9"/>
            <p:cNvSpPr/>
            <p:nvPr/>
          </p:nvSpPr>
          <p:spPr>
            <a:xfrm>
              <a:off x="538494" y="1337393"/>
              <a:ext cx="1660491" cy="11613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8494" y="2401690"/>
              <a:ext cx="1660491" cy="97054"/>
            </a:xfrm>
            <a:prstGeom prst="rect">
              <a:avLst/>
            </a:prstGeom>
            <a:solidFill>
              <a:srgbClr val="F48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8494" y="2498743"/>
              <a:ext cx="1660491" cy="1161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8494" y="3660093"/>
              <a:ext cx="1660491" cy="11613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8494" y="4724390"/>
              <a:ext cx="1660491" cy="97054"/>
            </a:xfrm>
            <a:prstGeom prst="rect">
              <a:avLst/>
            </a:prstGeom>
            <a:solidFill>
              <a:srgbClr val="F48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Isosceles Triangle 43"/>
            <p:cNvSpPr/>
            <p:nvPr/>
          </p:nvSpPr>
          <p:spPr>
            <a:xfrm flipV="1">
              <a:off x="1154511" y="2385159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154511" y="3462237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5470" y="2018266"/>
              <a:ext cx="1563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chemeClr val="bg1">
                      <a:lumMod val="50000"/>
                    </a:schemeClr>
                  </a:solidFill>
                </a:rPr>
                <a:t>USS TRUSTEES</a:t>
              </a:r>
              <a:endParaRPr lang="id-ID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622" y="3678048"/>
              <a:ext cx="1596587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Ensures the promised benefits built up are paid to all beneficiaries of USS</a:t>
              </a:r>
            </a:p>
          </p:txBody>
        </p:sp>
        <p:pic>
          <p:nvPicPr>
            <p:cNvPr id="4" name="Picture 2" descr="Image result for picture of USS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7" b="100000" l="0" r="100000">
                          <a14:foregroundMark x1="27333" y1="52000" x2="27333" y2="52000"/>
                          <a14:foregroundMark x1="26667" y1="44667" x2="26667" y2="44667"/>
                          <a14:foregroundMark x1="35333" y1="62667" x2="35333" y2="62667"/>
                          <a14:foregroundMark x1="38000" y1="60667" x2="38000" y2="60667"/>
                          <a14:foregroundMark x1="42667" y1="54000" x2="42667" y2="54000"/>
                          <a14:foregroundMark x1="40000" y1="44667" x2="40000" y2="44667"/>
                          <a14:foregroundMark x1="49333" y1="52000" x2="49333" y2="52000"/>
                          <a14:foregroundMark x1="48667" y1="45333" x2="48667" y2="45333"/>
                          <a14:foregroundMark x1="64000" y1="48000" x2="64000" y2="48000"/>
                          <a14:foregroundMark x1="68000" y1="44667" x2="68000" y2="44667"/>
                          <a14:foregroundMark x1="71333" y1="46000" x2="71333" y2="46000"/>
                          <a14:foregroundMark x1="69333" y1="56000" x2="69333" y2="56000"/>
                          <a14:foregroundMark x1="67333" y1="42667" x2="67333" y2="42667"/>
                          <a14:foregroundMark x1="53333" y1="42667" x2="53333" y2="42667"/>
                          <a14:foregroundMark x1="54667" y1="42000" x2="54667" y2="42000"/>
                          <a14:foregroundMark x1="51333" y1="66000" x2="51333" y2="66000"/>
                          <a14:foregroundMark x1="36667" y1="67333" x2="36667" y2="67333"/>
                          <a14:foregroundMark x1="26667" y1="67333" x2="26667" y2="67333"/>
                          <a14:foregroundMark x1="19333" y1="54667" x2="19333" y2="54667"/>
                          <a14:foregroundMark x1="50667" y1="66000" x2="50667" y2="66000"/>
                          <a14:foregroundMark x1="61333" y1="64667" x2="61333" y2="64667"/>
                          <a14:foregroundMark x1="56667" y1="59333" x2="56667" y2="59333"/>
                          <a14:foregroundMark x1="30667" y1="40000" x2="30667" y2="40000"/>
                          <a14:foregroundMark x1="30000" y1="40667" x2="30000" y2="40667"/>
                          <a14:foregroundMark x1="73333" y1="60000" x2="73333" y2="60000"/>
                          <a14:foregroundMark x1="78000" y1="63333" x2="78000" y2="63333"/>
                          <a14:foregroundMark x1="79333" y1="55333" x2="79333" y2="55333"/>
                          <a14:foregroundMark x1="78667" y1="46000" x2="78667" y2="46000"/>
                          <a14:foregroundMark x1="73333" y1="36667" x2="73333" y2="36667"/>
                          <a14:foregroundMark x1="65333" y1="38000" x2="65333" y2="38000"/>
                          <a14:foregroundMark x1="45333" y1="60667" x2="45333" y2="6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20" y="2677856"/>
              <a:ext cx="658345" cy="6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2198985" y="1337393"/>
            <a:ext cx="1660492" cy="3484051"/>
            <a:chOff x="2198985" y="1337393"/>
            <a:chExt cx="1660492" cy="3484051"/>
          </a:xfrm>
        </p:grpSpPr>
        <p:sp>
          <p:nvSpPr>
            <p:cNvPr id="17" name="Rectangle 16"/>
            <p:cNvSpPr/>
            <p:nvPr/>
          </p:nvSpPr>
          <p:spPr>
            <a:xfrm>
              <a:off x="2198985" y="1337393"/>
              <a:ext cx="1660491" cy="1161351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8985" y="2401690"/>
              <a:ext cx="1660491" cy="97054"/>
            </a:xfrm>
            <a:prstGeom prst="rect">
              <a:avLst/>
            </a:prstGeom>
            <a:solidFill>
              <a:srgbClr val="7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98985" y="2498743"/>
              <a:ext cx="1660491" cy="1161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8985" y="3660093"/>
              <a:ext cx="1660491" cy="1161351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8985" y="4724390"/>
              <a:ext cx="1660491" cy="97054"/>
            </a:xfrm>
            <a:prstGeom prst="rect">
              <a:avLst/>
            </a:prstGeom>
            <a:solidFill>
              <a:srgbClr val="72BE4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98985" y="1587379"/>
              <a:ext cx="16604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chemeClr val="bg1"/>
                  </a:solidFill>
                </a:rPr>
                <a:t>UNIVERSITIES UK</a:t>
              </a:r>
              <a:br>
                <a:rPr lang="id-ID" sz="1400" b="1" dirty="0" smtClean="0">
                  <a:solidFill>
                    <a:schemeClr val="bg1"/>
                  </a:solidFill>
                </a:rPr>
              </a:br>
              <a:r>
                <a:rPr lang="id-ID" sz="1400" b="1" dirty="0" smtClean="0">
                  <a:solidFill>
                    <a:schemeClr val="bg1"/>
                  </a:solidFill>
                </a:rPr>
                <a:t>(UUK)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29428" y="3678048"/>
              <a:ext cx="1596587" cy="26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id-ID" sz="1100" dirty="0">
                  <a:solidFill>
                    <a:schemeClr val="bg1"/>
                  </a:solidFill>
                </a:rPr>
                <a:t>Supports employers</a:t>
              </a:r>
            </a:p>
          </p:txBody>
        </p:sp>
        <p:sp>
          <p:nvSpPr>
            <p:cNvPr id="84" name="Isosceles Triangle 83"/>
            <p:cNvSpPr/>
            <p:nvPr/>
          </p:nvSpPr>
          <p:spPr>
            <a:xfrm flipV="1">
              <a:off x="2816183" y="2385159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Isosceles Triangle 85"/>
            <p:cNvSpPr/>
            <p:nvPr/>
          </p:nvSpPr>
          <p:spPr>
            <a:xfrm>
              <a:off x="2816183" y="3462237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6" descr="Image result for Universities UK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63" y="2699275"/>
              <a:ext cx="844664" cy="67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3859476" y="1337393"/>
            <a:ext cx="1660491" cy="3484051"/>
            <a:chOff x="3859476" y="1337393"/>
            <a:chExt cx="1660491" cy="3484051"/>
          </a:xfrm>
        </p:grpSpPr>
        <p:sp>
          <p:nvSpPr>
            <p:cNvPr id="24" name="Rectangle 23"/>
            <p:cNvSpPr/>
            <p:nvPr/>
          </p:nvSpPr>
          <p:spPr>
            <a:xfrm>
              <a:off x="3859476" y="1337393"/>
              <a:ext cx="1660491" cy="1161351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59476" y="2401690"/>
              <a:ext cx="1660491" cy="97054"/>
            </a:xfrm>
            <a:prstGeom prst="rect">
              <a:avLst/>
            </a:prstGeom>
            <a:solidFill>
              <a:srgbClr val="00B9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59476" y="2498743"/>
              <a:ext cx="1660491" cy="1161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59476" y="3660093"/>
              <a:ext cx="1660491" cy="1161351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59476" y="4724390"/>
              <a:ext cx="1660491" cy="97054"/>
            </a:xfrm>
            <a:prstGeom prst="rect">
              <a:avLst/>
            </a:prstGeom>
            <a:solidFill>
              <a:srgbClr val="00B9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59478" y="1587379"/>
              <a:ext cx="16600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UNIVERSITY AND COLLEGE 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UNION (UCU)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89919" y="3678048"/>
              <a:ext cx="1596587" cy="45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Supports the staff of universities</a:t>
              </a:r>
            </a:p>
          </p:txBody>
        </p:sp>
        <p:sp>
          <p:nvSpPr>
            <p:cNvPr id="85" name="Isosceles Triangle 84"/>
            <p:cNvSpPr/>
            <p:nvPr/>
          </p:nvSpPr>
          <p:spPr>
            <a:xfrm flipV="1">
              <a:off x="4476674" y="2385159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2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4476674" y="3462237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2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id-ID" dirty="0"/>
            </a:p>
          </p:txBody>
        </p:sp>
        <p:pic>
          <p:nvPicPr>
            <p:cNvPr id="89" name="Picture 8" descr="Image result for UCU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154" r="93077">
                          <a14:foregroundMark x1="74231" y1="50625" x2="74231" y2="50625"/>
                          <a14:foregroundMark x1="74615" y1="35625" x2="74615" y2="35625"/>
                          <a14:foregroundMark x1="71923" y1="30000" x2="71923" y2="30000"/>
                          <a14:foregroundMark x1="76538" y1="28125" x2="76538" y2="28125"/>
                          <a14:foregroundMark x1="33846" y1="65625" x2="28462" y2="68750"/>
                          <a14:foregroundMark x1="28462" y1="68750" x2="28462" y2="68750"/>
                          <a14:foregroundMark x1="32692" y1="73750" x2="32692" y2="73750"/>
                          <a14:foregroundMark x1="44231" y1="72500" x2="44231" y2="72500"/>
                          <a14:foregroundMark x1="57308" y1="72500" x2="57308" y2="72500"/>
                          <a14:foregroundMark x1="73077" y1="75000" x2="73077" y2="75000"/>
                          <a14:foregroundMark x1="85385" y1="75000" x2="85385" y2="75000"/>
                          <a14:foregroundMark x1="91538" y1="73750" x2="91538" y2="73750"/>
                          <a14:foregroundMark x1="93077" y1="66250" x2="93077" y2="66250"/>
                          <a14:foregroundMark x1="85000" y1="64375" x2="85000" y2="64375"/>
                          <a14:foregroundMark x1="78077" y1="63125" x2="78077" y2="63125"/>
                          <a14:foregroundMark x1="73462" y1="51875" x2="73462" y2="51875"/>
                          <a14:foregroundMark x1="65769" y1="58750" x2="65769" y2="58750"/>
                          <a14:foregroundMark x1="60385" y1="58750" x2="60385" y2="58750"/>
                          <a14:foregroundMark x1="45769" y1="65625" x2="45769" y2="65625"/>
                          <a14:foregroundMark x1="31923" y1="66875" x2="31923" y2="66875"/>
                          <a14:foregroundMark x1="41154" y1="72500" x2="41154" y2="72500"/>
                          <a14:foregroundMark x1="38077" y1="73125" x2="38077" y2="73125"/>
                          <a14:foregroundMark x1="36923" y1="72500" x2="36923" y2="72500"/>
                          <a14:foregroundMark x1="28846" y1="68750" x2="28846" y2="68750"/>
                          <a14:foregroundMark x1="32692" y1="68125" x2="32692" y2="68125"/>
                          <a14:foregroundMark x1="33462" y1="68125" x2="34231" y2="68125"/>
                          <a14:foregroundMark x1="39231" y1="68750" x2="39231" y2="68750"/>
                          <a14:foregroundMark x1="40000" y1="68750" x2="40000" y2="68750"/>
                          <a14:foregroundMark x1="45000" y1="69375" x2="45000" y2="69375"/>
                          <a14:foregroundMark x1="47308" y1="69375" x2="47308" y2="69375"/>
                          <a14:foregroundMark x1="48462" y1="69375" x2="48462" y2="69375"/>
                          <a14:foregroundMark x1="50769" y1="69375" x2="50769" y2="69375"/>
                          <a14:foregroundMark x1="50769" y1="69375" x2="50769" y2="69375"/>
                          <a14:foregroundMark x1="53077" y1="70000" x2="53077" y2="70000"/>
                          <a14:foregroundMark x1="53462" y1="70625" x2="53462" y2="70625"/>
                          <a14:foregroundMark x1="58077" y1="71250" x2="58077" y2="71250"/>
                          <a14:foregroundMark x1="58077" y1="71250" x2="58077" y2="71250"/>
                          <a14:foregroundMark x1="59615" y1="71875" x2="60385" y2="72500"/>
                          <a14:foregroundMark x1="63462" y1="72500" x2="63462" y2="72500"/>
                          <a14:foregroundMark x1="63462" y1="72500" x2="63462" y2="72500"/>
                          <a14:foregroundMark x1="65769" y1="72500" x2="65769" y2="72500"/>
                          <a14:foregroundMark x1="68462" y1="72500" x2="68462" y2="72500"/>
                          <a14:foregroundMark x1="70000" y1="72500" x2="70000" y2="72500"/>
                          <a14:foregroundMark x1="71923" y1="72500" x2="71923" y2="72500"/>
                          <a14:foregroundMark x1="74231" y1="72500" x2="74231" y2="72500"/>
                          <a14:foregroundMark x1="77692" y1="72500" x2="77692" y2="72500"/>
                          <a14:foregroundMark x1="77692" y1="72500" x2="77692" y2="72500"/>
                          <a14:foregroundMark x1="81154" y1="73125" x2="81154" y2="73125"/>
                          <a14:foregroundMark x1="81154" y1="73125" x2="81154" y2="73125"/>
                          <a14:foregroundMark x1="83846" y1="73125" x2="83846" y2="73125"/>
                          <a14:foregroundMark x1="83846" y1="73125" x2="83846" y2="73125"/>
                          <a14:foregroundMark x1="86538" y1="73125" x2="86538" y2="73125"/>
                          <a14:foregroundMark x1="58846" y1="36250" x2="58846" y2="3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760" y="2671631"/>
              <a:ext cx="1184564" cy="72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5519527" y="1337393"/>
            <a:ext cx="1660931" cy="3484051"/>
            <a:chOff x="5519527" y="1337393"/>
            <a:chExt cx="1660931" cy="3484051"/>
          </a:xfrm>
        </p:grpSpPr>
        <p:sp>
          <p:nvSpPr>
            <p:cNvPr id="31" name="Rectangle 30"/>
            <p:cNvSpPr/>
            <p:nvPr/>
          </p:nvSpPr>
          <p:spPr>
            <a:xfrm>
              <a:off x="5519967" y="1337393"/>
              <a:ext cx="1660491" cy="11613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19967" y="2401690"/>
              <a:ext cx="1660491" cy="97054"/>
            </a:xfrm>
            <a:prstGeom prst="rect">
              <a:avLst/>
            </a:prstGeom>
            <a:solidFill>
              <a:srgbClr val="CE3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19967" y="2498743"/>
              <a:ext cx="1660491" cy="1161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19967" y="3660093"/>
              <a:ext cx="1660491" cy="11613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19967" y="4724390"/>
              <a:ext cx="1660491" cy="97054"/>
            </a:xfrm>
            <a:prstGeom prst="rect">
              <a:avLst/>
            </a:prstGeom>
            <a:solidFill>
              <a:srgbClr val="CE3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Isosceles Triangle 46"/>
            <p:cNvSpPr/>
            <p:nvPr/>
          </p:nvSpPr>
          <p:spPr>
            <a:xfrm flipV="1">
              <a:off x="6135984" y="2385159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6135984" y="3462237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19527" y="1802823"/>
              <a:ext cx="1660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chemeClr val="bg1"/>
                  </a:solidFill>
                </a:rPr>
                <a:t>THE PENSIONS </a:t>
              </a:r>
              <a:br>
                <a:rPr lang="id-ID" sz="1400" b="1" dirty="0" smtClean="0">
                  <a:solidFill>
                    <a:schemeClr val="bg1"/>
                  </a:solidFill>
                </a:rPr>
              </a:br>
              <a:r>
                <a:rPr lang="id-ID" sz="1400" b="1" dirty="0" smtClean="0">
                  <a:solidFill>
                    <a:schemeClr val="bg1"/>
                  </a:solidFill>
                </a:rPr>
                <a:t>REGULATOR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47726" y="3678048"/>
              <a:ext cx="1596587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Requires the scheme checks it is properly funded for the protection of members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300" y="2864420"/>
              <a:ext cx="965784" cy="363932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7180458" y="1337393"/>
            <a:ext cx="1660491" cy="3484051"/>
            <a:chOff x="7180458" y="1337393"/>
            <a:chExt cx="1660491" cy="3484051"/>
          </a:xfrm>
        </p:grpSpPr>
        <p:sp>
          <p:nvSpPr>
            <p:cNvPr id="38" name="Rectangle 37"/>
            <p:cNvSpPr/>
            <p:nvPr/>
          </p:nvSpPr>
          <p:spPr>
            <a:xfrm>
              <a:off x="7180458" y="1337393"/>
              <a:ext cx="1660491" cy="11613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80458" y="2401690"/>
              <a:ext cx="1660491" cy="97054"/>
            </a:xfrm>
            <a:prstGeom prst="rect">
              <a:avLst/>
            </a:prstGeom>
            <a:solidFill>
              <a:srgbClr val="FB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80458" y="2498743"/>
              <a:ext cx="1660491" cy="1161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80458" y="3660093"/>
              <a:ext cx="1660491" cy="11613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80458" y="4724390"/>
              <a:ext cx="1660491" cy="97054"/>
            </a:xfrm>
            <a:prstGeom prst="rect">
              <a:avLst/>
            </a:prstGeom>
            <a:solidFill>
              <a:srgbClr val="FB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7796475" y="2385159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7796475" y="3462237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80458" y="1371936"/>
              <a:ext cx="16604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chemeClr val="bg1"/>
                  </a:solidFill>
                </a:rPr>
                <a:t>JOINT NEGOTIATING </a:t>
              </a:r>
              <a:br>
                <a:rPr lang="id-ID" sz="1400" b="1" dirty="0" smtClean="0">
                  <a:solidFill>
                    <a:schemeClr val="bg1"/>
                  </a:solidFill>
                </a:rPr>
              </a:br>
              <a:r>
                <a:rPr lang="id-ID" sz="1400" b="1" dirty="0" smtClean="0">
                  <a:solidFill>
                    <a:schemeClr val="bg1"/>
                  </a:solidFill>
                </a:rPr>
                <a:t>COMMITTEE (JNC)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410" y="3657500"/>
              <a:ext cx="159658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Approves amendments to the rules (made up of 5 UUK and 5 UCU members with an independent chair)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49587" y="2848973"/>
              <a:ext cx="730116" cy="3992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JNC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2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/>
              <a:t>The 2017 </a:t>
            </a:r>
            <a:r>
              <a:rPr lang="en-GB" dirty="0" err="1"/>
              <a:t>uss</a:t>
            </a:r>
            <a:r>
              <a:rPr lang="en-GB" dirty="0"/>
              <a:t> valuation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1706" y="2188173"/>
            <a:ext cx="8810122" cy="699796"/>
            <a:chOff x="436418" y="1236092"/>
            <a:chExt cx="10829119" cy="699796"/>
          </a:xfrm>
          <a:solidFill>
            <a:schemeClr val="accent3"/>
          </a:solidFill>
        </p:grpSpPr>
        <p:sp>
          <p:nvSpPr>
            <p:cNvPr id="43" name="Rectangle 42"/>
            <p:cNvSpPr/>
            <p:nvPr/>
          </p:nvSpPr>
          <p:spPr>
            <a:xfrm>
              <a:off x="436418" y="1236092"/>
              <a:ext cx="2008206" cy="699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Scheme Actuary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09939" y="1236092"/>
              <a:ext cx="8755598" cy="699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return assumption is at the upper end of the acceptable range for a strong covenant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1706" y="3203674"/>
            <a:ext cx="8810122" cy="699796"/>
            <a:chOff x="436418" y="2979560"/>
            <a:chExt cx="10829119" cy="699796"/>
          </a:xfrm>
          <a:solidFill>
            <a:schemeClr val="accent3"/>
          </a:solidFill>
        </p:grpSpPr>
        <p:sp>
          <p:nvSpPr>
            <p:cNvPr id="46" name="Rectangle 45"/>
            <p:cNvSpPr/>
            <p:nvPr/>
          </p:nvSpPr>
          <p:spPr>
            <a:xfrm>
              <a:off x="436418" y="2979560"/>
              <a:ext cx="2008206" cy="699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Covenant advisor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09939" y="2979560"/>
              <a:ext cx="8755598" cy="699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covenant </a:t>
              </a:r>
              <a:r>
                <a:rPr lang="en-GB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strong, but trustee should consider reducing risk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1706" y="1172672"/>
            <a:ext cx="8810122" cy="699796"/>
            <a:chOff x="379050" y="4730870"/>
            <a:chExt cx="10829119" cy="699796"/>
          </a:xfrm>
          <a:solidFill>
            <a:schemeClr val="accent3"/>
          </a:solidFill>
        </p:grpSpPr>
        <p:sp>
          <p:nvSpPr>
            <p:cNvPr id="49" name="Rectangle 48"/>
            <p:cNvSpPr/>
            <p:nvPr/>
          </p:nvSpPr>
          <p:spPr>
            <a:xfrm>
              <a:off x="379050" y="4730870"/>
              <a:ext cx="2008206" cy="699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Employers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52571" y="4730870"/>
              <a:ext cx="8755598" cy="699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UUK’s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indicated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trustee should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 a more moderate approach to risk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706" y="4219175"/>
            <a:ext cx="8810122" cy="699796"/>
            <a:chOff x="436418" y="2107826"/>
            <a:chExt cx="10829119" cy="699796"/>
          </a:xfrm>
          <a:solidFill>
            <a:schemeClr val="accent3"/>
          </a:solidFill>
        </p:grpSpPr>
        <p:sp>
          <p:nvSpPr>
            <p:cNvPr id="52" name="Rectangle 51"/>
            <p:cNvSpPr/>
            <p:nvPr/>
          </p:nvSpPr>
          <p:spPr>
            <a:xfrm>
              <a:off x="436418" y="2107826"/>
              <a:ext cx="2008206" cy="699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Pensions Regulator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09939" y="2107826"/>
              <a:ext cx="8755598" cy="699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return assumption is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the upper end of what is acceptable, </a:t>
              </a:r>
              <a:r>
                <a:rPr lang="en-GB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covenant is “strong”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706" y="5234677"/>
            <a:ext cx="8810122" cy="699796"/>
            <a:chOff x="379050" y="4730870"/>
            <a:chExt cx="10829119" cy="699796"/>
          </a:xfrm>
          <a:solidFill>
            <a:schemeClr val="accent3"/>
          </a:solidFill>
        </p:grpSpPr>
        <p:sp>
          <p:nvSpPr>
            <p:cNvPr id="17" name="Rectangle 16"/>
            <p:cNvSpPr/>
            <p:nvPr/>
          </p:nvSpPr>
          <p:spPr>
            <a:xfrm>
              <a:off x="379050" y="4730870"/>
              <a:ext cx="2008206" cy="699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Unions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2571" y="4730870"/>
              <a:ext cx="8755598" cy="699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UCU’s advisers concluded that the current contribution rate is a prudent contribution rate given the current benefit design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5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/>
              <a:t>The 2017 </a:t>
            </a:r>
            <a:r>
              <a:rPr lang="en-GB" dirty="0" err="1"/>
              <a:t>uss</a:t>
            </a:r>
            <a:r>
              <a:rPr lang="en-GB" dirty="0"/>
              <a:t> valuation</a:t>
            </a:r>
          </a:p>
        </p:txBody>
      </p:sp>
      <p:sp>
        <p:nvSpPr>
          <p:cNvPr id="16" name="Up Arrow 15"/>
          <p:cNvSpPr/>
          <p:nvPr/>
        </p:nvSpPr>
        <p:spPr>
          <a:xfrm>
            <a:off x="1181823" y="3651324"/>
            <a:ext cx="715992" cy="1400416"/>
          </a:xfrm>
          <a:prstGeom prst="up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648754" y="2741629"/>
            <a:ext cx="715992" cy="2310111"/>
          </a:xfrm>
          <a:prstGeom prst="up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36" y="1700567"/>
            <a:ext cx="2312992" cy="15611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</a:rPr>
              <a:t>Member contributions up to around </a:t>
            </a:r>
            <a:r>
              <a:rPr lang="en-GB" sz="3200" b="1" dirty="0" smtClean="0">
                <a:solidFill>
                  <a:srgbClr val="FF0000"/>
                </a:solidFill>
              </a:rPr>
              <a:t>12%</a:t>
            </a:r>
            <a:r>
              <a:rPr lang="en-GB" sz="2000" b="1" dirty="0" smtClean="0">
                <a:solidFill>
                  <a:schemeClr val="accent1"/>
                </a:solidFill>
              </a:rPr>
              <a:t> if no changes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3330" y="1361928"/>
            <a:ext cx="4876128" cy="4334135"/>
            <a:chOff x="2363330" y="807728"/>
            <a:chExt cx="4876128" cy="433413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>
            <a:xfrm>
              <a:off x="2367395" y="807728"/>
              <a:ext cx="4867999" cy="3801625"/>
              <a:chOff x="2305581" y="901906"/>
              <a:chExt cx="5292908" cy="432764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305581" y="901906"/>
                <a:ext cx="5292908" cy="4327644"/>
                <a:chOff x="-3828422" y="158750"/>
                <a:chExt cx="6911969" cy="5864225"/>
              </a:xfrm>
            </p:grpSpPr>
            <p:sp>
              <p:nvSpPr>
                <p:cNvPr id="32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3744913" y="161925"/>
                  <a:ext cx="6805613" cy="5861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6"/>
                <p:cNvSpPr>
                  <a:spLocks noEditPoints="1"/>
                </p:cNvSpPr>
                <p:nvPr/>
              </p:nvSpPr>
              <p:spPr bwMode="auto">
                <a:xfrm>
                  <a:off x="-975691" y="1811338"/>
                  <a:ext cx="4059238" cy="4208462"/>
                </a:xfrm>
                <a:custGeom>
                  <a:avLst/>
                  <a:gdLst>
                    <a:gd name="T0" fmla="*/ 540 w 1081"/>
                    <a:gd name="T1" fmla="*/ 9 h 1120"/>
                    <a:gd name="T2" fmla="*/ 540 w 1081"/>
                    <a:gd name="T3" fmla="*/ 9 h 1120"/>
                    <a:gd name="T4" fmla="*/ 1072 w 1081"/>
                    <a:gd name="T5" fmla="*/ 560 h 1120"/>
                    <a:gd name="T6" fmla="*/ 1072 w 1081"/>
                    <a:gd name="T7" fmla="*/ 560 h 1120"/>
                    <a:gd name="T8" fmla="*/ 540 w 1081"/>
                    <a:gd name="T9" fmla="*/ 1111 h 1120"/>
                    <a:gd name="T10" fmla="*/ 9 w 1081"/>
                    <a:gd name="T11" fmla="*/ 560 h 1120"/>
                    <a:gd name="T12" fmla="*/ 540 w 1081"/>
                    <a:gd name="T13" fmla="*/ 9 h 1120"/>
                    <a:gd name="T14" fmla="*/ 540 w 1081"/>
                    <a:gd name="T15" fmla="*/ 0 h 1120"/>
                    <a:gd name="T16" fmla="*/ 540 w 1081"/>
                    <a:gd name="T17" fmla="*/ 0 h 1120"/>
                    <a:gd name="T18" fmla="*/ 0 w 1081"/>
                    <a:gd name="T19" fmla="*/ 558 h 1120"/>
                    <a:gd name="T20" fmla="*/ 0 w 1081"/>
                    <a:gd name="T21" fmla="*/ 562 h 1120"/>
                    <a:gd name="T22" fmla="*/ 540 w 1081"/>
                    <a:gd name="T23" fmla="*/ 1120 h 1120"/>
                    <a:gd name="T24" fmla="*/ 1081 w 1081"/>
                    <a:gd name="T25" fmla="*/ 560 h 1120"/>
                    <a:gd name="T26" fmla="*/ 1081 w 1081"/>
                    <a:gd name="T27" fmla="*/ 560 h 1120"/>
                    <a:gd name="T28" fmla="*/ 540 w 1081"/>
                    <a:gd name="T29" fmla="*/ 0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1" h="1120">
                      <a:moveTo>
                        <a:pt x="540" y="9"/>
                      </a:moveTo>
                      <a:cubicBezTo>
                        <a:pt x="540" y="9"/>
                        <a:pt x="540" y="9"/>
                        <a:pt x="540" y="9"/>
                      </a:cubicBezTo>
                      <a:cubicBezTo>
                        <a:pt x="834" y="9"/>
                        <a:pt x="1072" y="256"/>
                        <a:pt x="1072" y="560"/>
                      </a:cubicBezTo>
                      <a:cubicBezTo>
                        <a:pt x="1072" y="560"/>
                        <a:pt x="1072" y="560"/>
                        <a:pt x="1072" y="560"/>
                      </a:cubicBezTo>
                      <a:cubicBezTo>
                        <a:pt x="1072" y="864"/>
                        <a:pt x="834" y="1111"/>
                        <a:pt x="540" y="1111"/>
                      </a:cubicBezTo>
                      <a:cubicBezTo>
                        <a:pt x="247" y="1111"/>
                        <a:pt x="9" y="864"/>
                        <a:pt x="9" y="560"/>
                      </a:cubicBezTo>
                      <a:cubicBezTo>
                        <a:pt x="9" y="256"/>
                        <a:pt x="247" y="9"/>
                        <a:pt x="540" y="9"/>
                      </a:cubicBezTo>
                      <a:moveTo>
                        <a:pt x="540" y="0"/>
                      </a:moveTo>
                      <a:cubicBezTo>
                        <a:pt x="540" y="0"/>
                        <a:pt x="540" y="0"/>
                        <a:pt x="540" y="0"/>
                      </a:cubicBezTo>
                      <a:cubicBezTo>
                        <a:pt x="243" y="0"/>
                        <a:pt x="1" y="250"/>
                        <a:pt x="0" y="558"/>
                      </a:cubicBezTo>
                      <a:cubicBezTo>
                        <a:pt x="0" y="562"/>
                        <a:pt x="0" y="562"/>
                        <a:pt x="0" y="562"/>
                      </a:cubicBezTo>
                      <a:cubicBezTo>
                        <a:pt x="1" y="870"/>
                        <a:pt x="243" y="1120"/>
                        <a:pt x="540" y="1120"/>
                      </a:cubicBezTo>
                      <a:cubicBezTo>
                        <a:pt x="839" y="1120"/>
                        <a:pt x="1081" y="869"/>
                        <a:pt x="1081" y="560"/>
                      </a:cubicBezTo>
                      <a:cubicBezTo>
                        <a:pt x="1081" y="560"/>
                        <a:pt x="1081" y="560"/>
                        <a:pt x="1081" y="560"/>
                      </a:cubicBezTo>
                      <a:cubicBezTo>
                        <a:pt x="1081" y="251"/>
                        <a:pt x="839" y="0"/>
                        <a:pt x="540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8"/>
                <p:cNvSpPr>
                  <a:spLocks/>
                </p:cNvSpPr>
                <p:nvPr/>
              </p:nvSpPr>
              <p:spPr bwMode="auto">
                <a:xfrm>
                  <a:off x="995362" y="747713"/>
                  <a:ext cx="52388" cy="3273425"/>
                </a:xfrm>
                <a:custGeom>
                  <a:avLst/>
                  <a:gdLst>
                    <a:gd name="T0" fmla="*/ 7 w 14"/>
                    <a:gd name="T1" fmla="*/ 871 h 871"/>
                    <a:gd name="T2" fmla="*/ 0 w 14"/>
                    <a:gd name="T3" fmla="*/ 864 h 871"/>
                    <a:gd name="T4" fmla="*/ 0 w 14"/>
                    <a:gd name="T5" fmla="*/ 7 h 871"/>
                    <a:gd name="T6" fmla="*/ 7 w 14"/>
                    <a:gd name="T7" fmla="*/ 0 h 871"/>
                    <a:gd name="T8" fmla="*/ 14 w 14"/>
                    <a:gd name="T9" fmla="*/ 7 h 871"/>
                    <a:gd name="T10" fmla="*/ 14 w 14"/>
                    <a:gd name="T11" fmla="*/ 864 h 871"/>
                    <a:gd name="T12" fmla="*/ 7 w 14"/>
                    <a:gd name="T13" fmla="*/ 871 h 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871">
                      <a:moveTo>
                        <a:pt x="7" y="871"/>
                      </a:moveTo>
                      <a:cubicBezTo>
                        <a:pt x="3" y="871"/>
                        <a:pt x="0" y="868"/>
                        <a:pt x="0" y="864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4" y="4"/>
                        <a:pt x="14" y="7"/>
                      </a:cubicBezTo>
                      <a:cubicBezTo>
                        <a:pt x="14" y="864"/>
                        <a:pt x="14" y="864"/>
                        <a:pt x="14" y="864"/>
                      </a:cubicBezTo>
                      <a:cubicBezTo>
                        <a:pt x="14" y="868"/>
                        <a:pt x="11" y="871"/>
                        <a:pt x="7" y="871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233362" y="161925"/>
                  <a:ext cx="1219200" cy="709613"/>
                </a:xfrm>
                <a:custGeom>
                  <a:avLst/>
                  <a:gdLst>
                    <a:gd name="T0" fmla="*/ 200 w 325"/>
                    <a:gd name="T1" fmla="*/ 178 h 189"/>
                    <a:gd name="T2" fmla="*/ 82 w 325"/>
                    <a:gd name="T3" fmla="*/ 125 h 189"/>
                    <a:gd name="T4" fmla="*/ 8 w 325"/>
                    <a:gd name="T5" fmla="*/ 87 h 189"/>
                    <a:gd name="T6" fmla="*/ 0 w 325"/>
                    <a:gd name="T7" fmla="*/ 78 h 189"/>
                    <a:gd name="T8" fmla="*/ 9 w 325"/>
                    <a:gd name="T9" fmla="*/ 69 h 189"/>
                    <a:gd name="T10" fmla="*/ 93 w 325"/>
                    <a:gd name="T11" fmla="*/ 111 h 189"/>
                    <a:gd name="T12" fmla="*/ 278 w 325"/>
                    <a:gd name="T13" fmla="*/ 130 h 189"/>
                    <a:gd name="T14" fmla="*/ 303 w 325"/>
                    <a:gd name="T15" fmla="*/ 91 h 189"/>
                    <a:gd name="T16" fmla="*/ 66 w 325"/>
                    <a:gd name="T17" fmla="*/ 18 h 189"/>
                    <a:gd name="T18" fmla="*/ 58 w 325"/>
                    <a:gd name="T19" fmla="*/ 8 h 189"/>
                    <a:gd name="T20" fmla="*/ 68 w 325"/>
                    <a:gd name="T21" fmla="*/ 0 h 189"/>
                    <a:gd name="T22" fmla="*/ 320 w 325"/>
                    <a:gd name="T23" fmla="*/ 86 h 189"/>
                    <a:gd name="T24" fmla="*/ 289 w 325"/>
                    <a:gd name="T25" fmla="*/ 144 h 189"/>
                    <a:gd name="T26" fmla="*/ 200 w 325"/>
                    <a:gd name="T27" fmla="*/ 17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5" h="189">
                      <a:moveTo>
                        <a:pt x="200" y="178"/>
                      </a:moveTo>
                      <a:cubicBezTo>
                        <a:pt x="154" y="178"/>
                        <a:pt x="115" y="150"/>
                        <a:pt x="82" y="125"/>
                      </a:cubicBezTo>
                      <a:cubicBezTo>
                        <a:pt x="56" y="106"/>
                        <a:pt x="31" y="88"/>
                        <a:pt x="8" y="87"/>
                      </a:cubicBezTo>
                      <a:cubicBezTo>
                        <a:pt x="3" y="87"/>
                        <a:pt x="0" y="83"/>
                        <a:pt x="0" y="78"/>
                      </a:cubicBezTo>
                      <a:cubicBezTo>
                        <a:pt x="0" y="73"/>
                        <a:pt x="4" y="69"/>
                        <a:pt x="9" y="69"/>
                      </a:cubicBezTo>
                      <a:cubicBezTo>
                        <a:pt x="37" y="70"/>
                        <a:pt x="64" y="90"/>
                        <a:pt x="93" y="111"/>
                      </a:cubicBezTo>
                      <a:cubicBezTo>
                        <a:pt x="145" y="149"/>
                        <a:pt x="200" y="189"/>
                        <a:pt x="278" y="130"/>
                      </a:cubicBezTo>
                      <a:cubicBezTo>
                        <a:pt x="298" y="115"/>
                        <a:pt x="306" y="102"/>
                        <a:pt x="303" y="91"/>
                      </a:cubicBezTo>
                      <a:cubicBezTo>
                        <a:pt x="291" y="52"/>
                        <a:pt x="152" y="25"/>
                        <a:pt x="66" y="18"/>
                      </a:cubicBezTo>
                      <a:cubicBezTo>
                        <a:pt x="61" y="17"/>
                        <a:pt x="58" y="13"/>
                        <a:pt x="58" y="8"/>
                      </a:cubicBezTo>
                      <a:cubicBezTo>
                        <a:pt x="59" y="3"/>
                        <a:pt x="63" y="0"/>
                        <a:pt x="68" y="0"/>
                      </a:cubicBezTo>
                      <a:cubicBezTo>
                        <a:pt x="92" y="2"/>
                        <a:pt x="301" y="22"/>
                        <a:pt x="320" y="86"/>
                      </a:cubicBezTo>
                      <a:cubicBezTo>
                        <a:pt x="325" y="105"/>
                        <a:pt x="315" y="124"/>
                        <a:pt x="289" y="144"/>
                      </a:cubicBezTo>
                      <a:cubicBezTo>
                        <a:pt x="257" y="169"/>
                        <a:pt x="227" y="178"/>
                        <a:pt x="200" y="178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>
                  <a:off x="25400" y="417513"/>
                  <a:ext cx="285750" cy="236538"/>
                </a:xfrm>
                <a:custGeom>
                  <a:avLst/>
                  <a:gdLst>
                    <a:gd name="T0" fmla="*/ 10 w 76"/>
                    <a:gd name="T1" fmla="*/ 63 h 63"/>
                    <a:gd name="T2" fmla="*/ 3 w 76"/>
                    <a:gd name="T3" fmla="*/ 60 h 63"/>
                    <a:gd name="T4" fmla="*/ 5 w 76"/>
                    <a:gd name="T5" fmla="*/ 47 h 63"/>
                    <a:gd name="T6" fmla="*/ 61 w 76"/>
                    <a:gd name="T7" fmla="*/ 3 h 63"/>
                    <a:gd name="T8" fmla="*/ 73 w 76"/>
                    <a:gd name="T9" fmla="*/ 5 h 63"/>
                    <a:gd name="T10" fmla="*/ 72 w 76"/>
                    <a:gd name="T11" fmla="*/ 17 h 63"/>
                    <a:gd name="T12" fmla="*/ 16 w 76"/>
                    <a:gd name="T13" fmla="*/ 61 h 63"/>
                    <a:gd name="T14" fmla="*/ 10 w 76"/>
                    <a:gd name="T1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" h="63">
                      <a:moveTo>
                        <a:pt x="10" y="63"/>
                      </a:moveTo>
                      <a:cubicBezTo>
                        <a:pt x="7" y="63"/>
                        <a:pt x="5" y="62"/>
                        <a:pt x="3" y="60"/>
                      </a:cubicBezTo>
                      <a:cubicBezTo>
                        <a:pt x="0" y="56"/>
                        <a:pt x="1" y="50"/>
                        <a:pt x="5" y="47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5" y="0"/>
                        <a:pt x="70" y="1"/>
                        <a:pt x="73" y="5"/>
                      </a:cubicBezTo>
                      <a:cubicBezTo>
                        <a:pt x="76" y="9"/>
                        <a:pt x="76" y="14"/>
                        <a:pt x="72" y="17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4" y="63"/>
                        <a:pt x="12" y="63"/>
                        <a:pt x="10" y="63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11"/>
                <p:cNvSpPr>
                  <a:spLocks/>
                </p:cNvSpPr>
                <p:nvPr/>
              </p:nvSpPr>
              <p:spPr bwMode="auto">
                <a:xfrm>
                  <a:off x="173037" y="158750"/>
                  <a:ext cx="352425" cy="104775"/>
                </a:xfrm>
                <a:custGeom>
                  <a:avLst/>
                  <a:gdLst>
                    <a:gd name="T0" fmla="*/ 10 w 94"/>
                    <a:gd name="T1" fmla="*/ 28 h 28"/>
                    <a:gd name="T2" fmla="*/ 1 w 94"/>
                    <a:gd name="T3" fmla="*/ 21 h 28"/>
                    <a:gd name="T4" fmla="*/ 9 w 94"/>
                    <a:gd name="T5" fmla="*/ 11 h 28"/>
                    <a:gd name="T6" fmla="*/ 83 w 94"/>
                    <a:gd name="T7" fmla="*/ 1 h 28"/>
                    <a:gd name="T8" fmla="*/ 93 w 94"/>
                    <a:gd name="T9" fmla="*/ 9 h 28"/>
                    <a:gd name="T10" fmla="*/ 86 w 94"/>
                    <a:gd name="T11" fmla="*/ 19 h 28"/>
                    <a:gd name="T12" fmla="*/ 11 w 94"/>
                    <a:gd name="T13" fmla="*/ 28 h 28"/>
                    <a:gd name="T14" fmla="*/ 10 w 94"/>
                    <a:gd name="T1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28">
                      <a:moveTo>
                        <a:pt x="10" y="28"/>
                      </a:moveTo>
                      <a:cubicBezTo>
                        <a:pt x="5" y="28"/>
                        <a:pt x="1" y="25"/>
                        <a:pt x="1" y="21"/>
                      </a:cubicBezTo>
                      <a:cubicBezTo>
                        <a:pt x="0" y="16"/>
                        <a:pt x="4" y="11"/>
                        <a:pt x="9" y="11"/>
                      </a:cubicBezTo>
                      <a:cubicBezTo>
                        <a:pt x="83" y="1"/>
                        <a:pt x="83" y="1"/>
                        <a:pt x="83" y="1"/>
                      </a:cubicBezTo>
                      <a:cubicBezTo>
                        <a:pt x="88" y="0"/>
                        <a:pt x="93" y="4"/>
                        <a:pt x="93" y="9"/>
                      </a:cubicBezTo>
                      <a:cubicBezTo>
                        <a:pt x="94" y="14"/>
                        <a:pt x="90" y="18"/>
                        <a:pt x="86" y="19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12"/>
                <p:cNvSpPr>
                  <a:spLocks/>
                </p:cNvSpPr>
                <p:nvPr/>
              </p:nvSpPr>
              <p:spPr bwMode="auto">
                <a:xfrm>
                  <a:off x="-2787650" y="1492250"/>
                  <a:ext cx="3797300" cy="3395663"/>
                </a:xfrm>
                <a:custGeom>
                  <a:avLst/>
                  <a:gdLst>
                    <a:gd name="T0" fmla="*/ 9 w 1011"/>
                    <a:gd name="T1" fmla="*/ 904 h 904"/>
                    <a:gd name="T2" fmla="*/ 2 w 1011"/>
                    <a:gd name="T3" fmla="*/ 897 h 904"/>
                    <a:gd name="T4" fmla="*/ 156 w 1011"/>
                    <a:gd name="T5" fmla="*/ 414 h 904"/>
                    <a:gd name="T6" fmla="*/ 501 w 1011"/>
                    <a:gd name="T7" fmla="*/ 144 h 904"/>
                    <a:gd name="T8" fmla="*/ 1003 w 1011"/>
                    <a:gd name="T9" fmla="*/ 1 h 904"/>
                    <a:gd name="T10" fmla="*/ 1011 w 1011"/>
                    <a:gd name="T11" fmla="*/ 7 h 904"/>
                    <a:gd name="T12" fmla="*/ 1004 w 1011"/>
                    <a:gd name="T13" fmla="*/ 15 h 904"/>
                    <a:gd name="T14" fmla="*/ 507 w 1011"/>
                    <a:gd name="T15" fmla="*/ 157 h 904"/>
                    <a:gd name="T16" fmla="*/ 16 w 1011"/>
                    <a:gd name="T17" fmla="*/ 897 h 904"/>
                    <a:gd name="T18" fmla="*/ 9 w 1011"/>
                    <a:gd name="T19" fmla="*/ 904 h 904"/>
                    <a:gd name="T20" fmla="*/ 9 w 1011"/>
                    <a:gd name="T21" fmla="*/ 904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1" h="904">
                      <a:moveTo>
                        <a:pt x="9" y="904"/>
                      </a:moveTo>
                      <a:cubicBezTo>
                        <a:pt x="5" y="904"/>
                        <a:pt x="2" y="901"/>
                        <a:pt x="2" y="897"/>
                      </a:cubicBezTo>
                      <a:cubicBezTo>
                        <a:pt x="0" y="712"/>
                        <a:pt x="52" y="549"/>
                        <a:pt x="156" y="414"/>
                      </a:cubicBezTo>
                      <a:cubicBezTo>
                        <a:pt x="239" y="306"/>
                        <a:pt x="355" y="215"/>
                        <a:pt x="501" y="144"/>
                      </a:cubicBezTo>
                      <a:cubicBezTo>
                        <a:pt x="749" y="23"/>
                        <a:pt x="1001" y="1"/>
                        <a:pt x="1003" y="1"/>
                      </a:cubicBezTo>
                      <a:cubicBezTo>
                        <a:pt x="1007" y="0"/>
                        <a:pt x="1011" y="3"/>
                        <a:pt x="1011" y="7"/>
                      </a:cubicBezTo>
                      <a:cubicBezTo>
                        <a:pt x="1011" y="11"/>
                        <a:pt x="1008" y="14"/>
                        <a:pt x="1004" y="15"/>
                      </a:cubicBezTo>
                      <a:cubicBezTo>
                        <a:pt x="1002" y="15"/>
                        <a:pt x="752" y="37"/>
                        <a:pt x="507" y="157"/>
                      </a:cubicBezTo>
                      <a:cubicBezTo>
                        <a:pt x="281" y="267"/>
                        <a:pt x="13" y="485"/>
                        <a:pt x="16" y="897"/>
                      </a:cubicBezTo>
                      <a:cubicBezTo>
                        <a:pt x="16" y="901"/>
                        <a:pt x="13" y="904"/>
                        <a:pt x="9" y="904"/>
                      </a:cubicBezTo>
                      <a:cubicBezTo>
                        <a:pt x="9" y="904"/>
                        <a:pt x="9" y="904"/>
                        <a:pt x="9" y="90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/>
                </p:cNvSpPr>
                <p:nvPr/>
              </p:nvSpPr>
              <p:spPr bwMode="auto">
                <a:xfrm>
                  <a:off x="-3828422" y="3190083"/>
                  <a:ext cx="2664392" cy="2769394"/>
                </a:xfrm>
                <a:custGeom>
                  <a:avLst/>
                  <a:gdLst>
                    <a:gd name="T0" fmla="*/ 257 w 515"/>
                    <a:gd name="T1" fmla="*/ 0 h 535"/>
                    <a:gd name="T2" fmla="*/ 0 w 515"/>
                    <a:gd name="T3" fmla="*/ 267 h 535"/>
                    <a:gd name="T4" fmla="*/ 256 w 515"/>
                    <a:gd name="T5" fmla="*/ 535 h 535"/>
                    <a:gd name="T6" fmla="*/ 259 w 515"/>
                    <a:gd name="T7" fmla="*/ 535 h 535"/>
                    <a:gd name="T8" fmla="*/ 515 w 515"/>
                    <a:gd name="T9" fmla="*/ 269 h 535"/>
                    <a:gd name="T10" fmla="*/ 515 w 515"/>
                    <a:gd name="T11" fmla="*/ 266 h 535"/>
                    <a:gd name="T12" fmla="*/ 304 w 515"/>
                    <a:gd name="T13" fmla="*/ 4 h 535"/>
                    <a:gd name="T14" fmla="*/ 302 w 515"/>
                    <a:gd name="T15" fmla="*/ 13 h 535"/>
                    <a:gd name="T16" fmla="*/ 506 w 515"/>
                    <a:gd name="T17" fmla="*/ 267 h 535"/>
                    <a:gd name="T18" fmla="*/ 506 w 515"/>
                    <a:gd name="T19" fmla="*/ 267 h 535"/>
                    <a:gd name="T20" fmla="*/ 257 w 515"/>
                    <a:gd name="T21" fmla="*/ 526 h 535"/>
                    <a:gd name="T22" fmla="*/ 9 w 515"/>
                    <a:gd name="T23" fmla="*/ 267 h 535"/>
                    <a:gd name="T24" fmla="*/ 257 w 515"/>
                    <a:gd name="T25" fmla="*/ 8 h 535"/>
                    <a:gd name="T26" fmla="*/ 287 w 515"/>
                    <a:gd name="T27" fmla="*/ 10 h 535"/>
                    <a:gd name="T28" fmla="*/ 290 w 515"/>
                    <a:gd name="T29" fmla="*/ 2 h 535"/>
                    <a:gd name="T30" fmla="*/ 257 w 515"/>
                    <a:gd name="T31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15" h="535">
                      <a:moveTo>
                        <a:pt x="257" y="0"/>
                      </a:moveTo>
                      <a:cubicBezTo>
                        <a:pt x="115" y="0"/>
                        <a:pt x="0" y="120"/>
                        <a:pt x="0" y="267"/>
                      </a:cubicBezTo>
                      <a:cubicBezTo>
                        <a:pt x="0" y="414"/>
                        <a:pt x="115" y="534"/>
                        <a:pt x="256" y="535"/>
                      </a:cubicBezTo>
                      <a:cubicBezTo>
                        <a:pt x="259" y="535"/>
                        <a:pt x="259" y="535"/>
                        <a:pt x="259" y="535"/>
                      </a:cubicBezTo>
                      <a:cubicBezTo>
                        <a:pt x="400" y="534"/>
                        <a:pt x="514" y="415"/>
                        <a:pt x="515" y="269"/>
                      </a:cubicBezTo>
                      <a:cubicBezTo>
                        <a:pt x="515" y="266"/>
                        <a:pt x="515" y="266"/>
                        <a:pt x="515" y="266"/>
                      </a:cubicBezTo>
                      <a:cubicBezTo>
                        <a:pt x="514" y="135"/>
                        <a:pt x="423" y="27"/>
                        <a:pt x="304" y="4"/>
                      </a:cubicBezTo>
                      <a:cubicBezTo>
                        <a:pt x="303" y="7"/>
                        <a:pt x="303" y="10"/>
                        <a:pt x="302" y="13"/>
                      </a:cubicBezTo>
                      <a:cubicBezTo>
                        <a:pt x="418" y="34"/>
                        <a:pt x="506" y="140"/>
                        <a:pt x="506" y="267"/>
                      </a:cubicBezTo>
                      <a:cubicBezTo>
                        <a:pt x="506" y="267"/>
                        <a:pt x="506" y="267"/>
                        <a:pt x="506" y="267"/>
                      </a:cubicBezTo>
                      <a:cubicBezTo>
                        <a:pt x="506" y="410"/>
                        <a:pt x="395" y="526"/>
                        <a:pt x="257" y="526"/>
                      </a:cubicBezTo>
                      <a:cubicBezTo>
                        <a:pt x="120" y="526"/>
                        <a:pt x="9" y="410"/>
                        <a:pt x="9" y="267"/>
                      </a:cubicBezTo>
                      <a:cubicBezTo>
                        <a:pt x="9" y="124"/>
                        <a:pt x="120" y="8"/>
                        <a:pt x="257" y="8"/>
                      </a:cubicBezTo>
                      <a:cubicBezTo>
                        <a:pt x="267" y="8"/>
                        <a:pt x="277" y="9"/>
                        <a:pt x="287" y="10"/>
                      </a:cubicBezTo>
                      <a:cubicBezTo>
                        <a:pt x="288" y="7"/>
                        <a:pt x="289" y="5"/>
                        <a:pt x="290" y="2"/>
                      </a:cubicBezTo>
                      <a:cubicBezTo>
                        <a:pt x="279" y="0"/>
                        <a:pt x="268" y="0"/>
                        <a:pt x="257" y="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Oval 19"/>
                <p:cNvSpPr>
                  <a:spLocks noChangeArrowheads="1"/>
                </p:cNvSpPr>
                <p:nvPr/>
              </p:nvSpPr>
              <p:spPr bwMode="auto">
                <a:xfrm>
                  <a:off x="754062" y="469900"/>
                  <a:ext cx="203200" cy="203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>
                  <a:off x="855662" y="560388"/>
                  <a:ext cx="214313" cy="0"/>
                </a:xfrm>
                <a:custGeom>
                  <a:avLst/>
                  <a:gdLst>
                    <a:gd name="T0" fmla="*/ 0 w 135"/>
                    <a:gd name="T1" fmla="*/ 135 w 135"/>
                    <a:gd name="T2" fmla="*/ 0 w 13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35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32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Line 21"/>
                <p:cNvSpPr>
                  <a:spLocks noChangeShapeType="1"/>
                </p:cNvSpPr>
                <p:nvPr/>
              </p:nvSpPr>
              <p:spPr bwMode="auto">
                <a:xfrm>
                  <a:off x="855662" y="560388"/>
                  <a:ext cx="214313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2"/>
                <p:cNvSpPr>
                  <a:spLocks/>
                </p:cNvSpPr>
                <p:nvPr/>
              </p:nvSpPr>
              <p:spPr bwMode="auto">
                <a:xfrm>
                  <a:off x="830262" y="533400"/>
                  <a:ext cx="266700" cy="52388"/>
                </a:xfrm>
                <a:custGeom>
                  <a:avLst/>
                  <a:gdLst>
                    <a:gd name="T0" fmla="*/ 64 w 71"/>
                    <a:gd name="T1" fmla="*/ 14 h 14"/>
                    <a:gd name="T2" fmla="*/ 7 w 71"/>
                    <a:gd name="T3" fmla="*/ 14 h 14"/>
                    <a:gd name="T4" fmla="*/ 0 w 71"/>
                    <a:gd name="T5" fmla="*/ 7 h 14"/>
                    <a:gd name="T6" fmla="*/ 7 w 71"/>
                    <a:gd name="T7" fmla="*/ 0 h 14"/>
                    <a:gd name="T8" fmla="*/ 64 w 71"/>
                    <a:gd name="T9" fmla="*/ 0 h 14"/>
                    <a:gd name="T10" fmla="*/ 71 w 71"/>
                    <a:gd name="T11" fmla="*/ 7 h 14"/>
                    <a:gd name="T12" fmla="*/ 64 w 7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14">
                      <a:moveTo>
                        <a:pt x="64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3" y="14"/>
                        <a:pt x="0" y="11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8" y="0"/>
                        <a:pt x="71" y="3"/>
                        <a:pt x="71" y="7"/>
                      </a:cubicBezTo>
                      <a:cubicBezTo>
                        <a:pt x="71" y="11"/>
                        <a:pt x="68" y="14"/>
                        <a:pt x="64" y="14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3"/>
                <p:cNvSpPr>
                  <a:spLocks/>
                </p:cNvSpPr>
                <p:nvPr/>
              </p:nvSpPr>
              <p:spPr bwMode="auto">
                <a:xfrm>
                  <a:off x="1058862" y="447675"/>
                  <a:ext cx="112713" cy="220663"/>
                </a:xfrm>
                <a:custGeom>
                  <a:avLst/>
                  <a:gdLst>
                    <a:gd name="T0" fmla="*/ 0 w 71"/>
                    <a:gd name="T1" fmla="*/ 71 h 139"/>
                    <a:gd name="T2" fmla="*/ 71 w 71"/>
                    <a:gd name="T3" fmla="*/ 0 h 139"/>
                    <a:gd name="T4" fmla="*/ 71 w 71"/>
                    <a:gd name="T5" fmla="*/ 139 h 139"/>
                    <a:gd name="T6" fmla="*/ 0 w 71"/>
                    <a:gd name="T7" fmla="*/ 71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139">
                      <a:moveTo>
                        <a:pt x="0" y="71"/>
                      </a:moveTo>
                      <a:lnTo>
                        <a:pt x="71" y="0"/>
                      </a:lnTo>
                      <a:lnTo>
                        <a:pt x="71" y="139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4"/>
                <p:cNvSpPr>
                  <a:spLocks/>
                </p:cNvSpPr>
                <p:nvPr/>
              </p:nvSpPr>
              <p:spPr bwMode="auto">
                <a:xfrm>
                  <a:off x="1058862" y="447675"/>
                  <a:ext cx="112713" cy="220663"/>
                </a:xfrm>
                <a:custGeom>
                  <a:avLst/>
                  <a:gdLst>
                    <a:gd name="T0" fmla="*/ 0 w 71"/>
                    <a:gd name="T1" fmla="*/ 71 h 139"/>
                    <a:gd name="T2" fmla="*/ 71 w 71"/>
                    <a:gd name="T3" fmla="*/ 0 h 139"/>
                    <a:gd name="T4" fmla="*/ 71 w 71"/>
                    <a:gd name="T5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39">
                      <a:moveTo>
                        <a:pt x="0" y="71"/>
                      </a:moveTo>
                      <a:lnTo>
                        <a:pt x="71" y="0"/>
                      </a:lnTo>
                      <a:lnTo>
                        <a:pt x="71" y="13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017587" y="568325"/>
                  <a:ext cx="0" cy="176213"/>
                </a:xfrm>
                <a:custGeom>
                  <a:avLst/>
                  <a:gdLst>
                    <a:gd name="T0" fmla="*/ 0 h 111"/>
                    <a:gd name="T1" fmla="*/ 111 h 111"/>
                    <a:gd name="T2" fmla="*/ 0 h 1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11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32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Line 26"/>
                <p:cNvSpPr>
                  <a:spLocks noChangeShapeType="1"/>
                </p:cNvSpPr>
                <p:nvPr/>
              </p:nvSpPr>
              <p:spPr bwMode="auto">
                <a:xfrm>
                  <a:off x="1022580" y="583867"/>
                  <a:ext cx="0" cy="176214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30"/>
                <p:cNvSpPr>
                  <a:spLocks/>
                </p:cNvSpPr>
                <p:nvPr/>
              </p:nvSpPr>
              <p:spPr bwMode="auto">
                <a:xfrm>
                  <a:off x="-744538" y="1682750"/>
                  <a:ext cx="0" cy="274638"/>
                </a:xfrm>
                <a:custGeom>
                  <a:avLst/>
                  <a:gdLst>
                    <a:gd name="T0" fmla="*/ 0 h 173"/>
                    <a:gd name="T1" fmla="*/ 173 h 173"/>
                    <a:gd name="T2" fmla="*/ 0 h 17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73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32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Line 31"/>
                <p:cNvSpPr>
                  <a:spLocks noChangeShapeType="1"/>
                </p:cNvSpPr>
                <p:nvPr/>
              </p:nvSpPr>
              <p:spPr bwMode="auto">
                <a:xfrm>
                  <a:off x="-744538" y="1682750"/>
                  <a:ext cx="0" cy="27463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2"/>
                <p:cNvSpPr>
                  <a:spLocks/>
                </p:cNvSpPr>
                <p:nvPr/>
              </p:nvSpPr>
              <p:spPr bwMode="auto">
                <a:xfrm>
                  <a:off x="-777875" y="1654175"/>
                  <a:ext cx="68263" cy="338138"/>
                </a:xfrm>
                <a:custGeom>
                  <a:avLst/>
                  <a:gdLst>
                    <a:gd name="T0" fmla="*/ 9 w 18"/>
                    <a:gd name="T1" fmla="*/ 90 h 90"/>
                    <a:gd name="T2" fmla="*/ 0 w 18"/>
                    <a:gd name="T3" fmla="*/ 82 h 90"/>
                    <a:gd name="T4" fmla="*/ 0 w 18"/>
                    <a:gd name="T5" fmla="*/ 8 h 90"/>
                    <a:gd name="T6" fmla="*/ 9 w 18"/>
                    <a:gd name="T7" fmla="*/ 0 h 90"/>
                    <a:gd name="T8" fmla="*/ 18 w 18"/>
                    <a:gd name="T9" fmla="*/ 8 h 90"/>
                    <a:gd name="T10" fmla="*/ 18 w 18"/>
                    <a:gd name="T11" fmla="*/ 82 h 90"/>
                    <a:gd name="T12" fmla="*/ 9 w 18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90">
                      <a:moveTo>
                        <a:pt x="9" y="90"/>
                      </a:moveTo>
                      <a:cubicBezTo>
                        <a:pt x="4" y="90"/>
                        <a:pt x="0" y="86"/>
                        <a:pt x="0" y="8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8" y="4"/>
                        <a:pt x="18" y="8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18" y="86"/>
                        <a:pt x="14" y="90"/>
                        <a:pt x="9" y="9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4213661" y="1744239"/>
                <a:ext cx="784090" cy="395979"/>
              </a:xfrm>
              <a:custGeom>
                <a:avLst/>
                <a:gdLst>
                  <a:gd name="T0" fmla="*/ 258 w 273"/>
                  <a:gd name="T1" fmla="*/ 72 h 143"/>
                  <a:gd name="T2" fmla="*/ 136 w 273"/>
                  <a:gd name="T3" fmla="*/ 69 h 143"/>
                  <a:gd name="T4" fmla="*/ 34 w 273"/>
                  <a:gd name="T5" fmla="*/ 59 h 143"/>
                  <a:gd name="T6" fmla="*/ 251 w 273"/>
                  <a:gd name="T7" fmla="*/ 91 h 143"/>
                  <a:gd name="T8" fmla="*/ 258 w 273"/>
                  <a:gd name="T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43">
                    <a:moveTo>
                      <a:pt x="258" y="72"/>
                    </a:moveTo>
                    <a:cubicBezTo>
                      <a:pt x="258" y="72"/>
                      <a:pt x="177" y="82"/>
                      <a:pt x="136" y="69"/>
                    </a:cubicBezTo>
                    <a:cubicBezTo>
                      <a:pt x="95" y="57"/>
                      <a:pt x="0" y="0"/>
                      <a:pt x="34" y="59"/>
                    </a:cubicBezTo>
                    <a:cubicBezTo>
                      <a:pt x="69" y="118"/>
                      <a:pt x="138" y="143"/>
                      <a:pt x="251" y="91"/>
                    </a:cubicBezTo>
                    <a:cubicBezTo>
                      <a:pt x="251" y="91"/>
                      <a:pt x="273" y="82"/>
                      <a:pt x="258" y="7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556126" y="2175853"/>
                <a:ext cx="2996973" cy="2996973"/>
                <a:chOff x="4556126" y="2011959"/>
                <a:chExt cx="2996973" cy="2996973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556126" y="2011959"/>
                  <a:ext cx="2996973" cy="299697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936440" y="2757458"/>
                  <a:ext cx="2268479" cy="1222623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pPr algn="ctr"/>
                  <a:r>
                    <a:rPr lang="en-GB" sz="4800" b="1" dirty="0">
                      <a:solidFill>
                        <a:srgbClr val="FFFFFF"/>
                      </a:solidFill>
                    </a:rPr>
                    <a:t>18%</a:t>
                  </a:r>
                  <a:r>
                    <a:rPr lang="en-GB" sz="5400" b="1" dirty="0">
                      <a:solidFill>
                        <a:srgbClr val="FFFFFF"/>
                      </a:solidFill>
                    </a:rPr>
                    <a:t> </a:t>
                  </a:r>
                  <a:endParaRPr lang="en-GB" sz="5400" b="1" dirty="0" smtClean="0">
                    <a:solidFill>
                      <a:srgbClr val="FFFFFF"/>
                    </a:solidFill>
                  </a:endParaRPr>
                </a:p>
                <a:p>
                  <a:pPr algn="ctr"/>
                  <a:r>
                    <a:rPr lang="en-GB" sz="1600" dirty="0" smtClean="0">
                      <a:solidFill>
                        <a:srgbClr val="FFFFFF"/>
                      </a:solidFill>
                    </a:rPr>
                    <a:t>for </a:t>
                  </a:r>
                  <a:r>
                    <a:rPr lang="en-GB" sz="1600" dirty="0">
                      <a:solidFill>
                        <a:srgbClr val="FFFFFF"/>
                      </a:solidFill>
                    </a:rPr>
                    <a:t>employers</a:t>
                  </a:r>
                  <a:endParaRPr lang="en-GB" sz="2000" dirty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5999441" y="3428271"/>
                <a:ext cx="0" cy="246068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2378428" y="3207676"/>
                <a:ext cx="1894590" cy="1894590"/>
                <a:chOff x="2378428" y="3043782"/>
                <a:chExt cx="1894590" cy="189459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378428" y="3043782"/>
                  <a:ext cx="1894590" cy="1894590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476387" y="3516053"/>
                  <a:ext cx="1775875" cy="1207903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pPr algn="ctr"/>
                  <a:r>
                    <a:rPr lang="en-GB" sz="3600" b="1" dirty="0" smtClean="0">
                      <a:solidFill>
                        <a:srgbClr val="FFFFFF"/>
                      </a:solidFill>
                    </a:rPr>
                    <a:t>8%</a:t>
                  </a:r>
                  <a:r>
                    <a:rPr lang="en-GB" sz="2400" b="1" dirty="0" smtClean="0">
                      <a:solidFill>
                        <a:srgbClr val="FFFFFF"/>
                      </a:solidFill>
                    </a:rPr>
                    <a:t> </a:t>
                  </a:r>
                  <a:br>
                    <a:rPr lang="en-GB" sz="2400" b="1" dirty="0" smtClean="0">
                      <a:solidFill>
                        <a:srgbClr val="FFFFFF"/>
                      </a:solidFill>
                    </a:rPr>
                  </a:br>
                  <a:r>
                    <a:rPr lang="en-GB" sz="1400" dirty="0" smtClean="0">
                      <a:solidFill>
                        <a:srgbClr val="FFFFFF"/>
                      </a:solidFill>
                    </a:rPr>
                    <a:t>for members</a:t>
                  </a:r>
                  <a:endParaRPr lang="en-GB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2363330" y="4787604"/>
              <a:ext cx="4876128" cy="35425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2000" b="1" dirty="0" smtClean="0">
                  <a:solidFill>
                    <a:srgbClr val="008075"/>
                  </a:solidFill>
                </a:rPr>
                <a:t>CURRENT CONTRIBUTIONS</a:t>
              </a:r>
              <a:endParaRPr lang="en-GB" sz="2000" b="1" dirty="0">
                <a:solidFill>
                  <a:srgbClr val="008075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850254" y="804134"/>
            <a:ext cx="2312992" cy="15611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</a:rPr>
              <a:t>Employer contributions up to around </a:t>
            </a:r>
            <a:r>
              <a:rPr lang="en-GB" sz="3200" b="1" dirty="0" smtClean="0">
                <a:solidFill>
                  <a:srgbClr val="FF0000"/>
                </a:solidFill>
              </a:rPr>
              <a:t>25%</a:t>
            </a:r>
            <a:r>
              <a:rPr lang="en-GB" sz="2000" b="1" dirty="0" smtClean="0">
                <a:solidFill>
                  <a:schemeClr val="accent1"/>
                </a:solidFill>
              </a:rPr>
              <a:t> if no changes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 smtClean="0"/>
              <a:t>JNC decision on 23 January - revoked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395870" y="1318783"/>
            <a:ext cx="1842831" cy="4373371"/>
            <a:chOff x="7180458" y="1337393"/>
            <a:chExt cx="1660491" cy="3484051"/>
          </a:xfrm>
        </p:grpSpPr>
        <p:sp>
          <p:nvSpPr>
            <p:cNvPr id="28" name="Rectangle 27"/>
            <p:cNvSpPr/>
            <p:nvPr/>
          </p:nvSpPr>
          <p:spPr>
            <a:xfrm>
              <a:off x="7180458" y="1337393"/>
              <a:ext cx="1660491" cy="11613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80458" y="2401690"/>
              <a:ext cx="1660491" cy="97054"/>
            </a:xfrm>
            <a:prstGeom prst="rect">
              <a:avLst/>
            </a:prstGeom>
            <a:solidFill>
              <a:srgbClr val="FB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80458" y="2498743"/>
              <a:ext cx="1660491" cy="1161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80458" y="3660093"/>
              <a:ext cx="1660491" cy="11613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80458" y="4724390"/>
              <a:ext cx="1660491" cy="97054"/>
            </a:xfrm>
            <a:prstGeom prst="rect">
              <a:avLst/>
            </a:prstGeom>
            <a:solidFill>
              <a:srgbClr val="FB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 flipV="1">
              <a:off x="7796475" y="2385159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796475" y="3462237"/>
              <a:ext cx="428458" cy="227345"/>
            </a:xfrm>
            <a:prstGeom prst="triangl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80458" y="1419501"/>
              <a:ext cx="1660491" cy="65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rgbClr val="FFFFFF"/>
                  </a:solidFill>
                </a:rPr>
                <a:t>JOINT NEGOTIATING </a:t>
              </a:r>
              <a:br>
                <a:rPr lang="id-ID" b="1" dirty="0" smtClean="0">
                  <a:solidFill>
                    <a:srgbClr val="FFFFFF"/>
                  </a:solidFill>
                </a:rPr>
              </a:br>
              <a:r>
                <a:rPr lang="id-ID" b="1" dirty="0" smtClean="0">
                  <a:solidFill>
                    <a:srgbClr val="FFFFFF"/>
                  </a:solidFill>
                </a:rPr>
                <a:t>COMMITTEE (JNC)</a:t>
              </a:r>
              <a:endParaRPr lang="id-ID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12410" y="3795850"/>
              <a:ext cx="1596587" cy="65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400" dirty="0">
                  <a:solidFill>
                    <a:srgbClr val="FFFFFF"/>
                  </a:solidFill>
                </a:rPr>
                <a:t>Approves amendments to the rules (made up of 5 UUK and 5 UCU members with an independent chair)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88026" y="2848973"/>
              <a:ext cx="1041343" cy="3992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00"/>
                  </a:solidFill>
                </a:rPr>
                <a:t>JNC</a:t>
              </a:r>
            </a:p>
          </p:txBody>
        </p:sp>
      </p:grpSp>
      <p:sp>
        <p:nvSpPr>
          <p:cNvPr id="41" name="Text Box 9"/>
          <p:cNvSpPr txBox="1">
            <a:spLocks noChangeArrowheads="1"/>
          </p:cNvSpPr>
          <p:nvPr/>
        </p:nvSpPr>
        <p:spPr bwMode="auto">
          <a:xfrm rot="5400000">
            <a:off x="4119186" y="2907856"/>
            <a:ext cx="2030964" cy="5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None/>
              <a:defRPr/>
            </a:pPr>
            <a:r>
              <a:rPr lang="en-GB" altLang="en-US" sz="1400" dirty="0" smtClean="0">
                <a:solidFill>
                  <a:srgbClr val="FFFFFF"/>
                </a:solidFill>
                <a:latin typeface="Calibri" pitchFamily="34" charset="0"/>
              </a:rPr>
              <a:t>£55,550</a:t>
            </a:r>
            <a:endParaRPr lang="en-GB" altLang="en-US" sz="1400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833601" y="2020602"/>
            <a:ext cx="3483818" cy="2413001"/>
            <a:chOff x="5171601" y="2209794"/>
            <a:chExt cx="4282094" cy="2413001"/>
          </a:xfrm>
        </p:grpSpPr>
        <p:sp>
          <p:nvSpPr>
            <p:cNvPr id="56" name="Pentagon 55"/>
            <p:cNvSpPr/>
            <p:nvPr/>
          </p:nvSpPr>
          <p:spPr>
            <a:xfrm>
              <a:off x="5171601" y="2209794"/>
              <a:ext cx="4282094" cy="2413001"/>
            </a:xfrm>
            <a:prstGeom prst="homePlate">
              <a:avLst>
                <a:gd name="adj" fmla="val 43258"/>
              </a:avLst>
            </a:prstGeom>
            <a:solidFill>
              <a:srgbClr val="A6E2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44609" y="3372924"/>
              <a:ext cx="3575636" cy="316881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 anchorCtr="0">
              <a:noAutofit/>
            </a:bodyPr>
            <a:lstStyle/>
            <a:p>
              <a:pPr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6D9E"/>
                  </a:solidFill>
                </a:rPr>
                <a:t>USS Investment Builder (DC)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64368" y="2020602"/>
            <a:ext cx="3394353" cy="2413001"/>
            <a:chOff x="667811" y="2209794"/>
            <a:chExt cx="4503790" cy="2413001"/>
          </a:xfrm>
        </p:grpSpPr>
        <p:sp>
          <p:nvSpPr>
            <p:cNvPr id="59" name="Rectangle 58"/>
            <p:cNvSpPr/>
            <p:nvPr/>
          </p:nvSpPr>
          <p:spPr>
            <a:xfrm>
              <a:off x="667811" y="2209794"/>
              <a:ext cx="4503790" cy="2413001"/>
            </a:xfrm>
            <a:prstGeom prst="rect">
              <a:avLst/>
            </a:prstGeom>
            <a:solidFill>
              <a:srgbClr val="FCCFA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TextBox 125"/>
            <p:cNvSpPr txBox="1">
              <a:spLocks noChangeArrowheads="1"/>
            </p:cNvSpPr>
            <p:nvPr/>
          </p:nvSpPr>
          <p:spPr bwMode="auto">
            <a:xfrm>
              <a:off x="693941" y="3215264"/>
              <a:ext cx="44069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GB" altLang="en-US" sz="1600" b="1" dirty="0">
                  <a:solidFill>
                    <a:srgbClr val="F48132"/>
                  </a:solidFill>
                  <a:latin typeface="Arial"/>
                </a:rPr>
                <a:t>USS Retirement </a:t>
              </a:r>
              <a:r>
                <a:rPr lang="en-GB" altLang="en-US" sz="1600" b="1" dirty="0" smtClean="0">
                  <a:solidFill>
                    <a:srgbClr val="F48132"/>
                  </a:solidFill>
                  <a:latin typeface="Arial"/>
                </a:rPr>
                <a:t>Income Builder </a:t>
              </a:r>
              <a:r>
                <a:rPr lang="en-GB" altLang="en-US" sz="1600" b="1" dirty="0">
                  <a:solidFill>
                    <a:srgbClr val="F48132"/>
                  </a:solidFill>
                  <a:latin typeface="Arial"/>
                </a:rPr>
                <a:t>(DB</a:t>
              </a:r>
              <a:r>
                <a:rPr lang="en-GB" altLang="en-US" sz="1600" b="1" dirty="0" smtClean="0">
                  <a:solidFill>
                    <a:srgbClr val="F48132"/>
                  </a:solidFill>
                  <a:latin typeface="Arial"/>
                </a:rPr>
                <a:t>)</a:t>
              </a:r>
              <a:endParaRPr lang="en-GB" altLang="en-US" sz="1600" b="1" dirty="0">
                <a:solidFill>
                  <a:srgbClr val="006D9E"/>
                </a:solidFill>
                <a:latin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659479" y="2018724"/>
            <a:ext cx="3411214" cy="2413001"/>
          </a:xfrm>
          <a:prstGeom prst="rect">
            <a:avLst/>
          </a:prstGeom>
          <a:solidFill>
            <a:srgbClr val="A6E2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16337" y="1005143"/>
            <a:ext cx="1365416" cy="3935581"/>
            <a:chOff x="4521201" y="1176403"/>
            <a:chExt cx="1365416" cy="3935581"/>
          </a:xfrm>
        </p:grpSpPr>
        <p:grpSp>
          <p:nvGrpSpPr>
            <p:cNvPr id="62" name="Group 61"/>
            <p:cNvGrpSpPr/>
            <p:nvPr/>
          </p:nvGrpSpPr>
          <p:grpSpPr>
            <a:xfrm>
              <a:off x="4521201" y="1176403"/>
              <a:ext cx="1365416" cy="635912"/>
              <a:chOff x="4521201" y="1176403"/>
              <a:chExt cx="1365416" cy="635912"/>
            </a:xfrm>
          </p:grpSpPr>
          <p:sp>
            <p:nvSpPr>
              <p:cNvPr id="64" name="Flowchart: Off-page Connector 63"/>
              <p:cNvSpPr/>
              <p:nvPr/>
            </p:nvSpPr>
            <p:spPr>
              <a:xfrm>
                <a:off x="4577904" y="1239681"/>
                <a:ext cx="1308713" cy="572634"/>
              </a:xfrm>
              <a:prstGeom prst="flowChartOffpageConnector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lowchart: Off-page Connector 64"/>
              <p:cNvSpPr/>
              <p:nvPr/>
            </p:nvSpPr>
            <p:spPr>
              <a:xfrm>
                <a:off x="4521201" y="1176403"/>
                <a:ext cx="1308713" cy="572634"/>
              </a:xfrm>
              <a:prstGeom prst="flowChartOffpageConnector">
                <a:avLst/>
              </a:prstGeom>
              <a:solidFill>
                <a:srgbClr val="F481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35630" y="1233331"/>
                <a:ext cx="1055912" cy="391628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r>
                  <a:rPr lang="en-GB" altLang="en-US" sz="1600" dirty="0" smtClean="0">
                    <a:solidFill>
                      <a:srgbClr val="FFFFFF"/>
                    </a:solidFill>
                  </a:rPr>
                  <a:t>Threshold</a:t>
                </a:r>
                <a:endParaRPr lang="en-GB" altLang="en-US" sz="16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63" name="Straight Connector 62"/>
            <p:cNvCxnSpPr>
              <a:endCxn id="66" idx="2"/>
            </p:cNvCxnSpPr>
            <p:nvPr/>
          </p:nvCxnSpPr>
          <p:spPr>
            <a:xfrm flipH="1" flipV="1">
              <a:off x="5163586" y="1624959"/>
              <a:ext cx="8017" cy="3487025"/>
            </a:xfrm>
            <a:prstGeom prst="line">
              <a:avLst/>
            </a:prstGeom>
            <a:ln w="28575">
              <a:solidFill>
                <a:srgbClr val="F4813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536656" y="4909965"/>
            <a:ext cx="6448939" cy="876753"/>
            <a:chOff x="426790" y="5099157"/>
            <a:chExt cx="8800861" cy="876753"/>
          </a:xfrm>
        </p:grpSpPr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426790" y="5714300"/>
              <a:ext cx="866204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pitchFamily="34" charset="0"/>
                <a:buNone/>
                <a:defRPr/>
              </a:pPr>
              <a:r>
                <a:rPr lang="en-GB" altLang="en-US" sz="11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itchFamily="34" charset="0"/>
                </a:rPr>
                <a:t>Salary £000s</a:t>
              </a:r>
              <a:endParaRPr lang="en-GB" altLang="en-US" sz="11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509126" y="5233260"/>
              <a:ext cx="3354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charset="0"/>
                <a:buNone/>
                <a:defRPr/>
              </a:pPr>
              <a:r>
                <a:rPr lang="en-GB" sz="1200" dirty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0</a:t>
              </a:r>
              <a:endParaRPr lang="en-GB" sz="1200" i="1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2002506" y="5213112"/>
              <a:ext cx="538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charset="0"/>
                <a:buNone/>
                <a:defRPr/>
              </a:pPr>
              <a:r>
                <a:rPr lang="en-GB" sz="1200" dirty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20</a:t>
              </a:r>
              <a:endParaRPr lang="en-GB" sz="1200" i="1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26792" y="5099157"/>
              <a:ext cx="8662040" cy="155229"/>
              <a:chOff x="426792" y="5234629"/>
              <a:chExt cx="8662040" cy="15522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93942" y="5247455"/>
                <a:ext cx="8139355" cy="142403"/>
                <a:chOff x="693942" y="5434389"/>
                <a:chExt cx="8139355" cy="277503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rot="5400000" flipH="1">
                  <a:off x="555190" y="5573141"/>
                  <a:ext cx="277503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>
                  <a:off x="2184222" y="5573141"/>
                  <a:ext cx="277503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 flipH="1">
                  <a:off x="3810351" y="5573141"/>
                  <a:ext cx="277503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 flipH="1">
                  <a:off x="5439384" y="5573141"/>
                  <a:ext cx="277503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>
                  <a:off x="7065513" y="5573141"/>
                  <a:ext cx="277503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 flipH="1">
                  <a:off x="8694545" y="5573141"/>
                  <a:ext cx="277503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/>
              <p:cNvCxnSpPr/>
              <p:nvPr/>
            </p:nvCxnSpPr>
            <p:spPr>
              <a:xfrm rot="5400000">
                <a:off x="4751712" y="909709"/>
                <a:ext cx="12199" cy="866204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3638256" y="5245964"/>
              <a:ext cx="538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charset="0"/>
                <a:buNone/>
                <a:defRPr/>
              </a:pPr>
              <a:r>
                <a:rPr lang="en-GB" sz="1200" dirty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4</a:t>
              </a:r>
              <a:r>
                <a:rPr lang="en-GB" sz="1200" dirty="0" smtClean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0</a:t>
              </a:r>
              <a:endParaRPr lang="en-GB" sz="1200" i="1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5257661" y="5245964"/>
              <a:ext cx="538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charset="0"/>
                <a:buNone/>
                <a:defRPr/>
              </a:pPr>
              <a:r>
                <a:rPr lang="en-GB" sz="1200" dirty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6</a:t>
              </a:r>
              <a:r>
                <a:rPr lang="en-GB" sz="1200" dirty="0" smtClean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0</a:t>
              </a:r>
              <a:endParaRPr lang="en-GB" sz="1200" i="1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84" name="Text Box 9"/>
            <p:cNvSpPr txBox="1">
              <a:spLocks noChangeArrowheads="1"/>
            </p:cNvSpPr>
            <p:nvPr/>
          </p:nvSpPr>
          <p:spPr bwMode="auto">
            <a:xfrm>
              <a:off x="6883795" y="5233260"/>
              <a:ext cx="538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charset="0"/>
                <a:buNone/>
                <a:defRPr/>
              </a:pPr>
              <a:r>
                <a:rPr lang="en-GB" sz="1200" dirty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8</a:t>
              </a:r>
              <a:r>
                <a:rPr lang="en-GB" sz="1200" dirty="0" smtClean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0</a:t>
              </a:r>
              <a:endParaRPr lang="en-GB" sz="1200" i="1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8522586" y="5253178"/>
              <a:ext cx="705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Font typeface="Arial" charset="0"/>
                <a:buNone/>
                <a:defRPr/>
              </a:pPr>
              <a:r>
                <a:rPr lang="en-GB" sz="1200" dirty="0" smtClean="0">
                  <a:solidFill>
                    <a:srgbClr val="5A5A5A">
                      <a:lumMod val="60000"/>
                      <a:lumOff val="40000"/>
                    </a:srgbClr>
                  </a:solidFill>
                  <a:ea typeface="ＭＳ Ｐゴシック" charset="0"/>
                </a:rPr>
                <a:t>100</a:t>
              </a:r>
              <a:endParaRPr lang="en-GB" sz="1200" i="1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  <a:cs typeface="Calibri"/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 flipV="1">
            <a:off x="2536656" y="1257885"/>
            <a:ext cx="6489113" cy="4267223"/>
          </a:xfrm>
          <a:prstGeom prst="line">
            <a:avLst/>
          </a:prstGeom>
          <a:ln w="317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842791" y="1291460"/>
            <a:ext cx="6182978" cy="4233648"/>
          </a:xfrm>
          <a:prstGeom prst="line">
            <a:avLst/>
          </a:prstGeom>
          <a:ln w="317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063E-6 3.7037E-7 L -0.34838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7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party is involved…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15140" y="984412"/>
            <a:ext cx="3003823" cy="4922984"/>
            <a:chOff x="3187832" y="810477"/>
            <a:chExt cx="3227124" cy="5303520"/>
          </a:xfrm>
        </p:grpSpPr>
        <p:grpSp>
          <p:nvGrpSpPr>
            <p:cNvPr id="94" name="Group 93"/>
            <p:cNvGrpSpPr/>
            <p:nvPr/>
          </p:nvGrpSpPr>
          <p:grpSpPr>
            <a:xfrm>
              <a:off x="3187832" y="810477"/>
              <a:ext cx="3227124" cy="5303520"/>
              <a:chOff x="3859476" y="1337393"/>
              <a:chExt cx="1660491" cy="348405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59476" y="1337393"/>
                <a:ext cx="1660491" cy="1161351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859476" y="2401690"/>
                <a:ext cx="1660491" cy="97054"/>
              </a:xfrm>
              <a:prstGeom prst="rect">
                <a:avLst/>
              </a:prstGeom>
              <a:solidFill>
                <a:srgbClr val="00B9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59476" y="2498743"/>
                <a:ext cx="1660491" cy="11613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59476" y="3660093"/>
                <a:ext cx="1660491" cy="1161351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859476" y="4724390"/>
                <a:ext cx="1660491" cy="97054"/>
              </a:xfrm>
              <a:prstGeom prst="rect">
                <a:avLst/>
              </a:prstGeom>
              <a:solidFill>
                <a:srgbClr val="00B9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859478" y="1587379"/>
                <a:ext cx="1660049" cy="54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JOINT EXPERT PANEL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 flipV="1">
                <a:off x="4476674" y="2385159"/>
                <a:ext cx="428458" cy="227345"/>
              </a:xfrm>
              <a:prstGeom prst="triangle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4476674" y="3462237"/>
                <a:ext cx="428458" cy="227345"/>
              </a:xfrm>
              <a:prstGeom prst="triangle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id-ID" dirty="0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3969852" y="3262614"/>
              <a:ext cx="1663085" cy="3992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</a:rPr>
                <a:t>JEP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11133" y="4870576"/>
              <a:ext cx="2780522" cy="637849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To examine the 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2017 valuation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94630" y="3672677"/>
            <a:ext cx="5447489" cy="629260"/>
            <a:chOff x="374886" y="3694165"/>
            <a:chExt cx="5623921" cy="629260"/>
          </a:xfrm>
        </p:grpSpPr>
        <p:sp>
          <p:nvSpPr>
            <p:cNvPr id="21" name="Freeform 20"/>
            <p:cNvSpPr/>
            <p:nvPr/>
          </p:nvSpPr>
          <p:spPr>
            <a:xfrm>
              <a:off x="804867" y="3805264"/>
              <a:ext cx="5193940" cy="385832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Review the valuation components</a:t>
              </a:r>
              <a:endParaRPr lang="en-GB" sz="2000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4886" y="3694165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6655" y="3804261"/>
              <a:ext cx="424275" cy="385518"/>
              <a:chOff x="4657725" y="3960813"/>
              <a:chExt cx="330201" cy="300038"/>
            </a:xfrm>
            <a:solidFill>
              <a:schemeClr val="bg1"/>
            </a:solidFill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676775" y="4195763"/>
                <a:ext cx="61913" cy="650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759325" y="4156076"/>
                <a:ext cx="61913" cy="10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843463" y="4114801"/>
                <a:ext cx="61913" cy="146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4926013" y="4071938"/>
                <a:ext cx="61913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4657725" y="3960813"/>
                <a:ext cx="330200" cy="195263"/>
              </a:xfrm>
              <a:custGeom>
                <a:avLst/>
                <a:gdLst>
                  <a:gd name="T0" fmla="*/ 179 w 208"/>
                  <a:gd name="T1" fmla="*/ 27 h 123"/>
                  <a:gd name="T2" fmla="*/ 140 w 208"/>
                  <a:gd name="T3" fmla="*/ 27 h 123"/>
                  <a:gd name="T4" fmla="*/ 90 w 208"/>
                  <a:gd name="T5" fmla="*/ 66 h 123"/>
                  <a:gd name="T6" fmla="*/ 64 w 208"/>
                  <a:gd name="T7" fmla="*/ 53 h 123"/>
                  <a:gd name="T8" fmla="*/ 0 w 208"/>
                  <a:gd name="T9" fmla="*/ 105 h 123"/>
                  <a:gd name="T10" fmla="*/ 0 w 208"/>
                  <a:gd name="T11" fmla="*/ 123 h 123"/>
                  <a:gd name="T12" fmla="*/ 66 w 208"/>
                  <a:gd name="T13" fmla="*/ 68 h 123"/>
                  <a:gd name="T14" fmla="*/ 91 w 208"/>
                  <a:gd name="T15" fmla="*/ 82 h 123"/>
                  <a:gd name="T16" fmla="*/ 144 w 208"/>
                  <a:gd name="T17" fmla="*/ 41 h 123"/>
                  <a:gd name="T18" fmla="*/ 185 w 208"/>
                  <a:gd name="T19" fmla="*/ 41 h 123"/>
                  <a:gd name="T20" fmla="*/ 208 w 208"/>
                  <a:gd name="T21" fmla="*/ 18 h 123"/>
                  <a:gd name="T22" fmla="*/ 208 w 208"/>
                  <a:gd name="T23" fmla="*/ 0 h 123"/>
                  <a:gd name="T24" fmla="*/ 179 w 208"/>
                  <a:gd name="T25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8" h="123">
                    <a:moveTo>
                      <a:pt x="179" y="27"/>
                    </a:moveTo>
                    <a:lnTo>
                      <a:pt x="140" y="27"/>
                    </a:lnTo>
                    <a:lnTo>
                      <a:pt x="90" y="66"/>
                    </a:lnTo>
                    <a:lnTo>
                      <a:pt x="64" y="53"/>
                    </a:lnTo>
                    <a:lnTo>
                      <a:pt x="0" y="105"/>
                    </a:lnTo>
                    <a:lnTo>
                      <a:pt x="0" y="123"/>
                    </a:lnTo>
                    <a:lnTo>
                      <a:pt x="66" y="68"/>
                    </a:lnTo>
                    <a:lnTo>
                      <a:pt x="91" y="82"/>
                    </a:lnTo>
                    <a:lnTo>
                      <a:pt x="144" y="41"/>
                    </a:lnTo>
                    <a:lnTo>
                      <a:pt x="185" y="41"/>
                    </a:lnTo>
                    <a:lnTo>
                      <a:pt x="208" y="18"/>
                    </a:lnTo>
                    <a:lnTo>
                      <a:pt x="208" y="0"/>
                    </a:lnTo>
                    <a:lnTo>
                      <a:pt x="17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894630" y="4737374"/>
            <a:ext cx="5310330" cy="629260"/>
            <a:chOff x="374886" y="5299769"/>
            <a:chExt cx="5235879" cy="629260"/>
          </a:xfrm>
        </p:grpSpPr>
        <p:sp>
          <p:nvSpPr>
            <p:cNvPr id="35" name="Freeform 34"/>
            <p:cNvSpPr/>
            <p:nvPr/>
          </p:nvSpPr>
          <p:spPr>
            <a:xfrm>
              <a:off x="804867" y="5423533"/>
              <a:ext cx="4805898" cy="385832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Agree future joint approach to valuations</a:t>
              </a:r>
              <a:endParaRPr lang="en-GB" sz="2000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74886" y="5299769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0835" y="5423533"/>
              <a:ext cx="486508" cy="413530"/>
              <a:chOff x="7297739" y="4024313"/>
              <a:chExt cx="920753" cy="782638"/>
            </a:xfrm>
            <a:solidFill>
              <a:schemeClr val="bg1"/>
            </a:solidFill>
          </p:grpSpPr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7297739" y="4024313"/>
                <a:ext cx="860425" cy="782638"/>
              </a:xfrm>
              <a:custGeom>
                <a:avLst/>
                <a:gdLst>
                  <a:gd name="T0" fmla="*/ 629 w 908"/>
                  <a:gd name="T1" fmla="*/ 246 h 827"/>
                  <a:gd name="T2" fmla="*/ 802 w 908"/>
                  <a:gd name="T3" fmla="*/ 405 h 827"/>
                  <a:gd name="T4" fmla="*/ 813 w 908"/>
                  <a:gd name="T5" fmla="*/ 414 h 827"/>
                  <a:gd name="T6" fmla="*/ 846 w 908"/>
                  <a:gd name="T7" fmla="*/ 444 h 827"/>
                  <a:gd name="T8" fmla="*/ 864 w 908"/>
                  <a:gd name="T9" fmla="*/ 463 h 827"/>
                  <a:gd name="T10" fmla="*/ 843 w 908"/>
                  <a:gd name="T11" fmla="*/ 594 h 827"/>
                  <a:gd name="T12" fmla="*/ 769 w 908"/>
                  <a:gd name="T13" fmla="*/ 692 h 827"/>
                  <a:gd name="T14" fmla="*/ 678 w 908"/>
                  <a:gd name="T15" fmla="*/ 753 h 827"/>
                  <a:gd name="T16" fmla="*/ 553 w 908"/>
                  <a:gd name="T17" fmla="*/ 797 h 827"/>
                  <a:gd name="T18" fmla="*/ 545 w 908"/>
                  <a:gd name="T19" fmla="*/ 792 h 827"/>
                  <a:gd name="T20" fmla="*/ 565 w 908"/>
                  <a:gd name="T21" fmla="*/ 748 h 827"/>
                  <a:gd name="T22" fmla="*/ 606 w 908"/>
                  <a:gd name="T23" fmla="*/ 763 h 827"/>
                  <a:gd name="T24" fmla="*/ 631 w 908"/>
                  <a:gd name="T25" fmla="*/ 745 h 827"/>
                  <a:gd name="T26" fmla="*/ 631 w 908"/>
                  <a:gd name="T27" fmla="*/ 727 h 827"/>
                  <a:gd name="T28" fmla="*/ 569 w 908"/>
                  <a:gd name="T29" fmla="*/ 677 h 827"/>
                  <a:gd name="T30" fmla="*/ 565 w 908"/>
                  <a:gd name="T31" fmla="*/ 643 h 827"/>
                  <a:gd name="T32" fmla="*/ 599 w 908"/>
                  <a:gd name="T33" fmla="*/ 640 h 827"/>
                  <a:gd name="T34" fmla="*/ 667 w 908"/>
                  <a:gd name="T35" fmla="*/ 694 h 827"/>
                  <a:gd name="T36" fmla="*/ 713 w 908"/>
                  <a:gd name="T37" fmla="*/ 702 h 827"/>
                  <a:gd name="T38" fmla="*/ 720 w 908"/>
                  <a:gd name="T39" fmla="*/ 691 h 827"/>
                  <a:gd name="T40" fmla="*/ 718 w 908"/>
                  <a:gd name="T41" fmla="*/ 669 h 827"/>
                  <a:gd name="T42" fmla="*/ 637 w 908"/>
                  <a:gd name="T43" fmla="*/ 606 h 827"/>
                  <a:gd name="T44" fmla="*/ 633 w 908"/>
                  <a:gd name="T45" fmla="*/ 572 h 827"/>
                  <a:gd name="T46" fmla="*/ 667 w 908"/>
                  <a:gd name="T47" fmla="*/ 568 h 827"/>
                  <a:gd name="T48" fmla="*/ 751 w 908"/>
                  <a:gd name="T49" fmla="*/ 634 h 827"/>
                  <a:gd name="T50" fmla="*/ 753 w 908"/>
                  <a:gd name="T51" fmla="*/ 636 h 827"/>
                  <a:gd name="T52" fmla="*/ 781 w 908"/>
                  <a:gd name="T53" fmla="*/ 588 h 827"/>
                  <a:gd name="T54" fmla="*/ 692 w 908"/>
                  <a:gd name="T55" fmla="*/ 522 h 827"/>
                  <a:gd name="T56" fmla="*/ 687 w 908"/>
                  <a:gd name="T57" fmla="*/ 488 h 827"/>
                  <a:gd name="T58" fmla="*/ 721 w 908"/>
                  <a:gd name="T59" fmla="*/ 484 h 827"/>
                  <a:gd name="T60" fmla="*/ 809 w 908"/>
                  <a:gd name="T61" fmla="*/ 550 h 827"/>
                  <a:gd name="T62" fmla="*/ 835 w 908"/>
                  <a:gd name="T63" fmla="*/ 541 h 827"/>
                  <a:gd name="T64" fmla="*/ 830 w 908"/>
                  <a:gd name="T65" fmla="*/ 496 h 827"/>
                  <a:gd name="T66" fmla="*/ 812 w 908"/>
                  <a:gd name="T67" fmla="*/ 477 h 827"/>
                  <a:gd name="T68" fmla="*/ 576 w 908"/>
                  <a:gd name="T69" fmla="*/ 263 h 827"/>
                  <a:gd name="T70" fmla="*/ 582 w 908"/>
                  <a:gd name="T71" fmla="*/ 249 h 827"/>
                  <a:gd name="T72" fmla="*/ 625 w 908"/>
                  <a:gd name="T73" fmla="*/ 247 h 827"/>
                  <a:gd name="T74" fmla="*/ 629 w 908"/>
                  <a:gd name="T75" fmla="*/ 246 h 827"/>
                  <a:gd name="T76" fmla="*/ 108 w 908"/>
                  <a:gd name="T77" fmla="*/ 447 h 827"/>
                  <a:gd name="T78" fmla="*/ 74 w 908"/>
                  <a:gd name="T79" fmla="*/ 330 h 827"/>
                  <a:gd name="T80" fmla="*/ 44 w 908"/>
                  <a:gd name="T81" fmla="*/ 301 h 827"/>
                  <a:gd name="T82" fmla="*/ 0 w 908"/>
                  <a:gd name="T83" fmla="*/ 222 h 827"/>
                  <a:gd name="T84" fmla="*/ 21 w 908"/>
                  <a:gd name="T85" fmla="*/ 170 h 827"/>
                  <a:gd name="T86" fmla="*/ 146 w 908"/>
                  <a:gd name="T87" fmla="*/ 34 h 827"/>
                  <a:gd name="T88" fmla="*/ 251 w 908"/>
                  <a:gd name="T89" fmla="*/ 25 h 827"/>
                  <a:gd name="T90" fmla="*/ 304 w 908"/>
                  <a:gd name="T91" fmla="*/ 58 h 827"/>
                  <a:gd name="T92" fmla="*/ 321 w 908"/>
                  <a:gd name="T93" fmla="*/ 63 h 827"/>
                  <a:gd name="T94" fmla="*/ 441 w 908"/>
                  <a:gd name="T95" fmla="*/ 41 h 827"/>
                  <a:gd name="T96" fmla="*/ 358 w 908"/>
                  <a:gd name="T97" fmla="*/ 104 h 827"/>
                  <a:gd name="T98" fmla="*/ 327 w 908"/>
                  <a:gd name="T99" fmla="*/ 110 h 827"/>
                  <a:gd name="T100" fmla="*/ 246 w 908"/>
                  <a:gd name="T101" fmla="*/ 81 h 827"/>
                  <a:gd name="T102" fmla="*/ 222 w 908"/>
                  <a:gd name="T103" fmla="*/ 63 h 827"/>
                  <a:gd name="T104" fmla="*/ 181 w 908"/>
                  <a:gd name="T105" fmla="*/ 67 h 827"/>
                  <a:gd name="T106" fmla="*/ 56 w 908"/>
                  <a:gd name="T107" fmla="*/ 202 h 827"/>
                  <a:gd name="T108" fmla="*/ 56 w 908"/>
                  <a:gd name="T109" fmla="*/ 243 h 827"/>
                  <a:gd name="T110" fmla="*/ 87 w 908"/>
                  <a:gd name="T111" fmla="*/ 277 h 827"/>
                  <a:gd name="T112" fmla="*/ 122 w 908"/>
                  <a:gd name="T113" fmla="*/ 323 h 827"/>
                  <a:gd name="T114" fmla="*/ 145 w 908"/>
                  <a:gd name="T115" fmla="*/ 416 h 827"/>
                  <a:gd name="T116" fmla="*/ 108 w 908"/>
                  <a:gd name="T117" fmla="*/ 44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08" h="827">
                    <a:moveTo>
                      <a:pt x="629" y="246"/>
                    </a:moveTo>
                    <a:cubicBezTo>
                      <a:pt x="687" y="299"/>
                      <a:pt x="745" y="351"/>
                      <a:pt x="802" y="405"/>
                    </a:cubicBezTo>
                    <a:cubicBezTo>
                      <a:pt x="806" y="409"/>
                      <a:pt x="809" y="412"/>
                      <a:pt x="813" y="414"/>
                    </a:cubicBezTo>
                    <a:cubicBezTo>
                      <a:pt x="846" y="444"/>
                      <a:pt x="846" y="444"/>
                      <a:pt x="846" y="444"/>
                    </a:cubicBezTo>
                    <a:cubicBezTo>
                      <a:pt x="864" y="463"/>
                      <a:pt x="864" y="463"/>
                      <a:pt x="864" y="463"/>
                    </a:cubicBezTo>
                    <a:cubicBezTo>
                      <a:pt x="908" y="508"/>
                      <a:pt x="890" y="574"/>
                      <a:pt x="843" y="594"/>
                    </a:cubicBezTo>
                    <a:cubicBezTo>
                      <a:pt x="862" y="646"/>
                      <a:pt x="821" y="695"/>
                      <a:pt x="769" y="692"/>
                    </a:cubicBezTo>
                    <a:cubicBezTo>
                      <a:pt x="764" y="735"/>
                      <a:pt x="722" y="764"/>
                      <a:pt x="678" y="753"/>
                    </a:cubicBezTo>
                    <a:cubicBezTo>
                      <a:pt x="667" y="807"/>
                      <a:pt x="603" y="827"/>
                      <a:pt x="553" y="797"/>
                    </a:cubicBezTo>
                    <a:cubicBezTo>
                      <a:pt x="545" y="792"/>
                      <a:pt x="545" y="792"/>
                      <a:pt x="545" y="792"/>
                    </a:cubicBezTo>
                    <a:cubicBezTo>
                      <a:pt x="556" y="779"/>
                      <a:pt x="562" y="764"/>
                      <a:pt x="565" y="748"/>
                    </a:cubicBezTo>
                    <a:cubicBezTo>
                      <a:pt x="579" y="756"/>
                      <a:pt x="589" y="764"/>
                      <a:pt x="606" y="763"/>
                    </a:cubicBezTo>
                    <a:cubicBezTo>
                      <a:pt x="617" y="762"/>
                      <a:pt x="628" y="756"/>
                      <a:pt x="631" y="745"/>
                    </a:cubicBezTo>
                    <a:cubicBezTo>
                      <a:pt x="633" y="740"/>
                      <a:pt x="633" y="734"/>
                      <a:pt x="631" y="727"/>
                    </a:cubicBezTo>
                    <a:cubicBezTo>
                      <a:pt x="569" y="677"/>
                      <a:pt x="569" y="677"/>
                      <a:pt x="569" y="677"/>
                    </a:cubicBezTo>
                    <a:cubicBezTo>
                      <a:pt x="559" y="669"/>
                      <a:pt x="557" y="654"/>
                      <a:pt x="565" y="643"/>
                    </a:cubicBezTo>
                    <a:cubicBezTo>
                      <a:pt x="573" y="633"/>
                      <a:pt x="588" y="631"/>
                      <a:pt x="599" y="640"/>
                    </a:cubicBezTo>
                    <a:cubicBezTo>
                      <a:pt x="667" y="694"/>
                      <a:pt x="667" y="694"/>
                      <a:pt x="667" y="694"/>
                    </a:cubicBezTo>
                    <a:cubicBezTo>
                      <a:pt x="683" y="707"/>
                      <a:pt x="700" y="713"/>
                      <a:pt x="713" y="702"/>
                    </a:cubicBezTo>
                    <a:cubicBezTo>
                      <a:pt x="716" y="699"/>
                      <a:pt x="719" y="695"/>
                      <a:pt x="720" y="691"/>
                    </a:cubicBezTo>
                    <a:cubicBezTo>
                      <a:pt x="723" y="685"/>
                      <a:pt x="725" y="675"/>
                      <a:pt x="718" y="669"/>
                    </a:cubicBezTo>
                    <a:cubicBezTo>
                      <a:pt x="637" y="606"/>
                      <a:pt x="637" y="606"/>
                      <a:pt x="637" y="606"/>
                    </a:cubicBezTo>
                    <a:cubicBezTo>
                      <a:pt x="627" y="598"/>
                      <a:pt x="625" y="583"/>
                      <a:pt x="633" y="572"/>
                    </a:cubicBezTo>
                    <a:cubicBezTo>
                      <a:pt x="641" y="562"/>
                      <a:pt x="656" y="560"/>
                      <a:pt x="667" y="568"/>
                    </a:cubicBezTo>
                    <a:cubicBezTo>
                      <a:pt x="751" y="634"/>
                      <a:pt x="751" y="634"/>
                      <a:pt x="751" y="634"/>
                    </a:cubicBezTo>
                    <a:cubicBezTo>
                      <a:pt x="752" y="635"/>
                      <a:pt x="752" y="635"/>
                      <a:pt x="753" y="636"/>
                    </a:cubicBezTo>
                    <a:cubicBezTo>
                      <a:pt x="781" y="661"/>
                      <a:pt x="825" y="625"/>
                      <a:pt x="781" y="588"/>
                    </a:cubicBezTo>
                    <a:cubicBezTo>
                      <a:pt x="692" y="522"/>
                      <a:pt x="692" y="522"/>
                      <a:pt x="692" y="522"/>
                    </a:cubicBezTo>
                    <a:cubicBezTo>
                      <a:pt x="681" y="514"/>
                      <a:pt x="679" y="499"/>
                      <a:pt x="687" y="488"/>
                    </a:cubicBezTo>
                    <a:cubicBezTo>
                      <a:pt x="695" y="478"/>
                      <a:pt x="710" y="476"/>
                      <a:pt x="721" y="484"/>
                    </a:cubicBezTo>
                    <a:cubicBezTo>
                      <a:pt x="809" y="550"/>
                      <a:pt x="809" y="550"/>
                      <a:pt x="809" y="550"/>
                    </a:cubicBezTo>
                    <a:cubicBezTo>
                      <a:pt x="818" y="555"/>
                      <a:pt x="829" y="549"/>
                      <a:pt x="835" y="541"/>
                    </a:cubicBezTo>
                    <a:cubicBezTo>
                      <a:pt x="845" y="527"/>
                      <a:pt x="844" y="510"/>
                      <a:pt x="830" y="496"/>
                    </a:cubicBezTo>
                    <a:cubicBezTo>
                      <a:pt x="812" y="477"/>
                      <a:pt x="812" y="477"/>
                      <a:pt x="812" y="477"/>
                    </a:cubicBezTo>
                    <a:cubicBezTo>
                      <a:pt x="576" y="263"/>
                      <a:pt x="576" y="263"/>
                      <a:pt x="576" y="263"/>
                    </a:cubicBezTo>
                    <a:cubicBezTo>
                      <a:pt x="570" y="258"/>
                      <a:pt x="574" y="249"/>
                      <a:pt x="582" y="249"/>
                    </a:cubicBezTo>
                    <a:cubicBezTo>
                      <a:pt x="596" y="250"/>
                      <a:pt x="611" y="249"/>
                      <a:pt x="625" y="247"/>
                    </a:cubicBezTo>
                    <a:cubicBezTo>
                      <a:pt x="626" y="246"/>
                      <a:pt x="627" y="246"/>
                      <a:pt x="629" y="246"/>
                    </a:cubicBezTo>
                    <a:close/>
                    <a:moveTo>
                      <a:pt x="108" y="447"/>
                    </a:moveTo>
                    <a:cubicBezTo>
                      <a:pt x="84" y="415"/>
                      <a:pt x="80" y="372"/>
                      <a:pt x="74" y="330"/>
                    </a:cubicBezTo>
                    <a:cubicBezTo>
                      <a:pt x="44" y="301"/>
                      <a:pt x="44" y="301"/>
                      <a:pt x="44" y="301"/>
                    </a:cubicBezTo>
                    <a:cubicBezTo>
                      <a:pt x="21" y="276"/>
                      <a:pt x="0" y="258"/>
                      <a:pt x="0" y="222"/>
                    </a:cubicBezTo>
                    <a:cubicBezTo>
                      <a:pt x="0" y="203"/>
                      <a:pt x="7" y="185"/>
                      <a:pt x="21" y="170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73" y="5"/>
                      <a:pt x="219" y="0"/>
                      <a:pt x="251" y="25"/>
                    </a:cubicBezTo>
                    <a:cubicBezTo>
                      <a:pt x="270" y="39"/>
                      <a:pt x="279" y="48"/>
                      <a:pt x="304" y="58"/>
                    </a:cubicBezTo>
                    <a:cubicBezTo>
                      <a:pt x="312" y="61"/>
                      <a:pt x="318" y="63"/>
                      <a:pt x="321" y="63"/>
                    </a:cubicBezTo>
                    <a:cubicBezTo>
                      <a:pt x="358" y="57"/>
                      <a:pt x="398" y="41"/>
                      <a:pt x="441" y="41"/>
                    </a:cubicBezTo>
                    <a:cubicBezTo>
                      <a:pt x="424" y="53"/>
                      <a:pt x="360" y="103"/>
                      <a:pt x="358" y="104"/>
                    </a:cubicBezTo>
                    <a:cubicBezTo>
                      <a:pt x="347" y="106"/>
                      <a:pt x="337" y="109"/>
                      <a:pt x="327" y="110"/>
                    </a:cubicBezTo>
                    <a:cubicBezTo>
                      <a:pt x="304" y="113"/>
                      <a:pt x="262" y="93"/>
                      <a:pt x="246" y="81"/>
                    </a:cubicBezTo>
                    <a:cubicBezTo>
                      <a:pt x="222" y="63"/>
                      <a:pt x="222" y="63"/>
                      <a:pt x="222" y="63"/>
                    </a:cubicBezTo>
                    <a:cubicBezTo>
                      <a:pt x="210" y="53"/>
                      <a:pt x="192" y="55"/>
                      <a:pt x="181" y="67"/>
                    </a:cubicBezTo>
                    <a:cubicBezTo>
                      <a:pt x="56" y="202"/>
                      <a:pt x="56" y="202"/>
                      <a:pt x="56" y="202"/>
                    </a:cubicBezTo>
                    <a:cubicBezTo>
                      <a:pt x="46" y="214"/>
                      <a:pt x="45" y="231"/>
                      <a:pt x="56" y="243"/>
                    </a:cubicBezTo>
                    <a:cubicBezTo>
                      <a:pt x="67" y="255"/>
                      <a:pt x="75" y="265"/>
                      <a:pt x="87" y="277"/>
                    </a:cubicBezTo>
                    <a:cubicBezTo>
                      <a:pt x="101" y="289"/>
                      <a:pt x="119" y="307"/>
                      <a:pt x="122" y="323"/>
                    </a:cubicBezTo>
                    <a:cubicBezTo>
                      <a:pt x="126" y="352"/>
                      <a:pt x="129" y="394"/>
                      <a:pt x="145" y="416"/>
                    </a:cubicBezTo>
                    <a:cubicBezTo>
                      <a:pt x="128" y="424"/>
                      <a:pt x="120" y="433"/>
                      <a:pt x="108" y="4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17"/>
              <p:cNvSpPr>
                <a:spLocks noEditPoints="1"/>
              </p:cNvSpPr>
              <p:nvPr/>
            </p:nvSpPr>
            <p:spPr bwMode="auto">
              <a:xfrm>
                <a:off x="7397754" y="4024314"/>
                <a:ext cx="820738" cy="760413"/>
              </a:xfrm>
              <a:custGeom>
                <a:avLst/>
                <a:gdLst>
                  <a:gd name="T0" fmla="*/ 401 w 866"/>
                  <a:gd name="T1" fmla="*/ 682 h 802"/>
                  <a:gd name="T2" fmla="*/ 329 w 866"/>
                  <a:gd name="T3" fmla="*/ 676 h 802"/>
                  <a:gd name="T4" fmla="*/ 325 w 866"/>
                  <a:gd name="T5" fmla="*/ 676 h 802"/>
                  <a:gd name="T6" fmla="*/ 323 w 866"/>
                  <a:gd name="T7" fmla="*/ 672 h 802"/>
                  <a:gd name="T8" fmla="*/ 303 w 866"/>
                  <a:gd name="T9" fmla="*/ 614 h 802"/>
                  <a:gd name="T10" fmla="*/ 303 w 866"/>
                  <a:gd name="T11" fmla="*/ 614 h 802"/>
                  <a:gd name="T12" fmla="*/ 232 w 866"/>
                  <a:gd name="T13" fmla="*/ 608 h 802"/>
                  <a:gd name="T14" fmla="*/ 228 w 866"/>
                  <a:gd name="T15" fmla="*/ 608 h 802"/>
                  <a:gd name="T16" fmla="*/ 226 w 866"/>
                  <a:gd name="T17" fmla="*/ 604 h 802"/>
                  <a:gd name="T18" fmla="*/ 206 w 866"/>
                  <a:gd name="T19" fmla="*/ 546 h 802"/>
                  <a:gd name="T20" fmla="*/ 206 w 866"/>
                  <a:gd name="T21" fmla="*/ 546 h 802"/>
                  <a:gd name="T22" fmla="*/ 147 w 866"/>
                  <a:gd name="T23" fmla="*/ 535 h 802"/>
                  <a:gd name="T24" fmla="*/ 142 w 866"/>
                  <a:gd name="T25" fmla="*/ 534 h 802"/>
                  <a:gd name="T26" fmla="*/ 142 w 866"/>
                  <a:gd name="T27" fmla="*/ 529 h 802"/>
                  <a:gd name="T28" fmla="*/ 126 w 866"/>
                  <a:gd name="T29" fmla="*/ 458 h 802"/>
                  <a:gd name="T30" fmla="*/ 126 w 866"/>
                  <a:gd name="T31" fmla="*/ 458 h 802"/>
                  <a:gd name="T32" fmla="*/ 39 w 866"/>
                  <a:gd name="T33" fmla="*/ 465 h 802"/>
                  <a:gd name="T34" fmla="*/ 22 w 866"/>
                  <a:gd name="T35" fmla="*/ 485 h 802"/>
                  <a:gd name="T36" fmla="*/ 28 w 866"/>
                  <a:gd name="T37" fmla="*/ 571 h 802"/>
                  <a:gd name="T38" fmla="*/ 28 w 866"/>
                  <a:gd name="T39" fmla="*/ 571 h 802"/>
                  <a:gd name="T40" fmla="*/ 83 w 866"/>
                  <a:gd name="T41" fmla="*/ 584 h 802"/>
                  <a:gd name="T42" fmla="*/ 87 w 866"/>
                  <a:gd name="T43" fmla="*/ 586 h 802"/>
                  <a:gd name="T44" fmla="*/ 87 w 866"/>
                  <a:gd name="T45" fmla="*/ 591 h 802"/>
                  <a:gd name="T46" fmla="*/ 95 w 866"/>
                  <a:gd name="T47" fmla="*/ 674 h 802"/>
                  <a:gd name="T48" fmla="*/ 95 w 866"/>
                  <a:gd name="T49" fmla="*/ 674 h 802"/>
                  <a:gd name="T50" fmla="*/ 178 w 866"/>
                  <a:gd name="T51" fmla="*/ 672 h 802"/>
                  <a:gd name="T52" fmla="*/ 183 w 866"/>
                  <a:gd name="T53" fmla="*/ 671 h 802"/>
                  <a:gd name="T54" fmla="*/ 185 w 866"/>
                  <a:gd name="T55" fmla="*/ 675 h 802"/>
                  <a:gd name="T56" fmla="*/ 206 w 866"/>
                  <a:gd name="T57" fmla="*/ 727 h 802"/>
                  <a:gd name="T58" fmla="*/ 206 w 866"/>
                  <a:gd name="T59" fmla="*/ 727 h 802"/>
                  <a:gd name="T60" fmla="*/ 289 w 866"/>
                  <a:gd name="T61" fmla="*/ 725 h 802"/>
                  <a:gd name="T62" fmla="*/ 293 w 866"/>
                  <a:gd name="T63" fmla="*/ 724 h 802"/>
                  <a:gd name="T64" fmla="*/ 296 w 866"/>
                  <a:gd name="T65" fmla="*/ 728 h 802"/>
                  <a:gd name="T66" fmla="*/ 316 w 866"/>
                  <a:gd name="T67" fmla="*/ 780 h 802"/>
                  <a:gd name="T68" fmla="*/ 402 w 866"/>
                  <a:gd name="T69" fmla="*/ 774 h 802"/>
                  <a:gd name="T70" fmla="*/ 407 w 866"/>
                  <a:gd name="T71" fmla="*/ 769 h 802"/>
                  <a:gd name="T72" fmla="*/ 401 w 866"/>
                  <a:gd name="T73" fmla="*/ 682 h 802"/>
                  <a:gd name="T74" fmla="*/ 565 w 866"/>
                  <a:gd name="T75" fmla="*/ 222 h 802"/>
                  <a:gd name="T76" fmla="*/ 725 w 866"/>
                  <a:gd name="T77" fmla="*/ 375 h 802"/>
                  <a:gd name="T78" fmla="*/ 751 w 866"/>
                  <a:gd name="T79" fmla="*/ 384 h 802"/>
                  <a:gd name="T80" fmla="*/ 775 w 866"/>
                  <a:gd name="T81" fmla="*/ 368 h 802"/>
                  <a:gd name="T82" fmla="*/ 800 w 866"/>
                  <a:gd name="T83" fmla="*/ 294 h 802"/>
                  <a:gd name="T84" fmla="*/ 816 w 866"/>
                  <a:gd name="T85" fmla="*/ 263 h 802"/>
                  <a:gd name="T86" fmla="*/ 844 w 866"/>
                  <a:gd name="T87" fmla="*/ 233 h 802"/>
                  <a:gd name="T88" fmla="*/ 845 w 866"/>
                  <a:gd name="T89" fmla="*/ 151 h 802"/>
                  <a:gd name="T90" fmla="*/ 730 w 866"/>
                  <a:gd name="T91" fmla="*/ 26 h 802"/>
                  <a:gd name="T92" fmla="*/ 648 w 866"/>
                  <a:gd name="T93" fmla="*/ 20 h 802"/>
                  <a:gd name="T94" fmla="*/ 621 w 866"/>
                  <a:gd name="T95" fmla="*/ 41 h 802"/>
                  <a:gd name="T96" fmla="*/ 576 w 866"/>
                  <a:gd name="T97" fmla="*/ 54 h 802"/>
                  <a:gd name="T98" fmla="*/ 490 w 866"/>
                  <a:gd name="T99" fmla="*/ 44 h 802"/>
                  <a:gd name="T100" fmla="*/ 345 w 866"/>
                  <a:gd name="T101" fmla="*/ 83 h 802"/>
                  <a:gd name="T102" fmla="*/ 175 w 866"/>
                  <a:gd name="T103" fmla="*/ 215 h 802"/>
                  <a:gd name="T104" fmla="*/ 255 w 866"/>
                  <a:gd name="T105" fmla="*/ 279 h 802"/>
                  <a:gd name="T106" fmla="*/ 379 w 866"/>
                  <a:gd name="T107" fmla="*/ 202 h 802"/>
                  <a:gd name="T108" fmla="*/ 435 w 866"/>
                  <a:gd name="T109" fmla="*/ 199 h 802"/>
                  <a:gd name="T110" fmla="*/ 513 w 866"/>
                  <a:gd name="T111" fmla="*/ 206 h 802"/>
                  <a:gd name="T112" fmla="*/ 565 w 866"/>
                  <a:gd name="T113" fmla="*/ 22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6" h="802">
                    <a:moveTo>
                      <a:pt x="401" y="682"/>
                    </a:moveTo>
                    <a:cubicBezTo>
                      <a:pt x="380" y="665"/>
                      <a:pt x="351" y="663"/>
                      <a:pt x="329" y="676"/>
                    </a:cubicBezTo>
                    <a:cubicBezTo>
                      <a:pt x="328" y="677"/>
                      <a:pt x="326" y="677"/>
                      <a:pt x="325" y="676"/>
                    </a:cubicBezTo>
                    <a:cubicBezTo>
                      <a:pt x="324" y="675"/>
                      <a:pt x="323" y="674"/>
                      <a:pt x="323" y="672"/>
                    </a:cubicBezTo>
                    <a:cubicBezTo>
                      <a:pt x="327" y="651"/>
                      <a:pt x="320" y="629"/>
                      <a:pt x="303" y="614"/>
                    </a:cubicBezTo>
                    <a:cubicBezTo>
                      <a:pt x="303" y="614"/>
                      <a:pt x="303" y="614"/>
                      <a:pt x="303" y="614"/>
                    </a:cubicBezTo>
                    <a:cubicBezTo>
                      <a:pt x="283" y="597"/>
                      <a:pt x="254" y="595"/>
                      <a:pt x="232" y="608"/>
                    </a:cubicBezTo>
                    <a:cubicBezTo>
                      <a:pt x="231" y="609"/>
                      <a:pt x="229" y="609"/>
                      <a:pt x="228" y="608"/>
                    </a:cubicBezTo>
                    <a:cubicBezTo>
                      <a:pt x="226" y="607"/>
                      <a:pt x="226" y="606"/>
                      <a:pt x="226" y="604"/>
                    </a:cubicBezTo>
                    <a:cubicBezTo>
                      <a:pt x="230" y="583"/>
                      <a:pt x="223" y="561"/>
                      <a:pt x="206" y="546"/>
                    </a:cubicBezTo>
                    <a:cubicBezTo>
                      <a:pt x="206" y="546"/>
                      <a:pt x="206" y="546"/>
                      <a:pt x="206" y="546"/>
                    </a:cubicBezTo>
                    <a:cubicBezTo>
                      <a:pt x="189" y="532"/>
                      <a:pt x="166" y="528"/>
                      <a:pt x="147" y="535"/>
                    </a:cubicBezTo>
                    <a:cubicBezTo>
                      <a:pt x="145" y="535"/>
                      <a:pt x="143" y="535"/>
                      <a:pt x="142" y="534"/>
                    </a:cubicBezTo>
                    <a:cubicBezTo>
                      <a:pt x="141" y="532"/>
                      <a:pt x="141" y="531"/>
                      <a:pt x="142" y="529"/>
                    </a:cubicBezTo>
                    <a:cubicBezTo>
                      <a:pt x="152" y="505"/>
                      <a:pt x="146" y="476"/>
                      <a:pt x="126" y="458"/>
                    </a:cubicBezTo>
                    <a:cubicBezTo>
                      <a:pt x="126" y="458"/>
                      <a:pt x="126" y="458"/>
                      <a:pt x="126" y="458"/>
                    </a:cubicBezTo>
                    <a:cubicBezTo>
                      <a:pt x="100" y="436"/>
                      <a:pt x="61" y="439"/>
                      <a:pt x="39" y="465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0" y="511"/>
                      <a:pt x="3" y="549"/>
                      <a:pt x="28" y="571"/>
                    </a:cubicBezTo>
                    <a:cubicBezTo>
                      <a:pt x="28" y="571"/>
                      <a:pt x="28" y="571"/>
                      <a:pt x="28" y="571"/>
                    </a:cubicBezTo>
                    <a:cubicBezTo>
                      <a:pt x="44" y="585"/>
                      <a:pt x="64" y="589"/>
                      <a:pt x="83" y="584"/>
                    </a:cubicBezTo>
                    <a:cubicBezTo>
                      <a:pt x="85" y="584"/>
                      <a:pt x="86" y="585"/>
                      <a:pt x="87" y="586"/>
                    </a:cubicBezTo>
                    <a:cubicBezTo>
                      <a:pt x="88" y="587"/>
                      <a:pt x="88" y="589"/>
                      <a:pt x="87" y="591"/>
                    </a:cubicBezTo>
                    <a:cubicBezTo>
                      <a:pt x="67" y="616"/>
                      <a:pt x="71" y="653"/>
                      <a:pt x="95" y="674"/>
                    </a:cubicBezTo>
                    <a:cubicBezTo>
                      <a:pt x="95" y="674"/>
                      <a:pt x="95" y="674"/>
                      <a:pt x="95" y="674"/>
                    </a:cubicBezTo>
                    <a:cubicBezTo>
                      <a:pt x="120" y="695"/>
                      <a:pt x="156" y="694"/>
                      <a:pt x="178" y="672"/>
                    </a:cubicBezTo>
                    <a:cubicBezTo>
                      <a:pt x="180" y="670"/>
                      <a:pt x="181" y="670"/>
                      <a:pt x="183" y="671"/>
                    </a:cubicBezTo>
                    <a:cubicBezTo>
                      <a:pt x="184" y="672"/>
                      <a:pt x="185" y="673"/>
                      <a:pt x="185" y="675"/>
                    </a:cubicBezTo>
                    <a:cubicBezTo>
                      <a:pt x="183" y="694"/>
                      <a:pt x="190" y="714"/>
                      <a:pt x="206" y="727"/>
                    </a:cubicBezTo>
                    <a:cubicBezTo>
                      <a:pt x="206" y="727"/>
                      <a:pt x="206" y="727"/>
                      <a:pt x="206" y="727"/>
                    </a:cubicBezTo>
                    <a:cubicBezTo>
                      <a:pt x="230" y="748"/>
                      <a:pt x="266" y="747"/>
                      <a:pt x="289" y="725"/>
                    </a:cubicBezTo>
                    <a:cubicBezTo>
                      <a:pt x="290" y="723"/>
                      <a:pt x="292" y="723"/>
                      <a:pt x="293" y="724"/>
                    </a:cubicBezTo>
                    <a:cubicBezTo>
                      <a:pt x="295" y="724"/>
                      <a:pt x="296" y="726"/>
                      <a:pt x="296" y="728"/>
                    </a:cubicBezTo>
                    <a:cubicBezTo>
                      <a:pt x="294" y="747"/>
                      <a:pt x="301" y="767"/>
                      <a:pt x="316" y="780"/>
                    </a:cubicBezTo>
                    <a:cubicBezTo>
                      <a:pt x="342" y="802"/>
                      <a:pt x="381" y="799"/>
                      <a:pt x="402" y="774"/>
                    </a:cubicBezTo>
                    <a:cubicBezTo>
                      <a:pt x="407" y="769"/>
                      <a:pt x="407" y="769"/>
                      <a:pt x="407" y="769"/>
                    </a:cubicBezTo>
                    <a:cubicBezTo>
                      <a:pt x="429" y="743"/>
                      <a:pt x="426" y="704"/>
                      <a:pt x="401" y="682"/>
                    </a:cubicBezTo>
                    <a:close/>
                    <a:moveTo>
                      <a:pt x="565" y="222"/>
                    </a:moveTo>
                    <a:cubicBezTo>
                      <a:pt x="616" y="271"/>
                      <a:pt x="673" y="326"/>
                      <a:pt x="725" y="375"/>
                    </a:cubicBezTo>
                    <a:cubicBezTo>
                      <a:pt x="732" y="382"/>
                      <a:pt x="741" y="385"/>
                      <a:pt x="751" y="384"/>
                    </a:cubicBezTo>
                    <a:cubicBezTo>
                      <a:pt x="762" y="382"/>
                      <a:pt x="770" y="377"/>
                      <a:pt x="775" y="368"/>
                    </a:cubicBezTo>
                    <a:cubicBezTo>
                      <a:pt x="787" y="346"/>
                      <a:pt x="796" y="321"/>
                      <a:pt x="800" y="294"/>
                    </a:cubicBezTo>
                    <a:cubicBezTo>
                      <a:pt x="803" y="282"/>
                      <a:pt x="807" y="272"/>
                      <a:pt x="816" y="263"/>
                    </a:cubicBezTo>
                    <a:cubicBezTo>
                      <a:pt x="844" y="233"/>
                      <a:pt x="844" y="233"/>
                      <a:pt x="844" y="233"/>
                    </a:cubicBezTo>
                    <a:cubicBezTo>
                      <a:pt x="866" y="210"/>
                      <a:pt x="866" y="174"/>
                      <a:pt x="845" y="151"/>
                    </a:cubicBezTo>
                    <a:cubicBezTo>
                      <a:pt x="730" y="26"/>
                      <a:pt x="730" y="26"/>
                      <a:pt x="730" y="26"/>
                    </a:cubicBezTo>
                    <a:cubicBezTo>
                      <a:pt x="708" y="3"/>
                      <a:pt x="672" y="0"/>
                      <a:pt x="648" y="20"/>
                    </a:cubicBezTo>
                    <a:cubicBezTo>
                      <a:pt x="621" y="41"/>
                      <a:pt x="621" y="41"/>
                      <a:pt x="621" y="41"/>
                    </a:cubicBezTo>
                    <a:cubicBezTo>
                      <a:pt x="607" y="52"/>
                      <a:pt x="592" y="56"/>
                      <a:pt x="576" y="54"/>
                    </a:cubicBezTo>
                    <a:cubicBezTo>
                      <a:pt x="547" y="51"/>
                      <a:pt x="519" y="47"/>
                      <a:pt x="490" y="44"/>
                    </a:cubicBezTo>
                    <a:cubicBezTo>
                      <a:pt x="436" y="37"/>
                      <a:pt x="388" y="50"/>
                      <a:pt x="345" y="83"/>
                    </a:cubicBezTo>
                    <a:cubicBezTo>
                      <a:pt x="288" y="127"/>
                      <a:pt x="231" y="170"/>
                      <a:pt x="175" y="215"/>
                    </a:cubicBezTo>
                    <a:cubicBezTo>
                      <a:pt x="119" y="259"/>
                      <a:pt x="189" y="320"/>
                      <a:pt x="255" y="279"/>
                    </a:cubicBezTo>
                    <a:cubicBezTo>
                      <a:pt x="379" y="202"/>
                      <a:pt x="379" y="202"/>
                      <a:pt x="379" y="202"/>
                    </a:cubicBezTo>
                    <a:cubicBezTo>
                      <a:pt x="396" y="192"/>
                      <a:pt x="416" y="190"/>
                      <a:pt x="435" y="199"/>
                    </a:cubicBezTo>
                    <a:cubicBezTo>
                      <a:pt x="458" y="209"/>
                      <a:pt x="488" y="211"/>
                      <a:pt x="513" y="206"/>
                    </a:cubicBezTo>
                    <a:cubicBezTo>
                      <a:pt x="532" y="203"/>
                      <a:pt x="550" y="208"/>
                      <a:pt x="565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894630" y="2607980"/>
            <a:ext cx="5447490" cy="629260"/>
            <a:chOff x="374886" y="1285762"/>
            <a:chExt cx="5371116" cy="629260"/>
          </a:xfrm>
        </p:grpSpPr>
        <p:sp>
          <p:nvSpPr>
            <p:cNvPr id="41" name="Freeform 40"/>
            <p:cNvSpPr/>
            <p:nvPr/>
          </p:nvSpPr>
          <p:spPr>
            <a:xfrm>
              <a:off x="804867" y="1377862"/>
              <a:ext cx="4941135" cy="385832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Assess the 2017 valuation</a:t>
              </a:r>
              <a:endParaRPr lang="en-GB" sz="2000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74886" y="1285762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68307" y="1365505"/>
              <a:ext cx="494260" cy="491845"/>
              <a:chOff x="1379538" y="1963738"/>
              <a:chExt cx="974725" cy="969963"/>
            </a:xfrm>
            <a:solidFill>
              <a:schemeClr val="bg1"/>
            </a:solidFill>
          </p:grpSpPr>
          <p:sp>
            <p:nvSpPr>
              <p:cNvPr id="44" name="Freeform 9"/>
              <p:cNvSpPr>
                <a:spLocks noEditPoints="1"/>
              </p:cNvSpPr>
              <p:nvPr/>
            </p:nvSpPr>
            <p:spPr bwMode="auto">
              <a:xfrm>
                <a:off x="1511301" y="1963738"/>
                <a:ext cx="711200" cy="969963"/>
              </a:xfrm>
              <a:custGeom>
                <a:avLst/>
                <a:gdLst>
                  <a:gd name="T0" fmla="*/ 279 w 750"/>
                  <a:gd name="T1" fmla="*/ 724 h 1024"/>
                  <a:gd name="T2" fmla="*/ 318 w 750"/>
                  <a:gd name="T3" fmla="*/ 753 h 1024"/>
                  <a:gd name="T4" fmla="*/ 432 w 750"/>
                  <a:gd name="T5" fmla="*/ 753 h 1024"/>
                  <a:gd name="T6" fmla="*/ 471 w 750"/>
                  <a:gd name="T7" fmla="*/ 723 h 1024"/>
                  <a:gd name="T8" fmla="*/ 521 w 750"/>
                  <a:gd name="T9" fmla="*/ 641 h 1024"/>
                  <a:gd name="T10" fmla="*/ 678 w 750"/>
                  <a:gd name="T11" fmla="*/ 375 h 1024"/>
                  <a:gd name="T12" fmla="*/ 375 w 750"/>
                  <a:gd name="T13" fmla="*/ 72 h 1024"/>
                  <a:gd name="T14" fmla="*/ 72 w 750"/>
                  <a:gd name="T15" fmla="*/ 375 h 1024"/>
                  <a:gd name="T16" fmla="*/ 229 w 750"/>
                  <a:gd name="T17" fmla="*/ 641 h 1024"/>
                  <a:gd name="T18" fmla="*/ 279 w 750"/>
                  <a:gd name="T19" fmla="*/ 724 h 1024"/>
                  <a:gd name="T20" fmla="*/ 446 w 750"/>
                  <a:gd name="T21" fmla="*/ 984 h 1024"/>
                  <a:gd name="T22" fmla="*/ 395 w 750"/>
                  <a:gd name="T23" fmla="*/ 1024 h 1024"/>
                  <a:gd name="T24" fmla="*/ 355 w 750"/>
                  <a:gd name="T25" fmla="*/ 1024 h 1024"/>
                  <a:gd name="T26" fmla="*/ 304 w 750"/>
                  <a:gd name="T27" fmla="*/ 984 h 1024"/>
                  <a:gd name="T28" fmla="*/ 284 w 750"/>
                  <a:gd name="T29" fmla="*/ 984 h 1024"/>
                  <a:gd name="T30" fmla="*/ 207 w 750"/>
                  <a:gd name="T31" fmla="*/ 908 h 1024"/>
                  <a:gd name="T32" fmla="*/ 208 w 750"/>
                  <a:gd name="T33" fmla="*/ 726 h 1024"/>
                  <a:gd name="T34" fmla="*/ 195 w 750"/>
                  <a:gd name="T35" fmla="*/ 704 h 1024"/>
                  <a:gd name="T36" fmla="*/ 0 w 750"/>
                  <a:gd name="T37" fmla="*/ 375 h 1024"/>
                  <a:gd name="T38" fmla="*/ 375 w 750"/>
                  <a:gd name="T39" fmla="*/ 0 h 1024"/>
                  <a:gd name="T40" fmla="*/ 750 w 750"/>
                  <a:gd name="T41" fmla="*/ 375 h 1024"/>
                  <a:gd name="T42" fmla="*/ 555 w 750"/>
                  <a:gd name="T43" fmla="*/ 704 h 1024"/>
                  <a:gd name="T44" fmla="*/ 543 w 750"/>
                  <a:gd name="T45" fmla="*/ 726 h 1024"/>
                  <a:gd name="T46" fmla="*/ 543 w 750"/>
                  <a:gd name="T47" fmla="*/ 908 h 1024"/>
                  <a:gd name="T48" fmla="*/ 466 w 750"/>
                  <a:gd name="T49" fmla="*/ 984 h 1024"/>
                  <a:gd name="T50" fmla="*/ 446 w 750"/>
                  <a:gd name="T51" fmla="*/ 984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0" h="1024">
                    <a:moveTo>
                      <a:pt x="279" y="724"/>
                    </a:moveTo>
                    <a:cubicBezTo>
                      <a:pt x="281" y="741"/>
                      <a:pt x="299" y="753"/>
                      <a:pt x="318" y="753"/>
                    </a:cubicBezTo>
                    <a:cubicBezTo>
                      <a:pt x="432" y="753"/>
                      <a:pt x="432" y="753"/>
                      <a:pt x="432" y="753"/>
                    </a:cubicBezTo>
                    <a:cubicBezTo>
                      <a:pt x="451" y="753"/>
                      <a:pt x="469" y="741"/>
                      <a:pt x="471" y="723"/>
                    </a:cubicBezTo>
                    <a:cubicBezTo>
                      <a:pt x="474" y="688"/>
                      <a:pt x="490" y="658"/>
                      <a:pt x="521" y="641"/>
                    </a:cubicBezTo>
                    <a:cubicBezTo>
                      <a:pt x="618" y="588"/>
                      <a:pt x="678" y="486"/>
                      <a:pt x="678" y="375"/>
                    </a:cubicBezTo>
                    <a:cubicBezTo>
                      <a:pt x="678" y="207"/>
                      <a:pt x="543" y="72"/>
                      <a:pt x="375" y="72"/>
                    </a:cubicBezTo>
                    <a:cubicBezTo>
                      <a:pt x="207" y="72"/>
                      <a:pt x="72" y="207"/>
                      <a:pt x="72" y="375"/>
                    </a:cubicBezTo>
                    <a:cubicBezTo>
                      <a:pt x="72" y="486"/>
                      <a:pt x="132" y="588"/>
                      <a:pt x="229" y="641"/>
                    </a:cubicBezTo>
                    <a:cubicBezTo>
                      <a:pt x="260" y="658"/>
                      <a:pt x="276" y="689"/>
                      <a:pt x="279" y="724"/>
                    </a:cubicBezTo>
                    <a:close/>
                    <a:moveTo>
                      <a:pt x="446" y="984"/>
                    </a:moveTo>
                    <a:cubicBezTo>
                      <a:pt x="440" y="1007"/>
                      <a:pt x="420" y="1024"/>
                      <a:pt x="395" y="1024"/>
                    </a:cubicBezTo>
                    <a:cubicBezTo>
                      <a:pt x="355" y="1024"/>
                      <a:pt x="355" y="1024"/>
                      <a:pt x="355" y="1024"/>
                    </a:cubicBezTo>
                    <a:cubicBezTo>
                      <a:pt x="330" y="1024"/>
                      <a:pt x="310" y="1007"/>
                      <a:pt x="304" y="984"/>
                    </a:cubicBezTo>
                    <a:cubicBezTo>
                      <a:pt x="284" y="984"/>
                      <a:pt x="284" y="984"/>
                      <a:pt x="284" y="984"/>
                    </a:cubicBezTo>
                    <a:cubicBezTo>
                      <a:pt x="242" y="984"/>
                      <a:pt x="207" y="950"/>
                      <a:pt x="207" y="908"/>
                    </a:cubicBezTo>
                    <a:cubicBezTo>
                      <a:pt x="208" y="726"/>
                      <a:pt x="208" y="726"/>
                      <a:pt x="208" y="726"/>
                    </a:cubicBezTo>
                    <a:cubicBezTo>
                      <a:pt x="208" y="716"/>
                      <a:pt x="203" y="709"/>
                      <a:pt x="195" y="704"/>
                    </a:cubicBezTo>
                    <a:cubicBezTo>
                      <a:pt x="75" y="638"/>
                      <a:pt x="0" y="512"/>
                      <a:pt x="0" y="375"/>
                    </a:cubicBezTo>
                    <a:cubicBezTo>
                      <a:pt x="0" y="168"/>
                      <a:pt x="168" y="0"/>
                      <a:pt x="375" y="0"/>
                    </a:cubicBezTo>
                    <a:cubicBezTo>
                      <a:pt x="582" y="0"/>
                      <a:pt x="750" y="168"/>
                      <a:pt x="750" y="375"/>
                    </a:cubicBezTo>
                    <a:cubicBezTo>
                      <a:pt x="750" y="512"/>
                      <a:pt x="675" y="638"/>
                      <a:pt x="555" y="704"/>
                    </a:cubicBezTo>
                    <a:cubicBezTo>
                      <a:pt x="547" y="709"/>
                      <a:pt x="543" y="716"/>
                      <a:pt x="543" y="726"/>
                    </a:cubicBezTo>
                    <a:cubicBezTo>
                      <a:pt x="543" y="908"/>
                      <a:pt x="543" y="908"/>
                      <a:pt x="543" y="908"/>
                    </a:cubicBezTo>
                    <a:cubicBezTo>
                      <a:pt x="543" y="950"/>
                      <a:pt x="508" y="984"/>
                      <a:pt x="466" y="984"/>
                    </a:cubicBezTo>
                    <a:cubicBezTo>
                      <a:pt x="446" y="984"/>
                      <a:pt x="446" y="984"/>
                      <a:pt x="446" y="9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Freeform 10"/>
              <p:cNvSpPr>
                <a:spLocks noEditPoints="1"/>
              </p:cNvSpPr>
              <p:nvPr/>
            </p:nvSpPr>
            <p:spPr bwMode="auto">
              <a:xfrm>
                <a:off x="1379538" y="2057400"/>
                <a:ext cx="974725" cy="515938"/>
              </a:xfrm>
              <a:custGeom>
                <a:avLst/>
                <a:gdLst>
                  <a:gd name="T0" fmla="*/ 880 w 1028"/>
                  <a:gd name="T1" fmla="*/ 511 h 545"/>
                  <a:gd name="T2" fmla="*/ 871 w 1028"/>
                  <a:gd name="T3" fmla="*/ 479 h 545"/>
                  <a:gd name="T4" fmla="*/ 904 w 1028"/>
                  <a:gd name="T5" fmla="*/ 470 h 545"/>
                  <a:gd name="T6" fmla="*/ 950 w 1028"/>
                  <a:gd name="T7" fmla="*/ 497 h 545"/>
                  <a:gd name="T8" fmla="*/ 959 w 1028"/>
                  <a:gd name="T9" fmla="*/ 529 h 545"/>
                  <a:gd name="T10" fmla="*/ 926 w 1028"/>
                  <a:gd name="T11" fmla="*/ 538 h 545"/>
                  <a:gd name="T12" fmla="*/ 880 w 1028"/>
                  <a:gd name="T13" fmla="*/ 511 h 545"/>
                  <a:gd name="T14" fmla="*/ 904 w 1028"/>
                  <a:gd name="T15" fmla="*/ 75 h 545"/>
                  <a:gd name="T16" fmla="*/ 871 w 1028"/>
                  <a:gd name="T17" fmla="*/ 66 h 545"/>
                  <a:gd name="T18" fmla="*/ 880 w 1028"/>
                  <a:gd name="T19" fmla="*/ 33 h 545"/>
                  <a:gd name="T20" fmla="*/ 926 w 1028"/>
                  <a:gd name="T21" fmla="*/ 6 h 545"/>
                  <a:gd name="T22" fmla="*/ 959 w 1028"/>
                  <a:gd name="T23" fmla="*/ 15 h 545"/>
                  <a:gd name="T24" fmla="*/ 950 w 1028"/>
                  <a:gd name="T25" fmla="*/ 48 h 545"/>
                  <a:gd name="T26" fmla="*/ 904 w 1028"/>
                  <a:gd name="T27" fmla="*/ 75 h 545"/>
                  <a:gd name="T28" fmla="*/ 951 w 1028"/>
                  <a:gd name="T29" fmla="*/ 296 h 545"/>
                  <a:gd name="T30" fmla="*/ 927 w 1028"/>
                  <a:gd name="T31" fmla="*/ 272 h 545"/>
                  <a:gd name="T32" fmla="*/ 951 w 1028"/>
                  <a:gd name="T33" fmla="*/ 248 h 545"/>
                  <a:gd name="T34" fmla="*/ 1004 w 1028"/>
                  <a:gd name="T35" fmla="*/ 248 h 545"/>
                  <a:gd name="T36" fmla="*/ 1028 w 1028"/>
                  <a:gd name="T37" fmla="*/ 272 h 545"/>
                  <a:gd name="T38" fmla="*/ 1004 w 1028"/>
                  <a:gd name="T39" fmla="*/ 296 h 545"/>
                  <a:gd name="T40" fmla="*/ 951 w 1028"/>
                  <a:gd name="T41" fmla="*/ 296 h 545"/>
                  <a:gd name="T42" fmla="*/ 148 w 1028"/>
                  <a:gd name="T43" fmla="*/ 33 h 545"/>
                  <a:gd name="T44" fmla="*/ 157 w 1028"/>
                  <a:gd name="T45" fmla="*/ 66 h 545"/>
                  <a:gd name="T46" fmla="*/ 124 w 1028"/>
                  <a:gd name="T47" fmla="*/ 75 h 545"/>
                  <a:gd name="T48" fmla="*/ 78 w 1028"/>
                  <a:gd name="T49" fmla="*/ 48 h 545"/>
                  <a:gd name="T50" fmla="*/ 69 w 1028"/>
                  <a:gd name="T51" fmla="*/ 15 h 545"/>
                  <a:gd name="T52" fmla="*/ 102 w 1028"/>
                  <a:gd name="T53" fmla="*/ 6 h 545"/>
                  <a:gd name="T54" fmla="*/ 148 w 1028"/>
                  <a:gd name="T55" fmla="*/ 33 h 545"/>
                  <a:gd name="T56" fmla="*/ 124 w 1028"/>
                  <a:gd name="T57" fmla="*/ 470 h 545"/>
                  <a:gd name="T58" fmla="*/ 157 w 1028"/>
                  <a:gd name="T59" fmla="*/ 479 h 545"/>
                  <a:gd name="T60" fmla="*/ 148 w 1028"/>
                  <a:gd name="T61" fmla="*/ 511 h 545"/>
                  <a:gd name="T62" fmla="*/ 102 w 1028"/>
                  <a:gd name="T63" fmla="*/ 538 h 545"/>
                  <a:gd name="T64" fmla="*/ 69 w 1028"/>
                  <a:gd name="T65" fmla="*/ 529 h 545"/>
                  <a:gd name="T66" fmla="*/ 78 w 1028"/>
                  <a:gd name="T67" fmla="*/ 497 h 545"/>
                  <a:gd name="T68" fmla="*/ 124 w 1028"/>
                  <a:gd name="T69" fmla="*/ 470 h 545"/>
                  <a:gd name="T70" fmla="*/ 77 w 1028"/>
                  <a:gd name="T71" fmla="*/ 248 h 545"/>
                  <a:gd name="T72" fmla="*/ 101 w 1028"/>
                  <a:gd name="T73" fmla="*/ 272 h 545"/>
                  <a:gd name="T74" fmla="*/ 77 w 1028"/>
                  <a:gd name="T75" fmla="*/ 296 h 545"/>
                  <a:gd name="T76" fmla="*/ 24 w 1028"/>
                  <a:gd name="T77" fmla="*/ 296 h 545"/>
                  <a:gd name="T78" fmla="*/ 0 w 1028"/>
                  <a:gd name="T79" fmla="*/ 272 h 545"/>
                  <a:gd name="T80" fmla="*/ 24 w 1028"/>
                  <a:gd name="T81" fmla="*/ 248 h 545"/>
                  <a:gd name="T82" fmla="*/ 77 w 1028"/>
                  <a:gd name="T83" fmla="*/ 248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8" h="545">
                    <a:moveTo>
                      <a:pt x="880" y="511"/>
                    </a:moveTo>
                    <a:cubicBezTo>
                      <a:pt x="869" y="505"/>
                      <a:pt x="865" y="490"/>
                      <a:pt x="871" y="479"/>
                    </a:cubicBezTo>
                    <a:cubicBezTo>
                      <a:pt x="878" y="467"/>
                      <a:pt x="893" y="463"/>
                      <a:pt x="904" y="470"/>
                    </a:cubicBezTo>
                    <a:cubicBezTo>
                      <a:pt x="950" y="497"/>
                      <a:pt x="950" y="497"/>
                      <a:pt x="950" y="497"/>
                    </a:cubicBezTo>
                    <a:cubicBezTo>
                      <a:pt x="962" y="503"/>
                      <a:pt x="966" y="518"/>
                      <a:pt x="959" y="529"/>
                    </a:cubicBezTo>
                    <a:cubicBezTo>
                      <a:pt x="953" y="541"/>
                      <a:pt x="938" y="545"/>
                      <a:pt x="926" y="538"/>
                    </a:cubicBezTo>
                    <a:cubicBezTo>
                      <a:pt x="880" y="511"/>
                      <a:pt x="880" y="511"/>
                      <a:pt x="880" y="511"/>
                    </a:cubicBezTo>
                    <a:close/>
                    <a:moveTo>
                      <a:pt x="904" y="75"/>
                    </a:moveTo>
                    <a:cubicBezTo>
                      <a:pt x="893" y="81"/>
                      <a:pt x="878" y="77"/>
                      <a:pt x="871" y="66"/>
                    </a:cubicBezTo>
                    <a:cubicBezTo>
                      <a:pt x="865" y="54"/>
                      <a:pt x="869" y="40"/>
                      <a:pt x="880" y="33"/>
                    </a:cubicBezTo>
                    <a:cubicBezTo>
                      <a:pt x="926" y="6"/>
                      <a:pt x="926" y="6"/>
                      <a:pt x="926" y="6"/>
                    </a:cubicBezTo>
                    <a:cubicBezTo>
                      <a:pt x="938" y="0"/>
                      <a:pt x="953" y="4"/>
                      <a:pt x="959" y="15"/>
                    </a:cubicBezTo>
                    <a:cubicBezTo>
                      <a:pt x="966" y="27"/>
                      <a:pt x="962" y="41"/>
                      <a:pt x="950" y="48"/>
                    </a:cubicBezTo>
                    <a:cubicBezTo>
                      <a:pt x="904" y="75"/>
                      <a:pt x="904" y="75"/>
                      <a:pt x="904" y="75"/>
                    </a:cubicBezTo>
                    <a:close/>
                    <a:moveTo>
                      <a:pt x="951" y="296"/>
                    </a:moveTo>
                    <a:cubicBezTo>
                      <a:pt x="937" y="296"/>
                      <a:pt x="927" y="285"/>
                      <a:pt x="927" y="272"/>
                    </a:cubicBezTo>
                    <a:cubicBezTo>
                      <a:pt x="927" y="259"/>
                      <a:pt x="937" y="248"/>
                      <a:pt x="951" y="248"/>
                    </a:cubicBezTo>
                    <a:cubicBezTo>
                      <a:pt x="1004" y="248"/>
                      <a:pt x="1004" y="248"/>
                      <a:pt x="1004" y="248"/>
                    </a:cubicBezTo>
                    <a:cubicBezTo>
                      <a:pt x="1017" y="248"/>
                      <a:pt x="1028" y="259"/>
                      <a:pt x="1028" y="272"/>
                    </a:cubicBezTo>
                    <a:cubicBezTo>
                      <a:pt x="1028" y="285"/>
                      <a:pt x="1017" y="296"/>
                      <a:pt x="1004" y="296"/>
                    </a:cubicBezTo>
                    <a:cubicBezTo>
                      <a:pt x="951" y="296"/>
                      <a:pt x="951" y="296"/>
                      <a:pt x="951" y="296"/>
                    </a:cubicBezTo>
                    <a:close/>
                    <a:moveTo>
                      <a:pt x="148" y="33"/>
                    </a:moveTo>
                    <a:cubicBezTo>
                      <a:pt x="159" y="40"/>
                      <a:pt x="163" y="54"/>
                      <a:pt x="157" y="66"/>
                    </a:cubicBezTo>
                    <a:cubicBezTo>
                      <a:pt x="150" y="77"/>
                      <a:pt x="135" y="81"/>
                      <a:pt x="124" y="75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66" y="41"/>
                      <a:pt x="62" y="27"/>
                      <a:pt x="69" y="15"/>
                    </a:cubicBezTo>
                    <a:cubicBezTo>
                      <a:pt x="75" y="4"/>
                      <a:pt x="90" y="0"/>
                      <a:pt x="102" y="6"/>
                    </a:cubicBezTo>
                    <a:cubicBezTo>
                      <a:pt x="148" y="33"/>
                      <a:pt x="148" y="33"/>
                      <a:pt x="148" y="33"/>
                    </a:cubicBezTo>
                    <a:close/>
                    <a:moveTo>
                      <a:pt x="124" y="470"/>
                    </a:moveTo>
                    <a:cubicBezTo>
                      <a:pt x="135" y="463"/>
                      <a:pt x="150" y="467"/>
                      <a:pt x="157" y="479"/>
                    </a:cubicBezTo>
                    <a:cubicBezTo>
                      <a:pt x="163" y="490"/>
                      <a:pt x="159" y="505"/>
                      <a:pt x="148" y="511"/>
                    </a:cubicBezTo>
                    <a:cubicBezTo>
                      <a:pt x="102" y="538"/>
                      <a:pt x="102" y="538"/>
                      <a:pt x="102" y="538"/>
                    </a:cubicBezTo>
                    <a:cubicBezTo>
                      <a:pt x="90" y="545"/>
                      <a:pt x="75" y="541"/>
                      <a:pt x="69" y="529"/>
                    </a:cubicBezTo>
                    <a:cubicBezTo>
                      <a:pt x="62" y="518"/>
                      <a:pt x="66" y="503"/>
                      <a:pt x="78" y="497"/>
                    </a:cubicBezTo>
                    <a:cubicBezTo>
                      <a:pt x="124" y="470"/>
                      <a:pt x="124" y="470"/>
                      <a:pt x="124" y="470"/>
                    </a:cubicBezTo>
                    <a:close/>
                    <a:moveTo>
                      <a:pt x="77" y="248"/>
                    </a:moveTo>
                    <a:cubicBezTo>
                      <a:pt x="91" y="248"/>
                      <a:pt x="101" y="259"/>
                      <a:pt x="101" y="272"/>
                    </a:cubicBezTo>
                    <a:cubicBezTo>
                      <a:pt x="101" y="285"/>
                      <a:pt x="91" y="296"/>
                      <a:pt x="77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11" y="296"/>
                      <a:pt x="0" y="285"/>
                      <a:pt x="0" y="272"/>
                    </a:cubicBezTo>
                    <a:cubicBezTo>
                      <a:pt x="0" y="259"/>
                      <a:pt x="11" y="248"/>
                      <a:pt x="24" y="248"/>
                    </a:cubicBezTo>
                    <a:cubicBezTo>
                      <a:pt x="77" y="248"/>
                      <a:pt x="77" y="248"/>
                      <a:pt x="77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1692276" y="2166938"/>
                <a:ext cx="349250" cy="350838"/>
              </a:xfrm>
              <a:custGeom>
                <a:avLst/>
                <a:gdLst>
                  <a:gd name="T0" fmla="*/ 3 w 368"/>
                  <a:gd name="T1" fmla="*/ 49 h 370"/>
                  <a:gd name="T2" fmla="*/ 20 w 368"/>
                  <a:gd name="T3" fmla="*/ 19 h 370"/>
                  <a:gd name="T4" fmla="*/ 49 w 368"/>
                  <a:gd name="T5" fmla="*/ 35 h 370"/>
                  <a:gd name="T6" fmla="*/ 63 w 368"/>
                  <a:gd name="T7" fmla="*/ 82 h 370"/>
                  <a:gd name="T8" fmla="*/ 114 w 368"/>
                  <a:gd name="T9" fmla="*/ 67 h 370"/>
                  <a:gd name="T10" fmla="*/ 115 w 368"/>
                  <a:gd name="T11" fmla="*/ 67 h 370"/>
                  <a:gd name="T12" fmla="*/ 160 w 368"/>
                  <a:gd name="T13" fmla="*/ 60 h 370"/>
                  <a:gd name="T14" fmla="*/ 160 w 368"/>
                  <a:gd name="T15" fmla="*/ 24 h 370"/>
                  <a:gd name="T16" fmla="*/ 184 w 368"/>
                  <a:gd name="T17" fmla="*/ 0 h 370"/>
                  <a:gd name="T18" fmla="*/ 208 w 368"/>
                  <a:gd name="T19" fmla="*/ 24 h 370"/>
                  <a:gd name="T20" fmla="*/ 208 w 368"/>
                  <a:gd name="T21" fmla="*/ 60 h 370"/>
                  <a:gd name="T22" fmla="*/ 254 w 368"/>
                  <a:gd name="T23" fmla="*/ 67 h 370"/>
                  <a:gd name="T24" fmla="*/ 254 w 368"/>
                  <a:gd name="T25" fmla="*/ 67 h 370"/>
                  <a:gd name="T26" fmla="*/ 254 w 368"/>
                  <a:gd name="T27" fmla="*/ 67 h 370"/>
                  <a:gd name="T28" fmla="*/ 305 w 368"/>
                  <a:gd name="T29" fmla="*/ 82 h 370"/>
                  <a:gd name="T30" fmla="*/ 319 w 368"/>
                  <a:gd name="T31" fmla="*/ 35 h 370"/>
                  <a:gd name="T32" fmla="*/ 348 w 368"/>
                  <a:gd name="T33" fmla="*/ 19 h 370"/>
                  <a:gd name="T34" fmla="*/ 364 w 368"/>
                  <a:gd name="T35" fmla="*/ 49 h 370"/>
                  <a:gd name="T36" fmla="*/ 277 w 368"/>
                  <a:gd name="T37" fmla="*/ 350 h 370"/>
                  <a:gd name="T38" fmla="*/ 247 w 368"/>
                  <a:gd name="T39" fmla="*/ 366 h 370"/>
                  <a:gd name="T40" fmla="*/ 231 w 368"/>
                  <a:gd name="T41" fmla="*/ 337 h 370"/>
                  <a:gd name="T42" fmla="*/ 291 w 368"/>
                  <a:gd name="T43" fmla="*/ 128 h 370"/>
                  <a:gd name="T44" fmla="*/ 244 w 368"/>
                  <a:gd name="T45" fmla="*/ 114 h 370"/>
                  <a:gd name="T46" fmla="*/ 244 w 368"/>
                  <a:gd name="T47" fmla="*/ 114 h 370"/>
                  <a:gd name="T48" fmla="*/ 208 w 368"/>
                  <a:gd name="T49" fmla="*/ 109 h 370"/>
                  <a:gd name="T50" fmla="*/ 208 w 368"/>
                  <a:gd name="T51" fmla="*/ 167 h 370"/>
                  <a:gd name="T52" fmla="*/ 184 w 368"/>
                  <a:gd name="T53" fmla="*/ 191 h 370"/>
                  <a:gd name="T54" fmla="*/ 160 w 368"/>
                  <a:gd name="T55" fmla="*/ 167 h 370"/>
                  <a:gd name="T56" fmla="*/ 160 w 368"/>
                  <a:gd name="T57" fmla="*/ 109 h 370"/>
                  <a:gd name="T58" fmla="*/ 125 w 368"/>
                  <a:gd name="T59" fmla="*/ 114 h 370"/>
                  <a:gd name="T60" fmla="*/ 124 w 368"/>
                  <a:gd name="T61" fmla="*/ 114 h 370"/>
                  <a:gd name="T62" fmla="*/ 77 w 368"/>
                  <a:gd name="T63" fmla="*/ 128 h 370"/>
                  <a:gd name="T64" fmla="*/ 137 w 368"/>
                  <a:gd name="T65" fmla="*/ 337 h 370"/>
                  <a:gd name="T66" fmla="*/ 121 w 368"/>
                  <a:gd name="T67" fmla="*/ 366 h 370"/>
                  <a:gd name="T68" fmla="*/ 91 w 368"/>
                  <a:gd name="T69" fmla="*/ 350 h 370"/>
                  <a:gd name="T70" fmla="*/ 3 w 368"/>
                  <a:gd name="T71" fmla="*/ 4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8" h="370">
                    <a:moveTo>
                      <a:pt x="3" y="49"/>
                    </a:moveTo>
                    <a:cubicBezTo>
                      <a:pt x="0" y="36"/>
                      <a:pt x="7" y="23"/>
                      <a:pt x="20" y="19"/>
                    </a:cubicBezTo>
                    <a:cubicBezTo>
                      <a:pt x="32" y="15"/>
                      <a:pt x="46" y="23"/>
                      <a:pt x="49" y="35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9" y="76"/>
                      <a:pt x="96" y="71"/>
                      <a:pt x="114" y="67"/>
                    </a:cubicBezTo>
                    <a:cubicBezTo>
                      <a:pt x="114" y="67"/>
                      <a:pt x="114" y="67"/>
                      <a:pt x="115" y="67"/>
                    </a:cubicBezTo>
                    <a:cubicBezTo>
                      <a:pt x="130" y="64"/>
                      <a:pt x="145" y="62"/>
                      <a:pt x="160" y="60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11"/>
                      <a:pt x="171" y="0"/>
                      <a:pt x="184" y="0"/>
                    </a:cubicBezTo>
                    <a:cubicBezTo>
                      <a:pt x="197" y="0"/>
                      <a:pt x="208" y="11"/>
                      <a:pt x="208" y="24"/>
                    </a:cubicBezTo>
                    <a:cubicBezTo>
                      <a:pt x="208" y="60"/>
                      <a:pt x="208" y="60"/>
                      <a:pt x="208" y="60"/>
                    </a:cubicBezTo>
                    <a:cubicBezTo>
                      <a:pt x="223" y="62"/>
                      <a:pt x="239" y="64"/>
                      <a:pt x="254" y="67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71" y="71"/>
                      <a:pt x="288" y="76"/>
                      <a:pt x="305" y="82"/>
                    </a:cubicBezTo>
                    <a:cubicBezTo>
                      <a:pt x="319" y="35"/>
                      <a:pt x="319" y="35"/>
                      <a:pt x="319" y="35"/>
                    </a:cubicBezTo>
                    <a:cubicBezTo>
                      <a:pt x="322" y="23"/>
                      <a:pt x="335" y="15"/>
                      <a:pt x="348" y="19"/>
                    </a:cubicBezTo>
                    <a:cubicBezTo>
                      <a:pt x="361" y="23"/>
                      <a:pt x="368" y="36"/>
                      <a:pt x="364" y="49"/>
                    </a:cubicBezTo>
                    <a:cubicBezTo>
                      <a:pt x="277" y="350"/>
                      <a:pt x="277" y="350"/>
                      <a:pt x="277" y="350"/>
                    </a:cubicBezTo>
                    <a:cubicBezTo>
                      <a:pt x="273" y="363"/>
                      <a:pt x="260" y="370"/>
                      <a:pt x="247" y="366"/>
                    </a:cubicBezTo>
                    <a:cubicBezTo>
                      <a:pt x="234" y="362"/>
                      <a:pt x="227" y="349"/>
                      <a:pt x="231" y="337"/>
                    </a:cubicBezTo>
                    <a:cubicBezTo>
                      <a:pt x="291" y="128"/>
                      <a:pt x="291" y="128"/>
                      <a:pt x="291" y="128"/>
                    </a:cubicBezTo>
                    <a:cubicBezTo>
                      <a:pt x="276" y="122"/>
                      <a:pt x="261" y="117"/>
                      <a:pt x="244" y="114"/>
                    </a:cubicBezTo>
                    <a:cubicBezTo>
                      <a:pt x="244" y="114"/>
                      <a:pt x="244" y="114"/>
                      <a:pt x="244" y="114"/>
                    </a:cubicBezTo>
                    <a:cubicBezTo>
                      <a:pt x="232" y="111"/>
                      <a:pt x="220" y="110"/>
                      <a:pt x="208" y="109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8" y="180"/>
                      <a:pt x="197" y="191"/>
                      <a:pt x="184" y="191"/>
                    </a:cubicBezTo>
                    <a:cubicBezTo>
                      <a:pt x="171" y="191"/>
                      <a:pt x="160" y="180"/>
                      <a:pt x="160" y="167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48" y="110"/>
                      <a:pt x="136" y="111"/>
                      <a:pt x="125" y="114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07" y="117"/>
                      <a:pt x="92" y="122"/>
                      <a:pt x="77" y="128"/>
                    </a:cubicBezTo>
                    <a:cubicBezTo>
                      <a:pt x="137" y="337"/>
                      <a:pt x="137" y="337"/>
                      <a:pt x="137" y="337"/>
                    </a:cubicBezTo>
                    <a:cubicBezTo>
                      <a:pt x="141" y="349"/>
                      <a:pt x="134" y="362"/>
                      <a:pt x="121" y="366"/>
                    </a:cubicBezTo>
                    <a:cubicBezTo>
                      <a:pt x="108" y="370"/>
                      <a:pt x="95" y="363"/>
                      <a:pt x="91" y="350"/>
                    </a:cubicBezTo>
                    <a:cubicBezTo>
                      <a:pt x="3" y="49"/>
                      <a:pt x="3" y="49"/>
                      <a:pt x="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58" name="Picture 8" descr="Image result for UCU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154" r="93077">
                        <a14:foregroundMark x1="74231" y1="50625" x2="74231" y2="50625"/>
                        <a14:foregroundMark x1="74615" y1="35625" x2="74615" y2="35625"/>
                        <a14:foregroundMark x1="71923" y1="30000" x2="71923" y2="30000"/>
                        <a14:foregroundMark x1="76538" y1="28125" x2="76538" y2="28125"/>
                        <a14:foregroundMark x1="33846" y1="65625" x2="28462" y2="68750"/>
                        <a14:foregroundMark x1="28462" y1="68750" x2="28462" y2="68750"/>
                        <a14:foregroundMark x1="32692" y1="73750" x2="32692" y2="73750"/>
                        <a14:foregroundMark x1="44231" y1="72500" x2="44231" y2="72500"/>
                        <a14:foregroundMark x1="57308" y1="72500" x2="57308" y2="72500"/>
                        <a14:foregroundMark x1="73077" y1="75000" x2="73077" y2="75000"/>
                        <a14:foregroundMark x1="85385" y1="75000" x2="85385" y2="75000"/>
                        <a14:foregroundMark x1="91538" y1="73750" x2="91538" y2="73750"/>
                        <a14:foregroundMark x1="93077" y1="66250" x2="93077" y2="66250"/>
                        <a14:foregroundMark x1="85000" y1="64375" x2="85000" y2="64375"/>
                        <a14:foregroundMark x1="78077" y1="63125" x2="78077" y2="63125"/>
                        <a14:foregroundMark x1="73462" y1="51875" x2="73462" y2="51875"/>
                        <a14:foregroundMark x1="65769" y1="58750" x2="65769" y2="58750"/>
                        <a14:foregroundMark x1="60385" y1="58750" x2="60385" y2="58750"/>
                        <a14:foregroundMark x1="45769" y1="65625" x2="45769" y2="65625"/>
                        <a14:foregroundMark x1="31923" y1="66875" x2="31923" y2="66875"/>
                        <a14:foregroundMark x1="41154" y1="72500" x2="41154" y2="72500"/>
                        <a14:foregroundMark x1="38077" y1="73125" x2="38077" y2="73125"/>
                        <a14:foregroundMark x1="36923" y1="72500" x2="36923" y2="72500"/>
                        <a14:foregroundMark x1="28846" y1="68750" x2="28846" y2="68750"/>
                        <a14:foregroundMark x1="32692" y1="68125" x2="32692" y2="68125"/>
                        <a14:foregroundMark x1="33462" y1="68125" x2="34231" y2="68125"/>
                        <a14:foregroundMark x1="39231" y1="68750" x2="39231" y2="68750"/>
                        <a14:foregroundMark x1="40000" y1="68750" x2="40000" y2="68750"/>
                        <a14:foregroundMark x1="45000" y1="69375" x2="45000" y2="69375"/>
                        <a14:foregroundMark x1="47308" y1="69375" x2="47308" y2="69375"/>
                        <a14:foregroundMark x1="48462" y1="69375" x2="48462" y2="69375"/>
                        <a14:foregroundMark x1="50769" y1="69375" x2="50769" y2="69375"/>
                        <a14:foregroundMark x1="50769" y1="69375" x2="50769" y2="69375"/>
                        <a14:foregroundMark x1="53077" y1="70000" x2="53077" y2="70000"/>
                        <a14:foregroundMark x1="53462" y1="70625" x2="53462" y2="70625"/>
                        <a14:foregroundMark x1="58077" y1="71250" x2="58077" y2="71250"/>
                        <a14:foregroundMark x1="58077" y1="71250" x2="58077" y2="71250"/>
                        <a14:foregroundMark x1="59615" y1="71875" x2="60385" y2="72500"/>
                        <a14:foregroundMark x1="63462" y1="72500" x2="63462" y2="72500"/>
                        <a14:foregroundMark x1="63462" y1="72500" x2="63462" y2="72500"/>
                        <a14:foregroundMark x1="65769" y1="72500" x2="65769" y2="72500"/>
                        <a14:foregroundMark x1="68462" y1="72500" x2="68462" y2="72500"/>
                        <a14:foregroundMark x1="70000" y1="72500" x2="70000" y2="72500"/>
                        <a14:foregroundMark x1="71923" y1="72500" x2="71923" y2="72500"/>
                        <a14:foregroundMark x1="74231" y1="72500" x2="74231" y2="72500"/>
                        <a14:foregroundMark x1="77692" y1="72500" x2="77692" y2="72500"/>
                        <a14:foregroundMark x1="77692" y1="72500" x2="77692" y2="72500"/>
                        <a14:foregroundMark x1="81154" y1="73125" x2="81154" y2="73125"/>
                        <a14:foregroundMark x1="81154" y1="73125" x2="81154" y2="73125"/>
                        <a14:foregroundMark x1="83846" y1="73125" x2="83846" y2="73125"/>
                        <a14:foregroundMark x1="83846" y1="73125" x2="83846" y2="73125"/>
                        <a14:foregroundMark x1="86538" y1="73125" x2="86538" y2="73125"/>
                        <a14:foregroundMark x1="58846" y1="36250" x2="58846" y2="3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1" y="814101"/>
            <a:ext cx="2083106" cy="12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Image result for Universities U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00" y="835435"/>
            <a:ext cx="1429909" cy="11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JEP REPORT </a:t>
            </a:r>
            <a:br>
              <a:rPr lang="en-GB" dirty="0" smtClean="0"/>
            </a:br>
            <a:r>
              <a:rPr lang="en-GB" dirty="0" smtClean="0">
                <a:solidFill>
                  <a:schemeClr val="accent3"/>
                </a:solidFill>
              </a:rPr>
              <a:t>4 areas of adjustment to the valuation</a:t>
            </a:r>
            <a:endParaRPr lang="en-GB" dirty="0">
              <a:solidFill>
                <a:schemeClr val="accent3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01024" y="2435839"/>
            <a:ext cx="6645908" cy="629260"/>
            <a:chOff x="374886" y="3694165"/>
            <a:chExt cx="6861154" cy="629260"/>
          </a:xfrm>
        </p:grpSpPr>
        <p:sp>
          <p:nvSpPr>
            <p:cNvPr id="21" name="Freeform 20"/>
            <p:cNvSpPr/>
            <p:nvPr/>
          </p:nvSpPr>
          <p:spPr>
            <a:xfrm>
              <a:off x="804867" y="3805264"/>
              <a:ext cx="6431173" cy="384515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Consistency with 2014 valuation</a:t>
              </a:r>
              <a:endParaRPr lang="en-GB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4886" y="3694165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6655" y="3804261"/>
              <a:ext cx="424275" cy="385518"/>
              <a:chOff x="4657725" y="3960813"/>
              <a:chExt cx="330201" cy="300038"/>
            </a:xfrm>
            <a:solidFill>
              <a:schemeClr val="bg1"/>
            </a:solidFill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676775" y="4195763"/>
                <a:ext cx="61913" cy="650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759325" y="4156076"/>
                <a:ext cx="61913" cy="10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843463" y="4114801"/>
                <a:ext cx="61913" cy="146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4926013" y="4071938"/>
                <a:ext cx="61913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4657725" y="3960813"/>
                <a:ext cx="330200" cy="195263"/>
              </a:xfrm>
              <a:custGeom>
                <a:avLst/>
                <a:gdLst>
                  <a:gd name="T0" fmla="*/ 179 w 208"/>
                  <a:gd name="T1" fmla="*/ 27 h 123"/>
                  <a:gd name="T2" fmla="*/ 140 w 208"/>
                  <a:gd name="T3" fmla="*/ 27 h 123"/>
                  <a:gd name="T4" fmla="*/ 90 w 208"/>
                  <a:gd name="T5" fmla="*/ 66 h 123"/>
                  <a:gd name="T6" fmla="*/ 64 w 208"/>
                  <a:gd name="T7" fmla="*/ 53 h 123"/>
                  <a:gd name="T8" fmla="*/ 0 w 208"/>
                  <a:gd name="T9" fmla="*/ 105 h 123"/>
                  <a:gd name="T10" fmla="*/ 0 w 208"/>
                  <a:gd name="T11" fmla="*/ 123 h 123"/>
                  <a:gd name="T12" fmla="*/ 66 w 208"/>
                  <a:gd name="T13" fmla="*/ 68 h 123"/>
                  <a:gd name="T14" fmla="*/ 91 w 208"/>
                  <a:gd name="T15" fmla="*/ 82 h 123"/>
                  <a:gd name="T16" fmla="*/ 144 w 208"/>
                  <a:gd name="T17" fmla="*/ 41 h 123"/>
                  <a:gd name="T18" fmla="*/ 185 w 208"/>
                  <a:gd name="T19" fmla="*/ 41 h 123"/>
                  <a:gd name="T20" fmla="*/ 208 w 208"/>
                  <a:gd name="T21" fmla="*/ 18 h 123"/>
                  <a:gd name="T22" fmla="*/ 208 w 208"/>
                  <a:gd name="T23" fmla="*/ 0 h 123"/>
                  <a:gd name="T24" fmla="*/ 179 w 208"/>
                  <a:gd name="T25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8" h="123">
                    <a:moveTo>
                      <a:pt x="179" y="27"/>
                    </a:moveTo>
                    <a:lnTo>
                      <a:pt x="140" y="27"/>
                    </a:lnTo>
                    <a:lnTo>
                      <a:pt x="90" y="66"/>
                    </a:lnTo>
                    <a:lnTo>
                      <a:pt x="64" y="53"/>
                    </a:lnTo>
                    <a:lnTo>
                      <a:pt x="0" y="105"/>
                    </a:lnTo>
                    <a:lnTo>
                      <a:pt x="0" y="123"/>
                    </a:lnTo>
                    <a:lnTo>
                      <a:pt x="66" y="68"/>
                    </a:lnTo>
                    <a:lnTo>
                      <a:pt x="91" y="82"/>
                    </a:lnTo>
                    <a:lnTo>
                      <a:pt x="144" y="41"/>
                    </a:lnTo>
                    <a:lnTo>
                      <a:pt x="185" y="41"/>
                    </a:lnTo>
                    <a:lnTo>
                      <a:pt x="208" y="18"/>
                    </a:lnTo>
                    <a:lnTo>
                      <a:pt x="208" y="0"/>
                    </a:lnTo>
                    <a:lnTo>
                      <a:pt x="17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801024" y="3337504"/>
            <a:ext cx="6600866" cy="629260"/>
            <a:chOff x="374886" y="5299769"/>
            <a:chExt cx="6344452" cy="629260"/>
          </a:xfrm>
        </p:grpSpPr>
        <p:sp>
          <p:nvSpPr>
            <p:cNvPr id="35" name="Freeform 34"/>
            <p:cNvSpPr/>
            <p:nvPr/>
          </p:nvSpPr>
          <p:spPr>
            <a:xfrm>
              <a:off x="761575" y="5541854"/>
              <a:ext cx="5957763" cy="190866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Fairness and equality between generations</a:t>
              </a:r>
              <a:endParaRPr lang="en-GB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74886" y="5299769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0835" y="5423533"/>
              <a:ext cx="486508" cy="413530"/>
              <a:chOff x="7297739" y="4024313"/>
              <a:chExt cx="920753" cy="782638"/>
            </a:xfrm>
            <a:solidFill>
              <a:schemeClr val="bg1"/>
            </a:solidFill>
          </p:grpSpPr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7297739" y="4024313"/>
                <a:ext cx="860425" cy="782638"/>
              </a:xfrm>
              <a:custGeom>
                <a:avLst/>
                <a:gdLst>
                  <a:gd name="T0" fmla="*/ 629 w 908"/>
                  <a:gd name="T1" fmla="*/ 246 h 827"/>
                  <a:gd name="T2" fmla="*/ 802 w 908"/>
                  <a:gd name="T3" fmla="*/ 405 h 827"/>
                  <a:gd name="T4" fmla="*/ 813 w 908"/>
                  <a:gd name="T5" fmla="*/ 414 h 827"/>
                  <a:gd name="T6" fmla="*/ 846 w 908"/>
                  <a:gd name="T7" fmla="*/ 444 h 827"/>
                  <a:gd name="T8" fmla="*/ 864 w 908"/>
                  <a:gd name="T9" fmla="*/ 463 h 827"/>
                  <a:gd name="T10" fmla="*/ 843 w 908"/>
                  <a:gd name="T11" fmla="*/ 594 h 827"/>
                  <a:gd name="T12" fmla="*/ 769 w 908"/>
                  <a:gd name="T13" fmla="*/ 692 h 827"/>
                  <a:gd name="T14" fmla="*/ 678 w 908"/>
                  <a:gd name="T15" fmla="*/ 753 h 827"/>
                  <a:gd name="T16" fmla="*/ 553 w 908"/>
                  <a:gd name="T17" fmla="*/ 797 h 827"/>
                  <a:gd name="T18" fmla="*/ 545 w 908"/>
                  <a:gd name="T19" fmla="*/ 792 h 827"/>
                  <a:gd name="T20" fmla="*/ 565 w 908"/>
                  <a:gd name="T21" fmla="*/ 748 h 827"/>
                  <a:gd name="T22" fmla="*/ 606 w 908"/>
                  <a:gd name="T23" fmla="*/ 763 h 827"/>
                  <a:gd name="T24" fmla="*/ 631 w 908"/>
                  <a:gd name="T25" fmla="*/ 745 h 827"/>
                  <a:gd name="T26" fmla="*/ 631 w 908"/>
                  <a:gd name="T27" fmla="*/ 727 h 827"/>
                  <a:gd name="T28" fmla="*/ 569 w 908"/>
                  <a:gd name="T29" fmla="*/ 677 h 827"/>
                  <a:gd name="T30" fmla="*/ 565 w 908"/>
                  <a:gd name="T31" fmla="*/ 643 h 827"/>
                  <a:gd name="T32" fmla="*/ 599 w 908"/>
                  <a:gd name="T33" fmla="*/ 640 h 827"/>
                  <a:gd name="T34" fmla="*/ 667 w 908"/>
                  <a:gd name="T35" fmla="*/ 694 h 827"/>
                  <a:gd name="T36" fmla="*/ 713 w 908"/>
                  <a:gd name="T37" fmla="*/ 702 h 827"/>
                  <a:gd name="T38" fmla="*/ 720 w 908"/>
                  <a:gd name="T39" fmla="*/ 691 h 827"/>
                  <a:gd name="T40" fmla="*/ 718 w 908"/>
                  <a:gd name="T41" fmla="*/ 669 h 827"/>
                  <a:gd name="T42" fmla="*/ 637 w 908"/>
                  <a:gd name="T43" fmla="*/ 606 h 827"/>
                  <a:gd name="T44" fmla="*/ 633 w 908"/>
                  <a:gd name="T45" fmla="*/ 572 h 827"/>
                  <a:gd name="T46" fmla="*/ 667 w 908"/>
                  <a:gd name="T47" fmla="*/ 568 h 827"/>
                  <a:gd name="T48" fmla="*/ 751 w 908"/>
                  <a:gd name="T49" fmla="*/ 634 h 827"/>
                  <a:gd name="T50" fmla="*/ 753 w 908"/>
                  <a:gd name="T51" fmla="*/ 636 h 827"/>
                  <a:gd name="T52" fmla="*/ 781 w 908"/>
                  <a:gd name="T53" fmla="*/ 588 h 827"/>
                  <a:gd name="T54" fmla="*/ 692 w 908"/>
                  <a:gd name="T55" fmla="*/ 522 h 827"/>
                  <a:gd name="T56" fmla="*/ 687 w 908"/>
                  <a:gd name="T57" fmla="*/ 488 h 827"/>
                  <a:gd name="T58" fmla="*/ 721 w 908"/>
                  <a:gd name="T59" fmla="*/ 484 h 827"/>
                  <a:gd name="T60" fmla="*/ 809 w 908"/>
                  <a:gd name="T61" fmla="*/ 550 h 827"/>
                  <a:gd name="T62" fmla="*/ 835 w 908"/>
                  <a:gd name="T63" fmla="*/ 541 h 827"/>
                  <a:gd name="T64" fmla="*/ 830 w 908"/>
                  <a:gd name="T65" fmla="*/ 496 h 827"/>
                  <a:gd name="T66" fmla="*/ 812 w 908"/>
                  <a:gd name="T67" fmla="*/ 477 h 827"/>
                  <a:gd name="T68" fmla="*/ 576 w 908"/>
                  <a:gd name="T69" fmla="*/ 263 h 827"/>
                  <a:gd name="T70" fmla="*/ 582 w 908"/>
                  <a:gd name="T71" fmla="*/ 249 h 827"/>
                  <a:gd name="T72" fmla="*/ 625 w 908"/>
                  <a:gd name="T73" fmla="*/ 247 h 827"/>
                  <a:gd name="T74" fmla="*/ 629 w 908"/>
                  <a:gd name="T75" fmla="*/ 246 h 827"/>
                  <a:gd name="T76" fmla="*/ 108 w 908"/>
                  <a:gd name="T77" fmla="*/ 447 h 827"/>
                  <a:gd name="T78" fmla="*/ 74 w 908"/>
                  <a:gd name="T79" fmla="*/ 330 h 827"/>
                  <a:gd name="T80" fmla="*/ 44 w 908"/>
                  <a:gd name="T81" fmla="*/ 301 h 827"/>
                  <a:gd name="T82" fmla="*/ 0 w 908"/>
                  <a:gd name="T83" fmla="*/ 222 h 827"/>
                  <a:gd name="T84" fmla="*/ 21 w 908"/>
                  <a:gd name="T85" fmla="*/ 170 h 827"/>
                  <a:gd name="T86" fmla="*/ 146 w 908"/>
                  <a:gd name="T87" fmla="*/ 34 h 827"/>
                  <a:gd name="T88" fmla="*/ 251 w 908"/>
                  <a:gd name="T89" fmla="*/ 25 h 827"/>
                  <a:gd name="T90" fmla="*/ 304 w 908"/>
                  <a:gd name="T91" fmla="*/ 58 h 827"/>
                  <a:gd name="T92" fmla="*/ 321 w 908"/>
                  <a:gd name="T93" fmla="*/ 63 h 827"/>
                  <a:gd name="T94" fmla="*/ 441 w 908"/>
                  <a:gd name="T95" fmla="*/ 41 h 827"/>
                  <a:gd name="T96" fmla="*/ 358 w 908"/>
                  <a:gd name="T97" fmla="*/ 104 h 827"/>
                  <a:gd name="T98" fmla="*/ 327 w 908"/>
                  <a:gd name="T99" fmla="*/ 110 h 827"/>
                  <a:gd name="T100" fmla="*/ 246 w 908"/>
                  <a:gd name="T101" fmla="*/ 81 h 827"/>
                  <a:gd name="T102" fmla="*/ 222 w 908"/>
                  <a:gd name="T103" fmla="*/ 63 h 827"/>
                  <a:gd name="T104" fmla="*/ 181 w 908"/>
                  <a:gd name="T105" fmla="*/ 67 h 827"/>
                  <a:gd name="T106" fmla="*/ 56 w 908"/>
                  <a:gd name="T107" fmla="*/ 202 h 827"/>
                  <a:gd name="T108" fmla="*/ 56 w 908"/>
                  <a:gd name="T109" fmla="*/ 243 h 827"/>
                  <a:gd name="T110" fmla="*/ 87 w 908"/>
                  <a:gd name="T111" fmla="*/ 277 h 827"/>
                  <a:gd name="T112" fmla="*/ 122 w 908"/>
                  <a:gd name="T113" fmla="*/ 323 h 827"/>
                  <a:gd name="T114" fmla="*/ 145 w 908"/>
                  <a:gd name="T115" fmla="*/ 416 h 827"/>
                  <a:gd name="T116" fmla="*/ 108 w 908"/>
                  <a:gd name="T117" fmla="*/ 44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08" h="827">
                    <a:moveTo>
                      <a:pt x="629" y="246"/>
                    </a:moveTo>
                    <a:cubicBezTo>
                      <a:pt x="687" y="299"/>
                      <a:pt x="745" y="351"/>
                      <a:pt x="802" y="405"/>
                    </a:cubicBezTo>
                    <a:cubicBezTo>
                      <a:pt x="806" y="409"/>
                      <a:pt x="809" y="412"/>
                      <a:pt x="813" y="414"/>
                    </a:cubicBezTo>
                    <a:cubicBezTo>
                      <a:pt x="846" y="444"/>
                      <a:pt x="846" y="444"/>
                      <a:pt x="846" y="444"/>
                    </a:cubicBezTo>
                    <a:cubicBezTo>
                      <a:pt x="864" y="463"/>
                      <a:pt x="864" y="463"/>
                      <a:pt x="864" y="463"/>
                    </a:cubicBezTo>
                    <a:cubicBezTo>
                      <a:pt x="908" y="508"/>
                      <a:pt x="890" y="574"/>
                      <a:pt x="843" y="594"/>
                    </a:cubicBezTo>
                    <a:cubicBezTo>
                      <a:pt x="862" y="646"/>
                      <a:pt x="821" y="695"/>
                      <a:pt x="769" y="692"/>
                    </a:cubicBezTo>
                    <a:cubicBezTo>
                      <a:pt x="764" y="735"/>
                      <a:pt x="722" y="764"/>
                      <a:pt x="678" y="753"/>
                    </a:cubicBezTo>
                    <a:cubicBezTo>
                      <a:pt x="667" y="807"/>
                      <a:pt x="603" y="827"/>
                      <a:pt x="553" y="797"/>
                    </a:cubicBezTo>
                    <a:cubicBezTo>
                      <a:pt x="545" y="792"/>
                      <a:pt x="545" y="792"/>
                      <a:pt x="545" y="792"/>
                    </a:cubicBezTo>
                    <a:cubicBezTo>
                      <a:pt x="556" y="779"/>
                      <a:pt x="562" y="764"/>
                      <a:pt x="565" y="748"/>
                    </a:cubicBezTo>
                    <a:cubicBezTo>
                      <a:pt x="579" y="756"/>
                      <a:pt x="589" y="764"/>
                      <a:pt x="606" y="763"/>
                    </a:cubicBezTo>
                    <a:cubicBezTo>
                      <a:pt x="617" y="762"/>
                      <a:pt x="628" y="756"/>
                      <a:pt x="631" y="745"/>
                    </a:cubicBezTo>
                    <a:cubicBezTo>
                      <a:pt x="633" y="740"/>
                      <a:pt x="633" y="734"/>
                      <a:pt x="631" y="727"/>
                    </a:cubicBezTo>
                    <a:cubicBezTo>
                      <a:pt x="569" y="677"/>
                      <a:pt x="569" y="677"/>
                      <a:pt x="569" y="677"/>
                    </a:cubicBezTo>
                    <a:cubicBezTo>
                      <a:pt x="559" y="669"/>
                      <a:pt x="557" y="654"/>
                      <a:pt x="565" y="643"/>
                    </a:cubicBezTo>
                    <a:cubicBezTo>
                      <a:pt x="573" y="633"/>
                      <a:pt x="588" y="631"/>
                      <a:pt x="599" y="640"/>
                    </a:cubicBezTo>
                    <a:cubicBezTo>
                      <a:pt x="667" y="694"/>
                      <a:pt x="667" y="694"/>
                      <a:pt x="667" y="694"/>
                    </a:cubicBezTo>
                    <a:cubicBezTo>
                      <a:pt x="683" y="707"/>
                      <a:pt x="700" y="713"/>
                      <a:pt x="713" y="702"/>
                    </a:cubicBezTo>
                    <a:cubicBezTo>
                      <a:pt x="716" y="699"/>
                      <a:pt x="719" y="695"/>
                      <a:pt x="720" y="691"/>
                    </a:cubicBezTo>
                    <a:cubicBezTo>
                      <a:pt x="723" y="685"/>
                      <a:pt x="725" y="675"/>
                      <a:pt x="718" y="669"/>
                    </a:cubicBezTo>
                    <a:cubicBezTo>
                      <a:pt x="637" y="606"/>
                      <a:pt x="637" y="606"/>
                      <a:pt x="637" y="606"/>
                    </a:cubicBezTo>
                    <a:cubicBezTo>
                      <a:pt x="627" y="598"/>
                      <a:pt x="625" y="583"/>
                      <a:pt x="633" y="572"/>
                    </a:cubicBezTo>
                    <a:cubicBezTo>
                      <a:pt x="641" y="562"/>
                      <a:pt x="656" y="560"/>
                      <a:pt x="667" y="568"/>
                    </a:cubicBezTo>
                    <a:cubicBezTo>
                      <a:pt x="751" y="634"/>
                      <a:pt x="751" y="634"/>
                      <a:pt x="751" y="634"/>
                    </a:cubicBezTo>
                    <a:cubicBezTo>
                      <a:pt x="752" y="635"/>
                      <a:pt x="752" y="635"/>
                      <a:pt x="753" y="636"/>
                    </a:cubicBezTo>
                    <a:cubicBezTo>
                      <a:pt x="781" y="661"/>
                      <a:pt x="825" y="625"/>
                      <a:pt x="781" y="588"/>
                    </a:cubicBezTo>
                    <a:cubicBezTo>
                      <a:pt x="692" y="522"/>
                      <a:pt x="692" y="522"/>
                      <a:pt x="692" y="522"/>
                    </a:cubicBezTo>
                    <a:cubicBezTo>
                      <a:pt x="681" y="514"/>
                      <a:pt x="679" y="499"/>
                      <a:pt x="687" y="488"/>
                    </a:cubicBezTo>
                    <a:cubicBezTo>
                      <a:pt x="695" y="478"/>
                      <a:pt x="710" y="476"/>
                      <a:pt x="721" y="484"/>
                    </a:cubicBezTo>
                    <a:cubicBezTo>
                      <a:pt x="809" y="550"/>
                      <a:pt x="809" y="550"/>
                      <a:pt x="809" y="550"/>
                    </a:cubicBezTo>
                    <a:cubicBezTo>
                      <a:pt x="818" y="555"/>
                      <a:pt x="829" y="549"/>
                      <a:pt x="835" y="541"/>
                    </a:cubicBezTo>
                    <a:cubicBezTo>
                      <a:pt x="845" y="527"/>
                      <a:pt x="844" y="510"/>
                      <a:pt x="830" y="496"/>
                    </a:cubicBezTo>
                    <a:cubicBezTo>
                      <a:pt x="812" y="477"/>
                      <a:pt x="812" y="477"/>
                      <a:pt x="812" y="477"/>
                    </a:cubicBezTo>
                    <a:cubicBezTo>
                      <a:pt x="576" y="263"/>
                      <a:pt x="576" y="263"/>
                      <a:pt x="576" y="263"/>
                    </a:cubicBezTo>
                    <a:cubicBezTo>
                      <a:pt x="570" y="258"/>
                      <a:pt x="574" y="249"/>
                      <a:pt x="582" y="249"/>
                    </a:cubicBezTo>
                    <a:cubicBezTo>
                      <a:pt x="596" y="250"/>
                      <a:pt x="611" y="249"/>
                      <a:pt x="625" y="247"/>
                    </a:cubicBezTo>
                    <a:cubicBezTo>
                      <a:pt x="626" y="246"/>
                      <a:pt x="627" y="246"/>
                      <a:pt x="629" y="246"/>
                    </a:cubicBezTo>
                    <a:close/>
                    <a:moveTo>
                      <a:pt x="108" y="447"/>
                    </a:moveTo>
                    <a:cubicBezTo>
                      <a:pt x="84" y="415"/>
                      <a:pt x="80" y="372"/>
                      <a:pt x="74" y="330"/>
                    </a:cubicBezTo>
                    <a:cubicBezTo>
                      <a:pt x="44" y="301"/>
                      <a:pt x="44" y="301"/>
                      <a:pt x="44" y="301"/>
                    </a:cubicBezTo>
                    <a:cubicBezTo>
                      <a:pt x="21" y="276"/>
                      <a:pt x="0" y="258"/>
                      <a:pt x="0" y="222"/>
                    </a:cubicBezTo>
                    <a:cubicBezTo>
                      <a:pt x="0" y="203"/>
                      <a:pt x="7" y="185"/>
                      <a:pt x="21" y="170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73" y="5"/>
                      <a:pt x="219" y="0"/>
                      <a:pt x="251" y="25"/>
                    </a:cubicBezTo>
                    <a:cubicBezTo>
                      <a:pt x="270" y="39"/>
                      <a:pt x="279" y="48"/>
                      <a:pt x="304" y="58"/>
                    </a:cubicBezTo>
                    <a:cubicBezTo>
                      <a:pt x="312" y="61"/>
                      <a:pt x="318" y="63"/>
                      <a:pt x="321" y="63"/>
                    </a:cubicBezTo>
                    <a:cubicBezTo>
                      <a:pt x="358" y="57"/>
                      <a:pt x="398" y="41"/>
                      <a:pt x="441" y="41"/>
                    </a:cubicBezTo>
                    <a:cubicBezTo>
                      <a:pt x="424" y="53"/>
                      <a:pt x="360" y="103"/>
                      <a:pt x="358" y="104"/>
                    </a:cubicBezTo>
                    <a:cubicBezTo>
                      <a:pt x="347" y="106"/>
                      <a:pt x="337" y="109"/>
                      <a:pt x="327" y="110"/>
                    </a:cubicBezTo>
                    <a:cubicBezTo>
                      <a:pt x="304" y="113"/>
                      <a:pt x="262" y="93"/>
                      <a:pt x="246" y="81"/>
                    </a:cubicBezTo>
                    <a:cubicBezTo>
                      <a:pt x="222" y="63"/>
                      <a:pt x="222" y="63"/>
                      <a:pt x="222" y="63"/>
                    </a:cubicBezTo>
                    <a:cubicBezTo>
                      <a:pt x="210" y="53"/>
                      <a:pt x="192" y="55"/>
                      <a:pt x="181" y="67"/>
                    </a:cubicBezTo>
                    <a:cubicBezTo>
                      <a:pt x="56" y="202"/>
                      <a:pt x="56" y="202"/>
                      <a:pt x="56" y="202"/>
                    </a:cubicBezTo>
                    <a:cubicBezTo>
                      <a:pt x="46" y="214"/>
                      <a:pt x="45" y="231"/>
                      <a:pt x="56" y="243"/>
                    </a:cubicBezTo>
                    <a:cubicBezTo>
                      <a:pt x="67" y="255"/>
                      <a:pt x="75" y="265"/>
                      <a:pt x="87" y="277"/>
                    </a:cubicBezTo>
                    <a:cubicBezTo>
                      <a:pt x="101" y="289"/>
                      <a:pt x="119" y="307"/>
                      <a:pt x="122" y="323"/>
                    </a:cubicBezTo>
                    <a:cubicBezTo>
                      <a:pt x="126" y="352"/>
                      <a:pt x="129" y="394"/>
                      <a:pt x="145" y="416"/>
                    </a:cubicBezTo>
                    <a:cubicBezTo>
                      <a:pt x="128" y="424"/>
                      <a:pt x="120" y="433"/>
                      <a:pt x="108" y="4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17"/>
              <p:cNvSpPr>
                <a:spLocks noEditPoints="1"/>
              </p:cNvSpPr>
              <p:nvPr/>
            </p:nvSpPr>
            <p:spPr bwMode="auto">
              <a:xfrm>
                <a:off x="7397754" y="4024314"/>
                <a:ext cx="820738" cy="760413"/>
              </a:xfrm>
              <a:custGeom>
                <a:avLst/>
                <a:gdLst>
                  <a:gd name="T0" fmla="*/ 401 w 866"/>
                  <a:gd name="T1" fmla="*/ 682 h 802"/>
                  <a:gd name="T2" fmla="*/ 329 w 866"/>
                  <a:gd name="T3" fmla="*/ 676 h 802"/>
                  <a:gd name="T4" fmla="*/ 325 w 866"/>
                  <a:gd name="T5" fmla="*/ 676 h 802"/>
                  <a:gd name="T6" fmla="*/ 323 w 866"/>
                  <a:gd name="T7" fmla="*/ 672 h 802"/>
                  <a:gd name="T8" fmla="*/ 303 w 866"/>
                  <a:gd name="T9" fmla="*/ 614 h 802"/>
                  <a:gd name="T10" fmla="*/ 303 w 866"/>
                  <a:gd name="T11" fmla="*/ 614 h 802"/>
                  <a:gd name="T12" fmla="*/ 232 w 866"/>
                  <a:gd name="T13" fmla="*/ 608 h 802"/>
                  <a:gd name="T14" fmla="*/ 228 w 866"/>
                  <a:gd name="T15" fmla="*/ 608 h 802"/>
                  <a:gd name="T16" fmla="*/ 226 w 866"/>
                  <a:gd name="T17" fmla="*/ 604 h 802"/>
                  <a:gd name="T18" fmla="*/ 206 w 866"/>
                  <a:gd name="T19" fmla="*/ 546 h 802"/>
                  <a:gd name="T20" fmla="*/ 206 w 866"/>
                  <a:gd name="T21" fmla="*/ 546 h 802"/>
                  <a:gd name="T22" fmla="*/ 147 w 866"/>
                  <a:gd name="T23" fmla="*/ 535 h 802"/>
                  <a:gd name="T24" fmla="*/ 142 w 866"/>
                  <a:gd name="T25" fmla="*/ 534 h 802"/>
                  <a:gd name="T26" fmla="*/ 142 w 866"/>
                  <a:gd name="T27" fmla="*/ 529 h 802"/>
                  <a:gd name="T28" fmla="*/ 126 w 866"/>
                  <a:gd name="T29" fmla="*/ 458 h 802"/>
                  <a:gd name="T30" fmla="*/ 126 w 866"/>
                  <a:gd name="T31" fmla="*/ 458 h 802"/>
                  <a:gd name="T32" fmla="*/ 39 w 866"/>
                  <a:gd name="T33" fmla="*/ 465 h 802"/>
                  <a:gd name="T34" fmla="*/ 22 w 866"/>
                  <a:gd name="T35" fmla="*/ 485 h 802"/>
                  <a:gd name="T36" fmla="*/ 28 w 866"/>
                  <a:gd name="T37" fmla="*/ 571 h 802"/>
                  <a:gd name="T38" fmla="*/ 28 w 866"/>
                  <a:gd name="T39" fmla="*/ 571 h 802"/>
                  <a:gd name="T40" fmla="*/ 83 w 866"/>
                  <a:gd name="T41" fmla="*/ 584 h 802"/>
                  <a:gd name="T42" fmla="*/ 87 w 866"/>
                  <a:gd name="T43" fmla="*/ 586 h 802"/>
                  <a:gd name="T44" fmla="*/ 87 w 866"/>
                  <a:gd name="T45" fmla="*/ 591 h 802"/>
                  <a:gd name="T46" fmla="*/ 95 w 866"/>
                  <a:gd name="T47" fmla="*/ 674 h 802"/>
                  <a:gd name="T48" fmla="*/ 95 w 866"/>
                  <a:gd name="T49" fmla="*/ 674 h 802"/>
                  <a:gd name="T50" fmla="*/ 178 w 866"/>
                  <a:gd name="T51" fmla="*/ 672 h 802"/>
                  <a:gd name="T52" fmla="*/ 183 w 866"/>
                  <a:gd name="T53" fmla="*/ 671 h 802"/>
                  <a:gd name="T54" fmla="*/ 185 w 866"/>
                  <a:gd name="T55" fmla="*/ 675 h 802"/>
                  <a:gd name="T56" fmla="*/ 206 w 866"/>
                  <a:gd name="T57" fmla="*/ 727 h 802"/>
                  <a:gd name="T58" fmla="*/ 206 w 866"/>
                  <a:gd name="T59" fmla="*/ 727 h 802"/>
                  <a:gd name="T60" fmla="*/ 289 w 866"/>
                  <a:gd name="T61" fmla="*/ 725 h 802"/>
                  <a:gd name="T62" fmla="*/ 293 w 866"/>
                  <a:gd name="T63" fmla="*/ 724 h 802"/>
                  <a:gd name="T64" fmla="*/ 296 w 866"/>
                  <a:gd name="T65" fmla="*/ 728 h 802"/>
                  <a:gd name="T66" fmla="*/ 316 w 866"/>
                  <a:gd name="T67" fmla="*/ 780 h 802"/>
                  <a:gd name="T68" fmla="*/ 402 w 866"/>
                  <a:gd name="T69" fmla="*/ 774 h 802"/>
                  <a:gd name="T70" fmla="*/ 407 w 866"/>
                  <a:gd name="T71" fmla="*/ 769 h 802"/>
                  <a:gd name="T72" fmla="*/ 401 w 866"/>
                  <a:gd name="T73" fmla="*/ 682 h 802"/>
                  <a:gd name="T74" fmla="*/ 565 w 866"/>
                  <a:gd name="T75" fmla="*/ 222 h 802"/>
                  <a:gd name="T76" fmla="*/ 725 w 866"/>
                  <a:gd name="T77" fmla="*/ 375 h 802"/>
                  <a:gd name="T78" fmla="*/ 751 w 866"/>
                  <a:gd name="T79" fmla="*/ 384 h 802"/>
                  <a:gd name="T80" fmla="*/ 775 w 866"/>
                  <a:gd name="T81" fmla="*/ 368 h 802"/>
                  <a:gd name="T82" fmla="*/ 800 w 866"/>
                  <a:gd name="T83" fmla="*/ 294 h 802"/>
                  <a:gd name="T84" fmla="*/ 816 w 866"/>
                  <a:gd name="T85" fmla="*/ 263 h 802"/>
                  <a:gd name="T86" fmla="*/ 844 w 866"/>
                  <a:gd name="T87" fmla="*/ 233 h 802"/>
                  <a:gd name="T88" fmla="*/ 845 w 866"/>
                  <a:gd name="T89" fmla="*/ 151 h 802"/>
                  <a:gd name="T90" fmla="*/ 730 w 866"/>
                  <a:gd name="T91" fmla="*/ 26 h 802"/>
                  <a:gd name="T92" fmla="*/ 648 w 866"/>
                  <a:gd name="T93" fmla="*/ 20 h 802"/>
                  <a:gd name="T94" fmla="*/ 621 w 866"/>
                  <a:gd name="T95" fmla="*/ 41 h 802"/>
                  <a:gd name="T96" fmla="*/ 576 w 866"/>
                  <a:gd name="T97" fmla="*/ 54 h 802"/>
                  <a:gd name="T98" fmla="*/ 490 w 866"/>
                  <a:gd name="T99" fmla="*/ 44 h 802"/>
                  <a:gd name="T100" fmla="*/ 345 w 866"/>
                  <a:gd name="T101" fmla="*/ 83 h 802"/>
                  <a:gd name="T102" fmla="*/ 175 w 866"/>
                  <a:gd name="T103" fmla="*/ 215 h 802"/>
                  <a:gd name="T104" fmla="*/ 255 w 866"/>
                  <a:gd name="T105" fmla="*/ 279 h 802"/>
                  <a:gd name="T106" fmla="*/ 379 w 866"/>
                  <a:gd name="T107" fmla="*/ 202 h 802"/>
                  <a:gd name="T108" fmla="*/ 435 w 866"/>
                  <a:gd name="T109" fmla="*/ 199 h 802"/>
                  <a:gd name="T110" fmla="*/ 513 w 866"/>
                  <a:gd name="T111" fmla="*/ 206 h 802"/>
                  <a:gd name="T112" fmla="*/ 565 w 866"/>
                  <a:gd name="T113" fmla="*/ 22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6" h="802">
                    <a:moveTo>
                      <a:pt x="401" y="682"/>
                    </a:moveTo>
                    <a:cubicBezTo>
                      <a:pt x="380" y="665"/>
                      <a:pt x="351" y="663"/>
                      <a:pt x="329" y="676"/>
                    </a:cubicBezTo>
                    <a:cubicBezTo>
                      <a:pt x="328" y="677"/>
                      <a:pt x="326" y="677"/>
                      <a:pt x="325" y="676"/>
                    </a:cubicBezTo>
                    <a:cubicBezTo>
                      <a:pt x="324" y="675"/>
                      <a:pt x="323" y="674"/>
                      <a:pt x="323" y="672"/>
                    </a:cubicBezTo>
                    <a:cubicBezTo>
                      <a:pt x="327" y="651"/>
                      <a:pt x="320" y="629"/>
                      <a:pt x="303" y="614"/>
                    </a:cubicBezTo>
                    <a:cubicBezTo>
                      <a:pt x="303" y="614"/>
                      <a:pt x="303" y="614"/>
                      <a:pt x="303" y="614"/>
                    </a:cubicBezTo>
                    <a:cubicBezTo>
                      <a:pt x="283" y="597"/>
                      <a:pt x="254" y="595"/>
                      <a:pt x="232" y="608"/>
                    </a:cubicBezTo>
                    <a:cubicBezTo>
                      <a:pt x="231" y="609"/>
                      <a:pt x="229" y="609"/>
                      <a:pt x="228" y="608"/>
                    </a:cubicBezTo>
                    <a:cubicBezTo>
                      <a:pt x="226" y="607"/>
                      <a:pt x="226" y="606"/>
                      <a:pt x="226" y="604"/>
                    </a:cubicBezTo>
                    <a:cubicBezTo>
                      <a:pt x="230" y="583"/>
                      <a:pt x="223" y="561"/>
                      <a:pt x="206" y="546"/>
                    </a:cubicBezTo>
                    <a:cubicBezTo>
                      <a:pt x="206" y="546"/>
                      <a:pt x="206" y="546"/>
                      <a:pt x="206" y="546"/>
                    </a:cubicBezTo>
                    <a:cubicBezTo>
                      <a:pt x="189" y="532"/>
                      <a:pt x="166" y="528"/>
                      <a:pt x="147" y="535"/>
                    </a:cubicBezTo>
                    <a:cubicBezTo>
                      <a:pt x="145" y="535"/>
                      <a:pt x="143" y="535"/>
                      <a:pt x="142" y="534"/>
                    </a:cubicBezTo>
                    <a:cubicBezTo>
                      <a:pt x="141" y="532"/>
                      <a:pt x="141" y="531"/>
                      <a:pt x="142" y="529"/>
                    </a:cubicBezTo>
                    <a:cubicBezTo>
                      <a:pt x="152" y="505"/>
                      <a:pt x="146" y="476"/>
                      <a:pt x="126" y="458"/>
                    </a:cubicBezTo>
                    <a:cubicBezTo>
                      <a:pt x="126" y="458"/>
                      <a:pt x="126" y="458"/>
                      <a:pt x="126" y="458"/>
                    </a:cubicBezTo>
                    <a:cubicBezTo>
                      <a:pt x="100" y="436"/>
                      <a:pt x="61" y="439"/>
                      <a:pt x="39" y="465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0" y="511"/>
                      <a:pt x="3" y="549"/>
                      <a:pt x="28" y="571"/>
                    </a:cubicBezTo>
                    <a:cubicBezTo>
                      <a:pt x="28" y="571"/>
                      <a:pt x="28" y="571"/>
                      <a:pt x="28" y="571"/>
                    </a:cubicBezTo>
                    <a:cubicBezTo>
                      <a:pt x="44" y="585"/>
                      <a:pt x="64" y="589"/>
                      <a:pt x="83" y="584"/>
                    </a:cubicBezTo>
                    <a:cubicBezTo>
                      <a:pt x="85" y="584"/>
                      <a:pt x="86" y="585"/>
                      <a:pt x="87" y="586"/>
                    </a:cubicBezTo>
                    <a:cubicBezTo>
                      <a:pt x="88" y="587"/>
                      <a:pt x="88" y="589"/>
                      <a:pt x="87" y="591"/>
                    </a:cubicBezTo>
                    <a:cubicBezTo>
                      <a:pt x="67" y="616"/>
                      <a:pt x="71" y="653"/>
                      <a:pt x="95" y="674"/>
                    </a:cubicBezTo>
                    <a:cubicBezTo>
                      <a:pt x="95" y="674"/>
                      <a:pt x="95" y="674"/>
                      <a:pt x="95" y="674"/>
                    </a:cubicBezTo>
                    <a:cubicBezTo>
                      <a:pt x="120" y="695"/>
                      <a:pt x="156" y="694"/>
                      <a:pt x="178" y="672"/>
                    </a:cubicBezTo>
                    <a:cubicBezTo>
                      <a:pt x="180" y="670"/>
                      <a:pt x="181" y="670"/>
                      <a:pt x="183" y="671"/>
                    </a:cubicBezTo>
                    <a:cubicBezTo>
                      <a:pt x="184" y="672"/>
                      <a:pt x="185" y="673"/>
                      <a:pt x="185" y="675"/>
                    </a:cubicBezTo>
                    <a:cubicBezTo>
                      <a:pt x="183" y="694"/>
                      <a:pt x="190" y="714"/>
                      <a:pt x="206" y="727"/>
                    </a:cubicBezTo>
                    <a:cubicBezTo>
                      <a:pt x="206" y="727"/>
                      <a:pt x="206" y="727"/>
                      <a:pt x="206" y="727"/>
                    </a:cubicBezTo>
                    <a:cubicBezTo>
                      <a:pt x="230" y="748"/>
                      <a:pt x="266" y="747"/>
                      <a:pt x="289" y="725"/>
                    </a:cubicBezTo>
                    <a:cubicBezTo>
                      <a:pt x="290" y="723"/>
                      <a:pt x="292" y="723"/>
                      <a:pt x="293" y="724"/>
                    </a:cubicBezTo>
                    <a:cubicBezTo>
                      <a:pt x="295" y="724"/>
                      <a:pt x="296" y="726"/>
                      <a:pt x="296" y="728"/>
                    </a:cubicBezTo>
                    <a:cubicBezTo>
                      <a:pt x="294" y="747"/>
                      <a:pt x="301" y="767"/>
                      <a:pt x="316" y="780"/>
                    </a:cubicBezTo>
                    <a:cubicBezTo>
                      <a:pt x="342" y="802"/>
                      <a:pt x="381" y="799"/>
                      <a:pt x="402" y="774"/>
                    </a:cubicBezTo>
                    <a:cubicBezTo>
                      <a:pt x="407" y="769"/>
                      <a:pt x="407" y="769"/>
                      <a:pt x="407" y="769"/>
                    </a:cubicBezTo>
                    <a:cubicBezTo>
                      <a:pt x="429" y="743"/>
                      <a:pt x="426" y="704"/>
                      <a:pt x="401" y="682"/>
                    </a:cubicBezTo>
                    <a:close/>
                    <a:moveTo>
                      <a:pt x="565" y="222"/>
                    </a:moveTo>
                    <a:cubicBezTo>
                      <a:pt x="616" y="271"/>
                      <a:pt x="673" y="326"/>
                      <a:pt x="725" y="375"/>
                    </a:cubicBezTo>
                    <a:cubicBezTo>
                      <a:pt x="732" y="382"/>
                      <a:pt x="741" y="385"/>
                      <a:pt x="751" y="384"/>
                    </a:cubicBezTo>
                    <a:cubicBezTo>
                      <a:pt x="762" y="382"/>
                      <a:pt x="770" y="377"/>
                      <a:pt x="775" y="368"/>
                    </a:cubicBezTo>
                    <a:cubicBezTo>
                      <a:pt x="787" y="346"/>
                      <a:pt x="796" y="321"/>
                      <a:pt x="800" y="294"/>
                    </a:cubicBezTo>
                    <a:cubicBezTo>
                      <a:pt x="803" y="282"/>
                      <a:pt x="807" y="272"/>
                      <a:pt x="816" y="263"/>
                    </a:cubicBezTo>
                    <a:cubicBezTo>
                      <a:pt x="844" y="233"/>
                      <a:pt x="844" y="233"/>
                      <a:pt x="844" y="233"/>
                    </a:cubicBezTo>
                    <a:cubicBezTo>
                      <a:pt x="866" y="210"/>
                      <a:pt x="866" y="174"/>
                      <a:pt x="845" y="151"/>
                    </a:cubicBezTo>
                    <a:cubicBezTo>
                      <a:pt x="730" y="26"/>
                      <a:pt x="730" y="26"/>
                      <a:pt x="730" y="26"/>
                    </a:cubicBezTo>
                    <a:cubicBezTo>
                      <a:pt x="708" y="3"/>
                      <a:pt x="672" y="0"/>
                      <a:pt x="648" y="20"/>
                    </a:cubicBezTo>
                    <a:cubicBezTo>
                      <a:pt x="621" y="41"/>
                      <a:pt x="621" y="41"/>
                      <a:pt x="621" y="41"/>
                    </a:cubicBezTo>
                    <a:cubicBezTo>
                      <a:pt x="607" y="52"/>
                      <a:pt x="592" y="56"/>
                      <a:pt x="576" y="54"/>
                    </a:cubicBezTo>
                    <a:cubicBezTo>
                      <a:pt x="547" y="51"/>
                      <a:pt x="519" y="47"/>
                      <a:pt x="490" y="44"/>
                    </a:cubicBezTo>
                    <a:cubicBezTo>
                      <a:pt x="436" y="37"/>
                      <a:pt x="388" y="50"/>
                      <a:pt x="345" y="83"/>
                    </a:cubicBezTo>
                    <a:cubicBezTo>
                      <a:pt x="288" y="127"/>
                      <a:pt x="231" y="170"/>
                      <a:pt x="175" y="215"/>
                    </a:cubicBezTo>
                    <a:cubicBezTo>
                      <a:pt x="119" y="259"/>
                      <a:pt x="189" y="320"/>
                      <a:pt x="255" y="279"/>
                    </a:cubicBezTo>
                    <a:cubicBezTo>
                      <a:pt x="379" y="202"/>
                      <a:pt x="379" y="202"/>
                      <a:pt x="379" y="202"/>
                    </a:cubicBezTo>
                    <a:cubicBezTo>
                      <a:pt x="396" y="192"/>
                      <a:pt x="416" y="190"/>
                      <a:pt x="435" y="199"/>
                    </a:cubicBezTo>
                    <a:cubicBezTo>
                      <a:pt x="458" y="209"/>
                      <a:pt x="488" y="211"/>
                      <a:pt x="513" y="206"/>
                    </a:cubicBezTo>
                    <a:cubicBezTo>
                      <a:pt x="532" y="203"/>
                      <a:pt x="550" y="208"/>
                      <a:pt x="565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801024" y="1534174"/>
            <a:ext cx="6645907" cy="629260"/>
            <a:chOff x="374886" y="1285762"/>
            <a:chExt cx="6552731" cy="629260"/>
          </a:xfrm>
        </p:grpSpPr>
        <p:sp>
          <p:nvSpPr>
            <p:cNvPr id="41" name="Freeform 40"/>
            <p:cNvSpPr/>
            <p:nvPr/>
          </p:nvSpPr>
          <p:spPr>
            <a:xfrm>
              <a:off x="804866" y="1377862"/>
              <a:ext cx="6122751" cy="385832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Re-evaluation of employer risk</a:t>
              </a:r>
              <a:endParaRPr lang="en-GB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74886" y="1285762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68307" y="1365505"/>
              <a:ext cx="494260" cy="491845"/>
              <a:chOff x="1379538" y="1963738"/>
              <a:chExt cx="974725" cy="969963"/>
            </a:xfrm>
            <a:solidFill>
              <a:schemeClr val="bg1"/>
            </a:solidFill>
          </p:grpSpPr>
          <p:sp>
            <p:nvSpPr>
              <p:cNvPr id="44" name="Freeform 9"/>
              <p:cNvSpPr>
                <a:spLocks noEditPoints="1"/>
              </p:cNvSpPr>
              <p:nvPr/>
            </p:nvSpPr>
            <p:spPr bwMode="auto">
              <a:xfrm>
                <a:off x="1511301" y="1963738"/>
                <a:ext cx="711200" cy="969963"/>
              </a:xfrm>
              <a:custGeom>
                <a:avLst/>
                <a:gdLst>
                  <a:gd name="T0" fmla="*/ 279 w 750"/>
                  <a:gd name="T1" fmla="*/ 724 h 1024"/>
                  <a:gd name="T2" fmla="*/ 318 w 750"/>
                  <a:gd name="T3" fmla="*/ 753 h 1024"/>
                  <a:gd name="T4" fmla="*/ 432 w 750"/>
                  <a:gd name="T5" fmla="*/ 753 h 1024"/>
                  <a:gd name="T6" fmla="*/ 471 w 750"/>
                  <a:gd name="T7" fmla="*/ 723 h 1024"/>
                  <a:gd name="T8" fmla="*/ 521 w 750"/>
                  <a:gd name="T9" fmla="*/ 641 h 1024"/>
                  <a:gd name="T10" fmla="*/ 678 w 750"/>
                  <a:gd name="T11" fmla="*/ 375 h 1024"/>
                  <a:gd name="T12" fmla="*/ 375 w 750"/>
                  <a:gd name="T13" fmla="*/ 72 h 1024"/>
                  <a:gd name="T14" fmla="*/ 72 w 750"/>
                  <a:gd name="T15" fmla="*/ 375 h 1024"/>
                  <a:gd name="T16" fmla="*/ 229 w 750"/>
                  <a:gd name="T17" fmla="*/ 641 h 1024"/>
                  <a:gd name="T18" fmla="*/ 279 w 750"/>
                  <a:gd name="T19" fmla="*/ 724 h 1024"/>
                  <a:gd name="T20" fmla="*/ 446 w 750"/>
                  <a:gd name="T21" fmla="*/ 984 h 1024"/>
                  <a:gd name="T22" fmla="*/ 395 w 750"/>
                  <a:gd name="T23" fmla="*/ 1024 h 1024"/>
                  <a:gd name="T24" fmla="*/ 355 w 750"/>
                  <a:gd name="T25" fmla="*/ 1024 h 1024"/>
                  <a:gd name="T26" fmla="*/ 304 w 750"/>
                  <a:gd name="T27" fmla="*/ 984 h 1024"/>
                  <a:gd name="T28" fmla="*/ 284 w 750"/>
                  <a:gd name="T29" fmla="*/ 984 h 1024"/>
                  <a:gd name="T30" fmla="*/ 207 w 750"/>
                  <a:gd name="T31" fmla="*/ 908 h 1024"/>
                  <a:gd name="T32" fmla="*/ 208 w 750"/>
                  <a:gd name="T33" fmla="*/ 726 h 1024"/>
                  <a:gd name="T34" fmla="*/ 195 w 750"/>
                  <a:gd name="T35" fmla="*/ 704 h 1024"/>
                  <a:gd name="T36" fmla="*/ 0 w 750"/>
                  <a:gd name="T37" fmla="*/ 375 h 1024"/>
                  <a:gd name="T38" fmla="*/ 375 w 750"/>
                  <a:gd name="T39" fmla="*/ 0 h 1024"/>
                  <a:gd name="T40" fmla="*/ 750 w 750"/>
                  <a:gd name="T41" fmla="*/ 375 h 1024"/>
                  <a:gd name="T42" fmla="*/ 555 w 750"/>
                  <a:gd name="T43" fmla="*/ 704 h 1024"/>
                  <a:gd name="T44" fmla="*/ 543 w 750"/>
                  <a:gd name="T45" fmla="*/ 726 h 1024"/>
                  <a:gd name="T46" fmla="*/ 543 w 750"/>
                  <a:gd name="T47" fmla="*/ 908 h 1024"/>
                  <a:gd name="T48" fmla="*/ 466 w 750"/>
                  <a:gd name="T49" fmla="*/ 984 h 1024"/>
                  <a:gd name="T50" fmla="*/ 446 w 750"/>
                  <a:gd name="T51" fmla="*/ 984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0" h="1024">
                    <a:moveTo>
                      <a:pt x="279" y="724"/>
                    </a:moveTo>
                    <a:cubicBezTo>
                      <a:pt x="281" y="741"/>
                      <a:pt x="299" y="753"/>
                      <a:pt x="318" y="753"/>
                    </a:cubicBezTo>
                    <a:cubicBezTo>
                      <a:pt x="432" y="753"/>
                      <a:pt x="432" y="753"/>
                      <a:pt x="432" y="753"/>
                    </a:cubicBezTo>
                    <a:cubicBezTo>
                      <a:pt x="451" y="753"/>
                      <a:pt x="469" y="741"/>
                      <a:pt x="471" y="723"/>
                    </a:cubicBezTo>
                    <a:cubicBezTo>
                      <a:pt x="474" y="688"/>
                      <a:pt x="490" y="658"/>
                      <a:pt x="521" y="641"/>
                    </a:cubicBezTo>
                    <a:cubicBezTo>
                      <a:pt x="618" y="588"/>
                      <a:pt x="678" y="486"/>
                      <a:pt x="678" y="375"/>
                    </a:cubicBezTo>
                    <a:cubicBezTo>
                      <a:pt x="678" y="207"/>
                      <a:pt x="543" y="72"/>
                      <a:pt x="375" y="72"/>
                    </a:cubicBezTo>
                    <a:cubicBezTo>
                      <a:pt x="207" y="72"/>
                      <a:pt x="72" y="207"/>
                      <a:pt x="72" y="375"/>
                    </a:cubicBezTo>
                    <a:cubicBezTo>
                      <a:pt x="72" y="486"/>
                      <a:pt x="132" y="588"/>
                      <a:pt x="229" y="641"/>
                    </a:cubicBezTo>
                    <a:cubicBezTo>
                      <a:pt x="260" y="658"/>
                      <a:pt x="276" y="689"/>
                      <a:pt x="279" y="724"/>
                    </a:cubicBezTo>
                    <a:close/>
                    <a:moveTo>
                      <a:pt x="446" y="984"/>
                    </a:moveTo>
                    <a:cubicBezTo>
                      <a:pt x="440" y="1007"/>
                      <a:pt x="420" y="1024"/>
                      <a:pt x="395" y="1024"/>
                    </a:cubicBezTo>
                    <a:cubicBezTo>
                      <a:pt x="355" y="1024"/>
                      <a:pt x="355" y="1024"/>
                      <a:pt x="355" y="1024"/>
                    </a:cubicBezTo>
                    <a:cubicBezTo>
                      <a:pt x="330" y="1024"/>
                      <a:pt x="310" y="1007"/>
                      <a:pt x="304" y="984"/>
                    </a:cubicBezTo>
                    <a:cubicBezTo>
                      <a:pt x="284" y="984"/>
                      <a:pt x="284" y="984"/>
                      <a:pt x="284" y="984"/>
                    </a:cubicBezTo>
                    <a:cubicBezTo>
                      <a:pt x="242" y="984"/>
                      <a:pt x="207" y="950"/>
                      <a:pt x="207" y="908"/>
                    </a:cubicBezTo>
                    <a:cubicBezTo>
                      <a:pt x="208" y="726"/>
                      <a:pt x="208" y="726"/>
                      <a:pt x="208" y="726"/>
                    </a:cubicBezTo>
                    <a:cubicBezTo>
                      <a:pt x="208" y="716"/>
                      <a:pt x="203" y="709"/>
                      <a:pt x="195" y="704"/>
                    </a:cubicBezTo>
                    <a:cubicBezTo>
                      <a:pt x="75" y="638"/>
                      <a:pt x="0" y="512"/>
                      <a:pt x="0" y="375"/>
                    </a:cubicBezTo>
                    <a:cubicBezTo>
                      <a:pt x="0" y="168"/>
                      <a:pt x="168" y="0"/>
                      <a:pt x="375" y="0"/>
                    </a:cubicBezTo>
                    <a:cubicBezTo>
                      <a:pt x="582" y="0"/>
                      <a:pt x="750" y="168"/>
                      <a:pt x="750" y="375"/>
                    </a:cubicBezTo>
                    <a:cubicBezTo>
                      <a:pt x="750" y="512"/>
                      <a:pt x="675" y="638"/>
                      <a:pt x="555" y="704"/>
                    </a:cubicBezTo>
                    <a:cubicBezTo>
                      <a:pt x="547" y="709"/>
                      <a:pt x="543" y="716"/>
                      <a:pt x="543" y="726"/>
                    </a:cubicBezTo>
                    <a:cubicBezTo>
                      <a:pt x="543" y="908"/>
                      <a:pt x="543" y="908"/>
                      <a:pt x="543" y="908"/>
                    </a:cubicBezTo>
                    <a:cubicBezTo>
                      <a:pt x="543" y="950"/>
                      <a:pt x="508" y="984"/>
                      <a:pt x="466" y="984"/>
                    </a:cubicBezTo>
                    <a:cubicBezTo>
                      <a:pt x="446" y="984"/>
                      <a:pt x="446" y="984"/>
                      <a:pt x="446" y="9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Freeform 10"/>
              <p:cNvSpPr>
                <a:spLocks noEditPoints="1"/>
              </p:cNvSpPr>
              <p:nvPr/>
            </p:nvSpPr>
            <p:spPr bwMode="auto">
              <a:xfrm>
                <a:off x="1379538" y="2057400"/>
                <a:ext cx="974725" cy="515938"/>
              </a:xfrm>
              <a:custGeom>
                <a:avLst/>
                <a:gdLst>
                  <a:gd name="T0" fmla="*/ 880 w 1028"/>
                  <a:gd name="T1" fmla="*/ 511 h 545"/>
                  <a:gd name="T2" fmla="*/ 871 w 1028"/>
                  <a:gd name="T3" fmla="*/ 479 h 545"/>
                  <a:gd name="T4" fmla="*/ 904 w 1028"/>
                  <a:gd name="T5" fmla="*/ 470 h 545"/>
                  <a:gd name="T6" fmla="*/ 950 w 1028"/>
                  <a:gd name="T7" fmla="*/ 497 h 545"/>
                  <a:gd name="T8" fmla="*/ 959 w 1028"/>
                  <a:gd name="T9" fmla="*/ 529 h 545"/>
                  <a:gd name="T10" fmla="*/ 926 w 1028"/>
                  <a:gd name="T11" fmla="*/ 538 h 545"/>
                  <a:gd name="T12" fmla="*/ 880 w 1028"/>
                  <a:gd name="T13" fmla="*/ 511 h 545"/>
                  <a:gd name="T14" fmla="*/ 904 w 1028"/>
                  <a:gd name="T15" fmla="*/ 75 h 545"/>
                  <a:gd name="T16" fmla="*/ 871 w 1028"/>
                  <a:gd name="T17" fmla="*/ 66 h 545"/>
                  <a:gd name="T18" fmla="*/ 880 w 1028"/>
                  <a:gd name="T19" fmla="*/ 33 h 545"/>
                  <a:gd name="T20" fmla="*/ 926 w 1028"/>
                  <a:gd name="T21" fmla="*/ 6 h 545"/>
                  <a:gd name="T22" fmla="*/ 959 w 1028"/>
                  <a:gd name="T23" fmla="*/ 15 h 545"/>
                  <a:gd name="T24" fmla="*/ 950 w 1028"/>
                  <a:gd name="T25" fmla="*/ 48 h 545"/>
                  <a:gd name="T26" fmla="*/ 904 w 1028"/>
                  <a:gd name="T27" fmla="*/ 75 h 545"/>
                  <a:gd name="T28" fmla="*/ 951 w 1028"/>
                  <a:gd name="T29" fmla="*/ 296 h 545"/>
                  <a:gd name="T30" fmla="*/ 927 w 1028"/>
                  <a:gd name="T31" fmla="*/ 272 h 545"/>
                  <a:gd name="T32" fmla="*/ 951 w 1028"/>
                  <a:gd name="T33" fmla="*/ 248 h 545"/>
                  <a:gd name="T34" fmla="*/ 1004 w 1028"/>
                  <a:gd name="T35" fmla="*/ 248 h 545"/>
                  <a:gd name="T36" fmla="*/ 1028 w 1028"/>
                  <a:gd name="T37" fmla="*/ 272 h 545"/>
                  <a:gd name="T38" fmla="*/ 1004 w 1028"/>
                  <a:gd name="T39" fmla="*/ 296 h 545"/>
                  <a:gd name="T40" fmla="*/ 951 w 1028"/>
                  <a:gd name="T41" fmla="*/ 296 h 545"/>
                  <a:gd name="T42" fmla="*/ 148 w 1028"/>
                  <a:gd name="T43" fmla="*/ 33 h 545"/>
                  <a:gd name="T44" fmla="*/ 157 w 1028"/>
                  <a:gd name="T45" fmla="*/ 66 h 545"/>
                  <a:gd name="T46" fmla="*/ 124 w 1028"/>
                  <a:gd name="T47" fmla="*/ 75 h 545"/>
                  <a:gd name="T48" fmla="*/ 78 w 1028"/>
                  <a:gd name="T49" fmla="*/ 48 h 545"/>
                  <a:gd name="T50" fmla="*/ 69 w 1028"/>
                  <a:gd name="T51" fmla="*/ 15 h 545"/>
                  <a:gd name="T52" fmla="*/ 102 w 1028"/>
                  <a:gd name="T53" fmla="*/ 6 h 545"/>
                  <a:gd name="T54" fmla="*/ 148 w 1028"/>
                  <a:gd name="T55" fmla="*/ 33 h 545"/>
                  <a:gd name="T56" fmla="*/ 124 w 1028"/>
                  <a:gd name="T57" fmla="*/ 470 h 545"/>
                  <a:gd name="T58" fmla="*/ 157 w 1028"/>
                  <a:gd name="T59" fmla="*/ 479 h 545"/>
                  <a:gd name="T60" fmla="*/ 148 w 1028"/>
                  <a:gd name="T61" fmla="*/ 511 h 545"/>
                  <a:gd name="T62" fmla="*/ 102 w 1028"/>
                  <a:gd name="T63" fmla="*/ 538 h 545"/>
                  <a:gd name="T64" fmla="*/ 69 w 1028"/>
                  <a:gd name="T65" fmla="*/ 529 h 545"/>
                  <a:gd name="T66" fmla="*/ 78 w 1028"/>
                  <a:gd name="T67" fmla="*/ 497 h 545"/>
                  <a:gd name="T68" fmla="*/ 124 w 1028"/>
                  <a:gd name="T69" fmla="*/ 470 h 545"/>
                  <a:gd name="T70" fmla="*/ 77 w 1028"/>
                  <a:gd name="T71" fmla="*/ 248 h 545"/>
                  <a:gd name="T72" fmla="*/ 101 w 1028"/>
                  <a:gd name="T73" fmla="*/ 272 h 545"/>
                  <a:gd name="T74" fmla="*/ 77 w 1028"/>
                  <a:gd name="T75" fmla="*/ 296 h 545"/>
                  <a:gd name="T76" fmla="*/ 24 w 1028"/>
                  <a:gd name="T77" fmla="*/ 296 h 545"/>
                  <a:gd name="T78" fmla="*/ 0 w 1028"/>
                  <a:gd name="T79" fmla="*/ 272 h 545"/>
                  <a:gd name="T80" fmla="*/ 24 w 1028"/>
                  <a:gd name="T81" fmla="*/ 248 h 545"/>
                  <a:gd name="T82" fmla="*/ 77 w 1028"/>
                  <a:gd name="T83" fmla="*/ 248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8" h="545">
                    <a:moveTo>
                      <a:pt x="880" y="511"/>
                    </a:moveTo>
                    <a:cubicBezTo>
                      <a:pt x="869" y="505"/>
                      <a:pt x="865" y="490"/>
                      <a:pt x="871" y="479"/>
                    </a:cubicBezTo>
                    <a:cubicBezTo>
                      <a:pt x="878" y="467"/>
                      <a:pt x="893" y="463"/>
                      <a:pt x="904" y="470"/>
                    </a:cubicBezTo>
                    <a:cubicBezTo>
                      <a:pt x="950" y="497"/>
                      <a:pt x="950" y="497"/>
                      <a:pt x="950" y="497"/>
                    </a:cubicBezTo>
                    <a:cubicBezTo>
                      <a:pt x="962" y="503"/>
                      <a:pt x="966" y="518"/>
                      <a:pt x="959" y="529"/>
                    </a:cubicBezTo>
                    <a:cubicBezTo>
                      <a:pt x="953" y="541"/>
                      <a:pt x="938" y="545"/>
                      <a:pt x="926" y="538"/>
                    </a:cubicBezTo>
                    <a:cubicBezTo>
                      <a:pt x="880" y="511"/>
                      <a:pt x="880" y="511"/>
                      <a:pt x="880" y="511"/>
                    </a:cubicBezTo>
                    <a:close/>
                    <a:moveTo>
                      <a:pt x="904" y="75"/>
                    </a:moveTo>
                    <a:cubicBezTo>
                      <a:pt x="893" y="81"/>
                      <a:pt x="878" y="77"/>
                      <a:pt x="871" y="66"/>
                    </a:cubicBezTo>
                    <a:cubicBezTo>
                      <a:pt x="865" y="54"/>
                      <a:pt x="869" y="40"/>
                      <a:pt x="880" y="33"/>
                    </a:cubicBezTo>
                    <a:cubicBezTo>
                      <a:pt x="926" y="6"/>
                      <a:pt x="926" y="6"/>
                      <a:pt x="926" y="6"/>
                    </a:cubicBezTo>
                    <a:cubicBezTo>
                      <a:pt x="938" y="0"/>
                      <a:pt x="953" y="4"/>
                      <a:pt x="959" y="15"/>
                    </a:cubicBezTo>
                    <a:cubicBezTo>
                      <a:pt x="966" y="27"/>
                      <a:pt x="962" y="41"/>
                      <a:pt x="950" y="48"/>
                    </a:cubicBezTo>
                    <a:cubicBezTo>
                      <a:pt x="904" y="75"/>
                      <a:pt x="904" y="75"/>
                      <a:pt x="904" y="75"/>
                    </a:cubicBezTo>
                    <a:close/>
                    <a:moveTo>
                      <a:pt x="951" y="296"/>
                    </a:moveTo>
                    <a:cubicBezTo>
                      <a:pt x="937" y="296"/>
                      <a:pt x="927" y="285"/>
                      <a:pt x="927" y="272"/>
                    </a:cubicBezTo>
                    <a:cubicBezTo>
                      <a:pt x="927" y="259"/>
                      <a:pt x="937" y="248"/>
                      <a:pt x="951" y="248"/>
                    </a:cubicBezTo>
                    <a:cubicBezTo>
                      <a:pt x="1004" y="248"/>
                      <a:pt x="1004" y="248"/>
                      <a:pt x="1004" y="248"/>
                    </a:cubicBezTo>
                    <a:cubicBezTo>
                      <a:pt x="1017" y="248"/>
                      <a:pt x="1028" y="259"/>
                      <a:pt x="1028" y="272"/>
                    </a:cubicBezTo>
                    <a:cubicBezTo>
                      <a:pt x="1028" y="285"/>
                      <a:pt x="1017" y="296"/>
                      <a:pt x="1004" y="296"/>
                    </a:cubicBezTo>
                    <a:cubicBezTo>
                      <a:pt x="951" y="296"/>
                      <a:pt x="951" y="296"/>
                      <a:pt x="951" y="296"/>
                    </a:cubicBezTo>
                    <a:close/>
                    <a:moveTo>
                      <a:pt x="148" y="33"/>
                    </a:moveTo>
                    <a:cubicBezTo>
                      <a:pt x="159" y="40"/>
                      <a:pt x="163" y="54"/>
                      <a:pt x="157" y="66"/>
                    </a:cubicBezTo>
                    <a:cubicBezTo>
                      <a:pt x="150" y="77"/>
                      <a:pt x="135" y="81"/>
                      <a:pt x="124" y="75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66" y="41"/>
                      <a:pt x="62" y="27"/>
                      <a:pt x="69" y="15"/>
                    </a:cubicBezTo>
                    <a:cubicBezTo>
                      <a:pt x="75" y="4"/>
                      <a:pt x="90" y="0"/>
                      <a:pt x="102" y="6"/>
                    </a:cubicBezTo>
                    <a:cubicBezTo>
                      <a:pt x="148" y="33"/>
                      <a:pt x="148" y="33"/>
                      <a:pt x="148" y="33"/>
                    </a:cubicBezTo>
                    <a:close/>
                    <a:moveTo>
                      <a:pt x="124" y="470"/>
                    </a:moveTo>
                    <a:cubicBezTo>
                      <a:pt x="135" y="463"/>
                      <a:pt x="150" y="467"/>
                      <a:pt x="157" y="479"/>
                    </a:cubicBezTo>
                    <a:cubicBezTo>
                      <a:pt x="163" y="490"/>
                      <a:pt x="159" y="505"/>
                      <a:pt x="148" y="511"/>
                    </a:cubicBezTo>
                    <a:cubicBezTo>
                      <a:pt x="102" y="538"/>
                      <a:pt x="102" y="538"/>
                      <a:pt x="102" y="538"/>
                    </a:cubicBezTo>
                    <a:cubicBezTo>
                      <a:pt x="90" y="545"/>
                      <a:pt x="75" y="541"/>
                      <a:pt x="69" y="529"/>
                    </a:cubicBezTo>
                    <a:cubicBezTo>
                      <a:pt x="62" y="518"/>
                      <a:pt x="66" y="503"/>
                      <a:pt x="78" y="497"/>
                    </a:cubicBezTo>
                    <a:cubicBezTo>
                      <a:pt x="124" y="470"/>
                      <a:pt x="124" y="470"/>
                      <a:pt x="124" y="470"/>
                    </a:cubicBezTo>
                    <a:close/>
                    <a:moveTo>
                      <a:pt x="77" y="248"/>
                    </a:moveTo>
                    <a:cubicBezTo>
                      <a:pt x="91" y="248"/>
                      <a:pt x="101" y="259"/>
                      <a:pt x="101" y="272"/>
                    </a:cubicBezTo>
                    <a:cubicBezTo>
                      <a:pt x="101" y="285"/>
                      <a:pt x="91" y="296"/>
                      <a:pt x="77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11" y="296"/>
                      <a:pt x="0" y="285"/>
                      <a:pt x="0" y="272"/>
                    </a:cubicBezTo>
                    <a:cubicBezTo>
                      <a:pt x="0" y="259"/>
                      <a:pt x="11" y="248"/>
                      <a:pt x="24" y="248"/>
                    </a:cubicBezTo>
                    <a:cubicBezTo>
                      <a:pt x="77" y="248"/>
                      <a:pt x="77" y="248"/>
                      <a:pt x="77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1692276" y="2166938"/>
                <a:ext cx="349250" cy="350838"/>
              </a:xfrm>
              <a:custGeom>
                <a:avLst/>
                <a:gdLst>
                  <a:gd name="T0" fmla="*/ 3 w 368"/>
                  <a:gd name="T1" fmla="*/ 49 h 370"/>
                  <a:gd name="T2" fmla="*/ 20 w 368"/>
                  <a:gd name="T3" fmla="*/ 19 h 370"/>
                  <a:gd name="T4" fmla="*/ 49 w 368"/>
                  <a:gd name="T5" fmla="*/ 35 h 370"/>
                  <a:gd name="T6" fmla="*/ 63 w 368"/>
                  <a:gd name="T7" fmla="*/ 82 h 370"/>
                  <a:gd name="T8" fmla="*/ 114 w 368"/>
                  <a:gd name="T9" fmla="*/ 67 h 370"/>
                  <a:gd name="T10" fmla="*/ 115 w 368"/>
                  <a:gd name="T11" fmla="*/ 67 h 370"/>
                  <a:gd name="T12" fmla="*/ 160 w 368"/>
                  <a:gd name="T13" fmla="*/ 60 h 370"/>
                  <a:gd name="T14" fmla="*/ 160 w 368"/>
                  <a:gd name="T15" fmla="*/ 24 h 370"/>
                  <a:gd name="T16" fmla="*/ 184 w 368"/>
                  <a:gd name="T17" fmla="*/ 0 h 370"/>
                  <a:gd name="T18" fmla="*/ 208 w 368"/>
                  <a:gd name="T19" fmla="*/ 24 h 370"/>
                  <a:gd name="T20" fmla="*/ 208 w 368"/>
                  <a:gd name="T21" fmla="*/ 60 h 370"/>
                  <a:gd name="T22" fmla="*/ 254 w 368"/>
                  <a:gd name="T23" fmla="*/ 67 h 370"/>
                  <a:gd name="T24" fmla="*/ 254 w 368"/>
                  <a:gd name="T25" fmla="*/ 67 h 370"/>
                  <a:gd name="T26" fmla="*/ 254 w 368"/>
                  <a:gd name="T27" fmla="*/ 67 h 370"/>
                  <a:gd name="T28" fmla="*/ 305 w 368"/>
                  <a:gd name="T29" fmla="*/ 82 h 370"/>
                  <a:gd name="T30" fmla="*/ 319 w 368"/>
                  <a:gd name="T31" fmla="*/ 35 h 370"/>
                  <a:gd name="T32" fmla="*/ 348 w 368"/>
                  <a:gd name="T33" fmla="*/ 19 h 370"/>
                  <a:gd name="T34" fmla="*/ 364 w 368"/>
                  <a:gd name="T35" fmla="*/ 49 h 370"/>
                  <a:gd name="T36" fmla="*/ 277 w 368"/>
                  <a:gd name="T37" fmla="*/ 350 h 370"/>
                  <a:gd name="T38" fmla="*/ 247 w 368"/>
                  <a:gd name="T39" fmla="*/ 366 h 370"/>
                  <a:gd name="T40" fmla="*/ 231 w 368"/>
                  <a:gd name="T41" fmla="*/ 337 h 370"/>
                  <a:gd name="T42" fmla="*/ 291 w 368"/>
                  <a:gd name="T43" fmla="*/ 128 h 370"/>
                  <a:gd name="T44" fmla="*/ 244 w 368"/>
                  <a:gd name="T45" fmla="*/ 114 h 370"/>
                  <a:gd name="T46" fmla="*/ 244 w 368"/>
                  <a:gd name="T47" fmla="*/ 114 h 370"/>
                  <a:gd name="T48" fmla="*/ 208 w 368"/>
                  <a:gd name="T49" fmla="*/ 109 h 370"/>
                  <a:gd name="T50" fmla="*/ 208 w 368"/>
                  <a:gd name="T51" fmla="*/ 167 h 370"/>
                  <a:gd name="T52" fmla="*/ 184 w 368"/>
                  <a:gd name="T53" fmla="*/ 191 h 370"/>
                  <a:gd name="T54" fmla="*/ 160 w 368"/>
                  <a:gd name="T55" fmla="*/ 167 h 370"/>
                  <a:gd name="T56" fmla="*/ 160 w 368"/>
                  <a:gd name="T57" fmla="*/ 109 h 370"/>
                  <a:gd name="T58" fmla="*/ 125 w 368"/>
                  <a:gd name="T59" fmla="*/ 114 h 370"/>
                  <a:gd name="T60" fmla="*/ 124 w 368"/>
                  <a:gd name="T61" fmla="*/ 114 h 370"/>
                  <a:gd name="T62" fmla="*/ 77 w 368"/>
                  <a:gd name="T63" fmla="*/ 128 h 370"/>
                  <a:gd name="T64" fmla="*/ 137 w 368"/>
                  <a:gd name="T65" fmla="*/ 337 h 370"/>
                  <a:gd name="T66" fmla="*/ 121 w 368"/>
                  <a:gd name="T67" fmla="*/ 366 h 370"/>
                  <a:gd name="T68" fmla="*/ 91 w 368"/>
                  <a:gd name="T69" fmla="*/ 350 h 370"/>
                  <a:gd name="T70" fmla="*/ 3 w 368"/>
                  <a:gd name="T71" fmla="*/ 4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8" h="370">
                    <a:moveTo>
                      <a:pt x="3" y="49"/>
                    </a:moveTo>
                    <a:cubicBezTo>
                      <a:pt x="0" y="36"/>
                      <a:pt x="7" y="23"/>
                      <a:pt x="20" y="19"/>
                    </a:cubicBezTo>
                    <a:cubicBezTo>
                      <a:pt x="32" y="15"/>
                      <a:pt x="46" y="23"/>
                      <a:pt x="49" y="35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9" y="76"/>
                      <a:pt x="96" y="71"/>
                      <a:pt x="114" y="67"/>
                    </a:cubicBezTo>
                    <a:cubicBezTo>
                      <a:pt x="114" y="67"/>
                      <a:pt x="114" y="67"/>
                      <a:pt x="115" y="67"/>
                    </a:cubicBezTo>
                    <a:cubicBezTo>
                      <a:pt x="130" y="64"/>
                      <a:pt x="145" y="62"/>
                      <a:pt x="160" y="60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11"/>
                      <a:pt x="171" y="0"/>
                      <a:pt x="184" y="0"/>
                    </a:cubicBezTo>
                    <a:cubicBezTo>
                      <a:pt x="197" y="0"/>
                      <a:pt x="208" y="11"/>
                      <a:pt x="208" y="24"/>
                    </a:cubicBezTo>
                    <a:cubicBezTo>
                      <a:pt x="208" y="60"/>
                      <a:pt x="208" y="60"/>
                      <a:pt x="208" y="60"/>
                    </a:cubicBezTo>
                    <a:cubicBezTo>
                      <a:pt x="223" y="62"/>
                      <a:pt x="239" y="64"/>
                      <a:pt x="254" y="67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71" y="71"/>
                      <a:pt x="288" y="76"/>
                      <a:pt x="305" y="82"/>
                    </a:cubicBezTo>
                    <a:cubicBezTo>
                      <a:pt x="319" y="35"/>
                      <a:pt x="319" y="35"/>
                      <a:pt x="319" y="35"/>
                    </a:cubicBezTo>
                    <a:cubicBezTo>
                      <a:pt x="322" y="23"/>
                      <a:pt x="335" y="15"/>
                      <a:pt x="348" y="19"/>
                    </a:cubicBezTo>
                    <a:cubicBezTo>
                      <a:pt x="361" y="23"/>
                      <a:pt x="368" y="36"/>
                      <a:pt x="364" y="49"/>
                    </a:cubicBezTo>
                    <a:cubicBezTo>
                      <a:pt x="277" y="350"/>
                      <a:pt x="277" y="350"/>
                      <a:pt x="277" y="350"/>
                    </a:cubicBezTo>
                    <a:cubicBezTo>
                      <a:pt x="273" y="363"/>
                      <a:pt x="260" y="370"/>
                      <a:pt x="247" y="366"/>
                    </a:cubicBezTo>
                    <a:cubicBezTo>
                      <a:pt x="234" y="362"/>
                      <a:pt x="227" y="349"/>
                      <a:pt x="231" y="337"/>
                    </a:cubicBezTo>
                    <a:cubicBezTo>
                      <a:pt x="291" y="128"/>
                      <a:pt x="291" y="128"/>
                      <a:pt x="291" y="128"/>
                    </a:cubicBezTo>
                    <a:cubicBezTo>
                      <a:pt x="276" y="122"/>
                      <a:pt x="261" y="117"/>
                      <a:pt x="244" y="114"/>
                    </a:cubicBezTo>
                    <a:cubicBezTo>
                      <a:pt x="244" y="114"/>
                      <a:pt x="244" y="114"/>
                      <a:pt x="244" y="114"/>
                    </a:cubicBezTo>
                    <a:cubicBezTo>
                      <a:pt x="232" y="111"/>
                      <a:pt x="220" y="110"/>
                      <a:pt x="208" y="109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8" y="180"/>
                      <a:pt x="197" y="191"/>
                      <a:pt x="184" y="191"/>
                    </a:cubicBezTo>
                    <a:cubicBezTo>
                      <a:pt x="171" y="191"/>
                      <a:pt x="160" y="180"/>
                      <a:pt x="160" y="167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48" y="110"/>
                      <a:pt x="136" y="111"/>
                      <a:pt x="125" y="114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07" y="117"/>
                      <a:pt x="92" y="122"/>
                      <a:pt x="77" y="128"/>
                    </a:cubicBezTo>
                    <a:cubicBezTo>
                      <a:pt x="137" y="337"/>
                      <a:pt x="137" y="337"/>
                      <a:pt x="137" y="337"/>
                    </a:cubicBezTo>
                    <a:cubicBezTo>
                      <a:pt x="141" y="349"/>
                      <a:pt x="134" y="362"/>
                      <a:pt x="121" y="366"/>
                    </a:cubicBezTo>
                    <a:cubicBezTo>
                      <a:pt x="108" y="370"/>
                      <a:pt x="95" y="363"/>
                      <a:pt x="91" y="350"/>
                    </a:cubicBezTo>
                    <a:cubicBezTo>
                      <a:pt x="3" y="49"/>
                      <a:pt x="3" y="49"/>
                      <a:pt x="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801024" y="4239169"/>
            <a:ext cx="6645908" cy="629260"/>
            <a:chOff x="374886" y="2891364"/>
            <a:chExt cx="6645908" cy="629260"/>
          </a:xfrm>
        </p:grpSpPr>
        <p:sp>
          <p:nvSpPr>
            <p:cNvPr id="52" name="Freeform 51"/>
            <p:cNvSpPr/>
            <p:nvPr/>
          </p:nvSpPr>
          <p:spPr>
            <a:xfrm>
              <a:off x="804867" y="2996129"/>
              <a:ext cx="6215927" cy="452539"/>
            </a:xfrm>
            <a:custGeom>
              <a:avLst/>
              <a:gdLst>
                <a:gd name="connsiteX0" fmla="*/ 0 w 5314949"/>
                <a:gd name="connsiteY0" fmla="*/ 68641 h 411840"/>
                <a:gd name="connsiteX1" fmla="*/ 68641 w 5314949"/>
                <a:gd name="connsiteY1" fmla="*/ 0 h 411840"/>
                <a:gd name="connsiteX2" fmla="*/ 5246308 w 5314949"/>
                <a:gd name="connsiteY2" fmla="*/ 0 h 411840"/>
                <a:gd name="connsiteX3" fmla="*/ 5314949 w 5314949"/>
                <a:gd name="connsiteY3" fmla="*/ 68641 h 411840"/>
                <a:gd name="connsiteX4" fmla="*/ 5314949 w 5314949"/>
                <a:gd name="connsiteY4" fmla="*/ 343199 h 411840"/>
                <a:gd name="connsiteX5" fmla="*/ 5246308 w 5314949"/>
                <a:gd name="connsiteY5" fmla="*/ 411840 h 411840"/>
                <a:gd name="connsiteX6" fmla="*/ 68641 w 5314949"/>
                <a:gd name="connsiteY6" fmla="*/ 411840 h 411840"/>
                <a:gd name="connsiteX7" fmla="*/ 0 w 5314949"/>
                <a:gd name="connsiteY7" fmla="*/ 343199 h 411840"/>
                <a:gd name="connsiteX8" fmla="*/ 0 w 5314949"/>
                <a:gd name="connsiteY8" fmla="*/ 68641 h 4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949" h="411840">
                  <a:moveTo>
                    <a:pt x="0" y="68641"/>
                  </a:moveTo>
                  <a:cubicBezTo>
                    <a:pt x="0" y="30732"/>
                    <a:pt x="30732" y="0"/>
                    <a:pt x="68641" y="0"/>
                  </a:cubicBezTo>
                  <a:lnTo>
                    <a:pt x="5246308" y="0"/>
                  </a:lnTo>
                  <a:cubicBezTo>
                    <a:pt x="5284217" y="0"/>
                    <a:pt x="5314949" y="30732"/>
                    <a:pt x="5314949" y="68641"/>
                  </a:cubicBezTo>
                  <a:lnTo>
                    <a:pt x="5314949" y="343199"/>
                  </a:lnTo>
                  <a:cubicBezTo>
                    <a:pt x="5314949" y="381108"/>
                    <a:pt x="5284217" y="411840"/>
                    <a:pt x="5246308" y="411840"/>
                  </a:cubicBezTo>
                  <a:lnTo>
                    <a:pt x="68641" y="411840"/>
                  </a:lnTo>
                  <a:cubicBezTo>
                    <a:pt x="30732" y="411840"/>
                    <a:pt x="0" y="381108"/>
                    <a:pt x="0" y="343199"/>
                  </a:cubicBezTo>
                  <a:lnTo>
                    <a:pt x="0" y="6864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24" tIns="65824" rIns="65824" bIns="65824" numCol="1" spcCol="1270" anchor="ctr" anchorCtr="0">
              <a:noAutofit/>
            </a:bodyPr>
            <a:lstStyle/>
            <a:p>
              <a:pPr marL="449263"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0" spc="300" dirty="0" smtClean="0">
                  <a:solidFill>
                    <a:schemeClr val="bg1">
                      <a:lumMod val="50000"/>
                    </a:schemeClr>
                  </a:solidFill>
                </a:rPr>
                <a:t>Updated market conditions</a:t>
              </a:r>
              <a:endParaRPr lang="en-GB" b="1" kern="0" spc="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4886" y="2891364"/>
              <a:ext cx="681102" cy="62926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20388" y="3045260"/>
              <a:ext cx="407818" cy="403409"/>
              <a:chOff x="5235575" y="2414588"/>
              <a:chExt cx="293688" cy="290513"/>
            </a:xfrm>
            <a:solidFill>
              <a:srgbClr val="FFFFFF"/>
            </a:solidFill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311775" y="2506663"/>
                <a:ext cx="217488" cy="198438"/>
              </a:xfrm>
              <a:custGeom>
                <a:avLst/>
                <a:gdLst>
                  <a:gd name="T0" fmla="*/ 57 w 69"/>
                  <a:gd name="T1" fmla="*/ 0 h 63"/>
                  <a:gd name="T2" fmla="*/ 51 w 69"/>
                  <a:gd name="T3" fmla="*/ 0 h 63"/>
                  <a:gd name="T4" fmla="*/ 51 w 69"/>
                  <a:gd name="T5" fmla="*/ 5 h 63"/>
                  <a:gd name="T6" fmla="*/ 34 w 69"/>
                  <a:gd name="T7" fmla="*/ 23 h 63"/>
                  <a:gd name="T8" fmla="*/ 8 w 69"/>
                  <a:gd name="T9" fmla="*/ 23 h 63"/>
                  <a:gd name="T10" fmla="*/ 0 w 69"/>
                  <a:gd name="T11" fmla="*/ 31 h 63"/>
                  <a:gd name="T12" fmla="*/ 0 w 69"/>
                  <a:gd name="T13" fmla="*/ 34 h 63"/>
                  <a:gd name="T14" fmla="*/ 11 w 69"/>
                  <a:gd name="T15" fmla="*/ 46 h 63"/>
                  <a:gd name="T16" fmla="*/ 40 w 69"/>
                  <a:gd name="T17" fmla="*/ 46 h 63"/>
                  <a:gd name="T18" fmla="*/ 57 w 69"/>
                  <a:gd name="T19" fmla="*/ 63 h 63"/>
                  <a:gd name="T20" fmla="*/ 57 w 69"/>
                  <a:gd name="T21" fmla="*/ 46 h 63"/>
                  <a:gd name="T22" fmla="*/ 69 w 69"/>
                  <a:gd name="T23" fmla="*/ 34 h 63"/>
                  <a:gd name="T24" fmla="*/ 69 w 69"/>
                  <a:gd name="T25" fmla="*/ 11 h 63"/>
                  <a:gd name="T26" fmla="*/ 57 w 69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63">
                    <a:moveTo>
                      <a:pt x="57" y="0"/>
                    </a:moveTo>
                    <a:cubicBezTo>
                      <a:pt x="56" y="0"/>
                      <a:pt x="54" y="0"/>
                      <a:pt x="51" y="0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14"/>
                      <a:pt x="43" y="23"/>
                      <a:pt x="34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0" y="34"/>
                    </a:cubicBezTo>
                    <a:cubicBezTo>
                      <a:pt x="0" y="40"/>
                      <a:pt x="5" y="46"/>
                      <a:pt x="11" y="46"/>
                    </a:cubicBezTo>
                    <a:cubicBezTo>
                      <a:pt x="14" y="46"/>
                      <a:pt x="30" y="46"/>
                      <a:pt x="40" y="46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3" y="46"/>
                      <a:pt x="69" y="40"/>
                      <a:pt x="69" y="34"/>
                    </a:cubicBezTo>
                    <a:cubicBezTo>
                      <a:pt x="69" y="28"/>
                      <a:pt x="69" y="17"/>
                      <a:pt x="69" y="11"/>
                    </a:cubicBezTo>
                    <a:cubicBezTo>
                      <a:pt x="69" y="5"/>
                      <a:pt x="63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235575" y="2414588"/>
                <a:ext cx="222250" cy="198438"/>
              </a:xfrm>
              <a:custGeom>
                <a:avLst/>
                <a:gdLst>
                  <a:gd name="T0" fmla="*/ 58 w 70"/>
                  <a:gd name="T1" fmla="*/ 46 h 63"/>
                  <a:gd name="T2" fmla="*/ 70 w 70"/>
                  <a:gd name="T3" fmla="*/ 34 h 63"/>
                  <a:gd name="T4" fmla="*/ 70 w 70"/>
                  <a:gd name="T5" fmla="*/ 11 h 63"/>
                  <a:gd name="T6" fmla="*/ 58 w 70"/>
                  <a:gd name="T7" fmla="*/ 0 h 63"/>
                  <a:gd name="T8" fmla="*/ 12 w 70"/>
                  <a:gd name="T9" fmla="*/ 0 h 63"/>
                  <a:gd name="T10" fmla="*/ 0 w 70"/>
                  <a:gd name="T11" fmla="*/ 11 h 63"/>
                  <a:gd name="T12" fmla="*/ 0 w 70"/>
                  <a:gd name="T13" fmla="*/ 34 h 63"/>
                  <a:gd name="T14" fmla="*/ 12 w 70"/>
                  <a:gd name="T15" fmla="*/ 46 h 63"/>
                  <a:gd name="T16" fmla="*/ 12 w 70"/>
                  <a:gd name="T17" fmla="*/ 63 h 63"/>
                  <a:gd name="T18" fmla="*/ 29 w 70"/>
                  <a:gd name="T19" fmla="*/ 46 h 63"/>
                  <a:gd name="T20" fmla="*/ 58 w 70"/>
                  <a:gd name="T21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3">
                    <a:moveTo>
                      <a:pt x="58" y="46"/>
                    </a:moveTo>
                    <a:cubicBezTo>
                      <a:pt x="64" y="46"/>
                      <a:pt x="70" y="40"/>
                      <a:pt x="70" y="34"/>
                    </a:cubicBezTo>
                    <a:cubicBezTo>
                      <a:pt x="70" y="29"/>
                      <a:pt x="70" y="17"/>
                      <a:pt x="70" y="11"/>
                    </a:cubicBezTo>
                    <a:cubicBezTo>
                      <a:pt x="70" y="6"/>
                      <a:pt x="64" y="0"/>
                      <a:pt x="58" y="0"/>
                    </a:cubicBezTo>
                    <a:cubicBezTo>
                      <a:pt x="52" y="0"/>
                      <a:pt x="18" y="0"/>
                      <a:pt x="12" y="0"/>
                    </a:cubicBezTo>
                    <a:cubicBezTo>
                      <a:pt x="6" y="0"/>
                      <a:pt x="0" y="6"/>
                      <a:pt x="0" y="11"/>
                    </a:cubicBezTo>
                    <a:cubicBezTo>
                      <a:pt x="0" y="17"/>
                      <a:pt x="0" y="29"/>
                      <a:pt x="0" y="34"/>
                    </a:cubicBezTo>
                    <a:cubicBezTo>
                      <a:pt x="0" y="40"/>
                      <a:pt x="6" y="46"/>
                      <a:pt x="12" y="46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9" y="46"/>
                      <a:pt x="55" y="46"/>
                      <a:pt x="58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1731289"/>
            <a:ext cx="1779343" cy="291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724" y="5370293"/>
            <a:ext cx="8785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1">
                    <a:lumMod val="50000"/>
                  </a:schemeClr>
                </a:solidFill>
              </a:rPr>
              <a:t>“In </a:t>
            </a: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</a:rPr>
              <a:t>addition, greater weight should be given to the unique features and strengths of the higher education </a:t>
            </a:r>
            <a:r>
              <a:rPr lang="en-GB" sz="2000" b="1" i="1" dirty="0" smtClean="0">
                <a:solidFill>
                  <a:schemeClr val="bg1">
                    <a:lumMod val="50000"/>
                  </a:schemeClr>
                </a:solidFill>
              </a:rPr>
              <a:t>sector.”</a:t>
            </a:r>
            <a:endParaRPr lang="en-GB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/>
              <a:t>The 2017 </a:t>
            </a:r>
            <a:r>
              <a:rPr lang="en-GB" dirty="0" err="1"/>
              <a:t>uss</a:t>
            </a:r>
            <a:r>
              <a:rPr lang="en-GB" dirty="0"/>
              <a:t> valuation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24775" y="1154093"/>
            <a:ext cx="3611323" cy="3164196"/>
            <a:chOff x="328148" y="1399661"/>
            <a:chExt cx="4409884" cy="4149801"/>
          </a:xfrm>
        </p:grpSpPr>
        <p:grpSp>
          <p:nvGrpSpPr>
            <p:cNvPr id="43" name="Group 42"/>
            <p:cNvGrpSpPr/>
            <p:nvPr/>
          </p:nvGrpSpPr>
          <p:grpSpPr>
            <a:xfrm>
              <a:off x="328148" y="1406904"/>
              <a:ext cx="2060823" cy="4142558"/>
              <a:chOff x="538494" y="1337393"/>
              <a:chExt cx="1660491" cy="348405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38494" y="1337393"/>
                <a:ext cx="1660491" cy="11613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38494" y="2401690"/>
                <a:ext cx="1660491" cy="97054"/>
              </a:xfrm>
              <a:prstGeom prst="rect">
                <a:avLst/>
              </a:prstGeom>
              <a:solidFill>
                <a:srgbClr val="F48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38494" y="2498743"/>
                <a:ext cx="1660491" cy="11613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8494" y="3660093"/>
                <a:ext cx="1660491" cy="11613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8494" y="4724390"/>
                <a:ext cx="1660491" cy="97054"/>
              </a:xfrm>
              <a:prstGeom prst="rect">
                <a:avLst/>
              </a:prstGeom>
              <a:solidFill>
                <a:srgbClr val="F48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flipV="1">
                <a:off x="1154511" y="2385159"/>
                <a:ext cx="428458" cy="227345"/>
              </a:xfrm>
              <a:prstGeom prst="triangl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1154511" y="3462237"/>
                <a:ext cx="428458" cy="227345"/>
              </a:xfrm>
              <a:prstGeom prst="triangl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85470" y="2018266"/>
                <a:ext cx="1563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rgbClr val="FFFFFF">
                        <a:lumMod val="50000"/>
                      </a:srgbClr>
                    </a:solidFill>
                  </a:rPr>
                  <a:t>USS TRUSTEES</a:t>
                </a:r>
                <a:endParaRPr lang="id-ID" sz="1400" b="1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1622" y="3678048"/>
                <a:ext cx="1596587" cy="49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en-US" sz="1100" dirty="0">
                    <a:solidFill>
                      <a:srgbClr val="FFFFFF">
                        <a:lumMod val="50000"/>
                      </a:srgbClr>
                    </a:solidFill>
                  </a:rPr>
                  <a:t>Ensures the promised benefits in USS are paid as they fall due</a:t>
                </a:r>
              </a:p>
            </p:txBody>
          </p:sp>
          <p:pic>
            <p:nvPicPr>
              <p:cNvPr id="74" name="Picture 2" descr="Image result for picture of USS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67" b="100000" l="0" r="100000">
                            <a14:foregroundMark x1="27333" y1="52000" x2="27333" y2="52000"/>
                            <a14:foregroundMark x1="26667" y1="44667" x2="26667" y2="44667"/>
                            <a14:foregroundMark x1="35333" y1="62667" x2="35333" y2="62667"/>
                            <a14:foregroundMark x1="38000" y1="60667" x2="38000" y2="60667"/>
                            <a14:foregroundMark x1="42667" y1="54000" x2="42667" y2="54000"/>
                            <a14:foregroundMark x1="40000" y1="44667" x2="40000" y2="44667"/>
                            <a14:foregroundMark x1="49333" y1="52000" x2="49333" y2="52000"/>
                            <a14:foregroundMark x1="48667" y1="45333" x2="48667" y2="45333"/>
                            <a14:foregroundMark x1="64000" y1="48000" x2="64000" y2="48000"/>
                            <a14:foregroundMark x1="68000" y1="44667" x2="68000" y2="44667"/>
                            <a14:foregroundMark x1="71333" y1="46000" x2="71333" y2="46000"/>
                            <a14:foregroundMark x1="69333" y1="56000" x2="69333" y2="56000"/>
                            <a14:foregroundMark x1="67333" y1="42667" x2="67333" y2="42667"/>
                            <a14:foregroundMark x1="53333" y1="42667" x2="53333" y2="42667"/>
                            <a14:foregroundMark x1="54667" y1="42000" x2="54667" y2="42000"/>
                            <a14:foregroundMark x1="51333" y1="66000" x2="51333" y2="66000"/>
                            <a14:foregroundMark x1="36667" y1="67333" x2="36667" y2="67333"/>
                            <a14:foregroundMark x1="26667" y1="67333" x2="26667" y2="67333"/>
                            <a14:foregroundMark x1="19333" y1="54667" x2="19333" y2="54667"/>
                            <a14:foregroundMark x1="50667" y1="66000" x2="50667" y2="66000"/>
                            <a14:foregroundMark x1="61333" y1="64667" x2="61333" y2="64667"/>
                            <a14:foregroundMark x1="56667" y1="59333" x2="56667" y2="59333"/>
                            <a14:foregroundMark x1="30667" y1="40000" x2="30667" y2="40000"/>
                            <a14:foregroundMark x1="30000" y1="40667" x2="30000" y2="40667"/>
                            <a14:foregroundMark x1="73333" y1="60000" x2="73333" y2="60000"/>
                            <a14:foregroundMark x1="78000" y1="63333" x2="78000" y2="63333"/>
                            <a14:foregroundMark x1="79333" y1="55333" x2="79333" y2="55333"/>
                            <a14:foregroundMark x1="78667" y1="46000" x2="78667" y2="46000"/>
                            <a14:foregroundMark x1="73333" y1="36667" x2="73333" y2="36667"/>
                            <a14:foregroundMark x1="65333" y1="38000" x2="65333" y2="38000"/>
                            <a14:foregroundMark x1="45333" y1="60667" x2="45333" y2="60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020" y="2677856"/>
                <a:ext cx="658345" cy="658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677209" y="1399661"/>
              <a:ext cx="2060823" cy="4142558"/>
              <a:chOff x="5519527" y="1337393"/>
              <a:chExt cx="1660931" cy="348405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519967" y="1337393"/>
                <a:ext cx="1660491" cy="11613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519967" y="2401690"/>
                <a:ext cx="1660491" cy="97054"/>
              </a:xfrm>
              <a:prstGeom prst="rect">
                <a:avLst/>
              </a:prstGeom>
              <a:solidFill>
                <a:srgbClr val="CE3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519967" y="2498743"/>
                <a:ext cx="1660491" cy="1161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519967" y="3660093"/>
                <a:ext cx="1660491" cy="11613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519967" y="4724390"/>
                <a:ext cx="1660491" cy="97054"/>
              </a:xfrm>
              <a:prstGeom prst="rect">
                <a:avLst/>
              </a:prstGeom>
              <a:solidFill>
                <a:srgbClr val="CE3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flipV="1">
                <a:off x="6135984" y="2385159"/>
                <a:ext cx="428458" cy="227345"/>
              </a:xfrm>
              <a:prstGeom prst="triangl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6135984" y="3462237"/>
                <a:ext cx="428458" cy="227345"/>
              </a:xfrm>
              <a:prstGeom prst="triangl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19527" y="1802823"/>
                <a:ext cx="16609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rgbClr val="FFFFFF"/>
                    </a:solidFill>
                  </a:rPr>
                  <a:t>THE PENSIONS </a:t>
                </a:r>
                <a:br>
                  <a:rPr lang="id-ID" sz="1400" b="1" dirty="0" smtClean="0">
                    <a:solidFill>
                      <a:srgbClr val="FFFFFF"/>
                    </a:solidFill>
                  </a:rPr>
                </a:br>
                <a:r>
                  <a:rPr lang="id-ID" sz="1400" b="1" dirty="0" smtClean="0">
                    <a:solidFill>
                      <a:srgbClr val="FFFFFF"/>
                    </a:solidFill>
                  </a:rPr>
                  <a:t>REGULATOR</a:t>
                </a:r>
                <a:endParaRPr lang="id-ID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47726" y="3678048"/>
                <a:ext cx="1596587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en-US" sz="1100" dirty="0">
                    <a:solidFill>
                      <a:srgbClr val="FFFFFF"/>
                    </a:solidFill>
                  </a:rPr>
                  <a:t>Requires the scheme checks it is properly funded for the protection of members</a:t>
                </a:r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4300" y="2864420"/>
                <a:ext cx="965784" cy="363932"/>
              </a:xfrm>
              <a:prstGeom prst="rect">
                <a:avLst/>
              </a:prstGeom>
            </p:spPr>
          </p:pic>
        </p:grpSp>
      </p:grpSp>
      <p:sp>
        <p:nvSpPr>
          <p:cNvPr id="75" name="TextBox 74"/>
          <p:cNvSpPr txBox="1"/>
          <p:nvPr/>
        </p:nvSpPr>
        <p:spPr>
          <a:xfrm>
            <a:off x="4629912" y="1363903"/>
            <a:ext cx="4635386" cy="257684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4C4F"/>
                </a:solidFill>
              </a:rPr>
              <a:t>BUT… the valuation should have been signed off on</a:t>
            </a:r>
            <a:br>
              <a:rPr lang="en-GB" b="1" dirty="0" smtClean="0">
                <a:solidFill>
                  <a:srgbClr val="004C4F"/>
                </a:solidFill>
              </a:rPr>
            </a:br>
            <a:r>
              <a:rPr lang="en-GB" b="1" dirty="0" smtClean="0">
                <a:solidFill>
                  <a:srgbClr val="004C4F"/>
                </a:solidFill>
              </a:rPr>
              <a:t/>
            </a:r>
            <a:br>
              <a:rPr lang="en-GB" b="1" dirty="0" smtClean="0">
                <a:solidFill>
                  <a:srgbClr val="004C4F"/>
                </a:solidFill>
              </a:rPr>
            </a:br>
            <a:r>
              <a:rPr lang="en-GB" sz="3200" b="1" dirty="0" smtClean="0">
                <a:solidFill>
                  <a:srgbClr val="004C4F"/>
                </a:solidFill>
              </a:rPr>
              <a:t>30 June 2018</a:t>
            </a:r>
          </a:p>
          <a:p>
            <a:pPr algn="ctr"/>
            <a:endParaRPr lang="en-GB" b="1" dirty="0" smtClean="0">
              <a:solidFill>
                <a:srgbClr val="004C4F"/>
              </a:solidFill>
            </a:endParaRPr>
          </a:p>
          <a:p>
            <a:pPr algn="ctr"/>
            <a:r>
              <a:rPr lang="en-GB" b="1" dirty="0" smtClean="0">
                <a:solidFill>
                  <a:srgbClr val="004C4F"/>
                </a:solidFill>
              </a:rPr>
              <a:t>A new Schedule of Contributions needs to be put in place</a:t>
            </a:r>
          </a:p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445" y="4747492"/>
            <a:ext cx="8463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0000"/>
                </a:solidFill>
              </a:rPr>
              <a:t>“Unless </a:t>
            </a:r>
            <a:r>
              <a:rPr lang="en-GB" i="1" dirty="0">
                <a:solidFill>
                  <a:srgbClr val="000000"/>
                </a:solidFill>
              </a:rPr>
              <a:t>and until an alternative has been agreed, consulted upon, and implemented, </a:t>
            </a:r>
            <a:r>
              <a:rPr lang="en-GB" i="1" dirty="0">
                <a:solidFill>
                  <a:srgbClr val="000000"/>
                </a:solidFill>
                <a:hlinkClick r:id="rId7"/>
              </a:rPr>
              <a:t>cost sharing</a:t>
            </a:r>
            <a:r>
              <a:rPr lang="en-GB" i="1" dirty="0">
                <a:solidFill>
                  <a:srgbClr val="000000"/>
                </a:solidFill>
              </a:rPr>
              <a:t> remains the default process for addressing the regulatory and legal obligations of the 2017 </a:t>
            </a:r>
            <a:r>
              <a:rPr lang="en-GB" i="1" dirty="0" smtClean="0">
                <a:solidFill>
                  <a:srgbClr val="000000"/>
                </a:solidFill>
              </a:rPr>
              <a:t>valuation”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flipV="1">
            <a:off x="1146501" y="4342652"/>
            <a:ext cx="618682" cy="322651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 smtClean="0"/>
              <a:t>Signing off the 2017 USS valuation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reminder of Current contributions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Uss… current contributions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6946" y="1467789"/>
            <a:ext cx="4855877" cy="3981647"/>
            <a:chOff x="-3828422" y="158750"/>
            <a:chExt cx="6892297" cy="5864225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744913" y="161925"/>
              <a:ext cx="6805613" cy="586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-995363" y="1811338"/>
              <a:ext cx="4059238" cy="4208462"/>
            </a:xfrm>
            <a:custGeom>
              <a:avLst/>
              <a:gdLst>
                <a:gd name="T0" fmla="*/ 540 w 1081"/>
                <a:gd name="T1" fmla="*/ 9 h 1120"/>
                <a:gd name="T2" fmla="*/ 540 w 1081"/>
                <a:gd name="T3" fmla="*/ 9 h 1120"/>
                <a:gd name="T4" fmla="*/ 1072 w 1081"/>
                <a:gd name="T5" fmla="*/ 560 h 1120"/>
                <a:gd name="T6" fmla="*/ 1072 w 1081"/>
                <a:gd name="T7" fmla="*/ 560 h 1120"/>
                <a:gd name="T8" fmla="*/ 540 w 1081"/>
                <a:gd name="T9" fmla="*/ 1111 h 1120"/>
                <a:gd name="T10" fmla="*/ 9 w 1081"/>
                <a:gd name="T11" fmla="*/ 560 h 1120"/>
                <a:gd name="T12" fmla="*/ 540 w 1081"/>
                <a:gd name="T13" fmla="*/ 9 h 1120"/>
                <a:gd name="T14" fmla="*/ 540 w 1081"/>
                <a:gd name="T15" fmla="*/ 0 h 1120"/>
                <a:gd name="T16" fmla="*/ 540 w 1081"/>
                <a:gd name="T17" fmla="*/ 0 h 1120"/>
                <a:gd name="T18" fmla="*/ 0 w 1081"/>
                <a:gd name="T19" fmla="*/ 558 h 1120"/>
                <a:gd name="T20" fmla="*/ 0 w 1081"/>
                <a:gd name="T21" fmla="*/ 562 h 1120"/>
                <a:gd name="T22" fmla="*/ 540 w 1081"/>
                <a:gd name="T23" fmla="*/ 1120 h 1120"/>
                <a:gd name="T24" fmla="*/ 1081 w 1081"/>
                <a:gd name="T25" fmla="*/ 560 h 1120"/>
                <a:gd name="T26" fmla="*/ 1081 w 1081"/>
                <a:gd name="T27" fmla="*/ 560 h 1120"/>
                <a:gd name="T28" fmla="*/ 540 w 1081"/>
                <a:gd name="T2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1" h="1120">
                  <a:moveTo>
                    <a:pt x="540" y="9"/>
                  </a:moveTo>
                  <a:cubicBezTo>
                    <a:pt x="540" y="9"/>
                    <a:pt x="540" y="9"/>
                    <a:pt x="540" y="9"/>
                  </a:cubicBezTo>
                  <a:cubicBezTo>
                    <a:pt x="834" y="9"/>
                    <a:pt x="1072" y="256"/>
                    <a:pt x="1072" y="560"/>
                  </a:cubicBezTo>
                  <a:cubicBezTo>
                    <a:pt x="1072" y="560"/>
                    <a:pt x="1072" y="560"/>
                    <a:pt x="1072" y="560"/>
                  </a:cubicBezTo>
                  <a:cubicBezTo>
                    <a:pt x="1072" y="864"/>
                    <a:pt x="834" y="1111"/>
                    <a:pt x="540" y="1111"/>
                  </a:cubicBezTo>
                  <a:cubicBezTo>
                    <a:pt x="247" y="1111"/>
                    <a:pt x="9" y="864"/>
                    <a:pt x="9" y="560"/>
                  </a:cubicBezTo>
                  <a:cubicBezTo>
                    <a:pt x="9" y="256"/>
                    <a:pt x="247" y="9"/>
                    <a:pt x="540" y="9"/>
                  </a:cubicBezTo>
                  <a:moveTo>
                    <a:pt x="540" y="0"/>
                  </a:moveTo>
                  <a:cubicBezTo>
                    <a:pt x="540" y="0"/>
                    <a:pt x="540" y="0"/>
                    <a:pt x="540" y="0"/>
                  </a:cubicBezTo>
                  <a:cubicBezTo>
                    <a:pt x="243" y="0"/>
                    <a:pt x="1" y="250"/>
                    <a:pt x="0" y="558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1" y="870"/>
                    <a:pt x="243" y="1120"/>
                    <a:pt x="540" y="1120"/>
                  </a:cubicBezTo>
                  <a:cubicBezTo>
                    <a:pt x="839" y="1120"/>
                    <a:pt x="1081" y="869"/>
                    <a:pt x="1081" y="560"/>
                  </a:cubicBezTo>
                  <a:cubicBezTo>
                    <a:pt x="1081" y="560"/>
                    <a:pt x="1081" y="560"/>
                    <a:pt x="1081" y="560"/>
                  </a:cubicBezTo>
                  <a:cubicBezTo>
                    <a:pt x="1081" y="251"/>
                    <a:pt x="839" y="0"/>
                    <a:pt x="540" y="0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995362" y="747713"/>
              <a:ext cx="52388" cy="3273425"/>
            </a:xfrm>
            <a:custGeom>
              <a:avLst/>
              <a:gdLst>
                <a:gd name="T0" fmla="*/ 7 w 14"/>
                <a:gd name="T1" fmla="*/ 871 h 871"/>
                <a:gd name="T2" fmla="*/ 0 w 14"/>
                <a:gd name="T3" fmla="*/ 864 h 871"/>
                <a:gd name="T4" fmla="*/ 0 w 14"/>
                <a:gd name="T5" fmla="*/ 7 h 871"/>
                <a:gd name="T6" fmla="*/ 7 w 14"/>
                <a:gd name="T7" fmla="*/ 0 h 871"/>
                <a:gd name="T8" fmla="*/ 14 w 14"/>
                <a:gd name="T9" fmla="*/ 7 h 871"/>
                <a:gd name="T10" fmla="*/ 14 w 14"/>
                <a:gd name="T11" fmla="*/ 864 h 871"/>
                <a:gd name="T12" fmla="*/ 7 w 14"/>
                <a:gd name="T13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71">
                  <a:moveTo>
                    <a:pt x="7" y="871"/>
                  </a:moveTo>
                  <a:cubicBezTo>
                    <a:pt x="3" y="871"/>
                    <a:pt x="0" y="868"/>
                    <a:pt x="0" y="8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4"/>
                    <a:pt x="14" y="7"/>
                  </a:cubicBezTo>
                  <a:cubicBezTo>
                    <a:pt x="14" y="864"/>
                    <a:pt x="14" y="864"/>
                    <a:pt x="14" y="864"/>
                  </a:cubicBezTo>
                  <a:cubicBezTo>
                    <a:pt x="14" y="868"/>
                    <a:pt x="11" y="871"/>
                    <a:pt x="7" y="871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33362" y="161925"/>
              <a:ext cx="1219200" cy="709613"/>
            </a:xfrm>
            <a:custGeom>
              <a:avLst/>
              <a:gdLst>
                <a:gd name="T0" fmla="*/ 200 w 325"/>
                <a:gd name="T1" fmla="*/ 178 h 189"/>
                <a:gd name="T2" fmla="*/ 82 w 325"/>
                <a:gd name="T3" fmla="*/ 125 h 189"/>
                <a:gd name="T4" fmla="*/ 8 w 325"/>
                <a:gd name="T5" fmla="*/ 87 h 189"/>
                <a:gd name="T6" fmla="*/ 0 w 325"/>
                <a:gd name="T7" fmla="*/ 78 h 189"/>
                <a:gd name="T8" fmla="*/ 9 w 325"/>
                <a:gd name="T9" fmla="*/ 69 h 189"/>
                <a:gd name="T10" fmla="*/ 93 w 325"/>
                <a:gd name="T11" fmla="*/ 111 h 189"/>
                <a:gd name="T12" fmla="*/ 278 w 325"/>
                <a:gd name="T13" fmla="*/ 130 h 189"/>
                <a:gd name="T14" fmla="*/ 303 w 325"/>
                <a:gd name="T15" fmla="*/ 91 h 189"/>
                <a:gd name="T16" fmla="*/ 66 w 325"/>
                <a:gd name="T17" fmla="*/ 18 h 189"/>
                <a:gd name="T18" fmla="*/ 58 w 325"/>
                <a:gd name="T19" fmla="*/ 8 h 189"/>
                <a:gd name="T20" fmla="*/ 68 w 325"/>
                <a:gd name="T21" fmla="*/ 0 h 189"/>
                <a:gd name="T22" fmla="*/ 320 w 325"/>
                <a:gd name="T23" fmla="*/ 86 h 189"/>
                <a:gd name="T24" fmla="*/ 289 w 325"/>
                <a:gd name="T25" fmla="*/ 144 h 189"/>
                <a:gd name="T26" fmla="*/ 200 w 325"/>
                <a:gd name="T27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189">
                  <a:moveTo>
                    <a:pt x="200" y="178"/>
                  </a:moveTo>
                  <a:cubicBezTo>
                    <a:pt x="154" y="178"/>
                    <a:pt x="115" y="150"/>
                    <a:pt x="82" y="125"/>
                  </a:cubicBezTo>
                  <a:cubicBezTo>
                    <a:pt x="56" y="106"/>
                    <a:pt x="31" y="88"/>
                    <a:pt x="8" y="87"/>
                  </a:cubicBezTo>
                  <a:cubicBezTo>
                    <a:pt x="3" y="87"/>
                    <a:pt x="0" y="83"/>
                    <a:pt x="0" y="78"/>
                  </a:cubicBezTo>
                  <a:cubicBezTo>
                    <a:pt x="0" y="73"/>
                    <a:pt x="4" y="69"/>
                    <a:pt x="9" y="69"/>
                  </a:cubicBezTo>
                  <a:cubicBezTo>
                    <a:pt x="37" y="70"/>
                    <a:pt x="64" y="90"/>
                    <a:pt x="93" y="111"/>
                  </a:cubicBezTo>
                  <a:cubicBezTo>
                    <a:pt x="145" y="149"/>
                    <a:pt x="200" y="189"/>
                    <a:pt x="278" y="130"/>
                  </a:cubicBezTo>
                  <a:cubicBezTo>
                    <a:pt x="298" y="115"/>
                    <a:pt x="306" y="102"/>
                    <a:pt x="303" y="91"/>
                  </a:cubicBezTo>
                  <a:cubicBezTo>
                    <a:pt x="291" y="52"/>
                    <a:pt x="152" y="25"/>
                    <a:pt x="66" y="18"/>
                  </a:cubicBezTo>
                  <a:cubicBezTo>
                    <a:pt x="61" y="17"/>
                    <a:pt x="58" y="13"/>
                    <a:pt x="58" y="8"/>
                  </a:cubicBezTo>
                  <a:cubicBezTo>
                    <a:pt x="59" y="3"/>
                    <a:pt x="63" y="0"/>
                    <a:pt x="68" y="0"/>
                  </a:cubicBezTo>
                  <a:cubicBezTo>
                    <a:pt x="92" y="2"/>
                    <a:pt x="301" y="22"/>
                    <a:pt x="320" y="86"/>
                  </a:cubicBezTo>
                  <a:cubicBezTo>
                    <a:pt x="325" y="105"/>
                    <a:pt x="315" y="124"/>
                    <a:pt x="289" y="144"/>
                  </a:cubicBezTo>
                  <a:cubicBezTo>
                    <a:pt x="257" y="169"/>
                    <a:pt x="227" y="178"/>
                    <a:pt x="200" y="178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400" y="417513"/>
              <a:ext cx="285750" cy="236538"/>
            </a:xfrm>
            <a:custGeom>
              <a:avLst/>
              <a:gdLst>
                <a:gd name="T0" fmla="*/ 10 w 76"/>
                <a:gd name="T1" fmla="*/ 63 h 63"/>
                <a:gd name="T2" fmla="*/ 3 w 76"/>
                <a:gd name="T3" fmla="*/ 60 h 63"/>
                <a:gd name="T4" fmla="*/ 5 w 76"/>
                <a:gd name="T5" fmla="*/ 47 h 63"/>
                <a:gd name="T6" fmla="*/ 61 w 76"/>
                <a:gd name="T7" fmla="*/ 3 h 63"/>
                <a:gd name="T8" fmla="*/ 73 w 76"/>
                <a:gd name="T9" fmla="*/ 5 h 63"/>
                <a:gd name="T10" fmla="*/ 72 w 76"/>
                <a:gd name="T11" fmla="*/ 17 h 63"/>
                <a:gd name="T12" fmla="*/ 16 w 76"/>
                <a:gd name="T13" fmla="*/ 61 h 63"/>
                <a:gd name="T14" fmla="*/ 10 w 76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3">
                  <a:moveTo>
                    <a:pt x="10" y="63"/>
                  </a:moveTo>
                  <a:cubicBezTo>
                    <a:pt x="7" y="63"/>
                    <a:pt x="5" y="62"/>
                    <a:pt x="3" y="60"/>
                  </a:cubicBezTo>
                  <a:cubicBezTo>
                    <a:pt x="0" y="56"/>
                    <a:pt x="1" y="50"/>
                    <a:pt x="5" y="47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5" y="0"/>
                    <a:pt x="70" y="1"/>
                    <a:pt x="73" y="5"/>
                  </a:cubicBezTo>
                  <a:cubicBezTo>
                    <a:pt x="76" y="9"/>
                    <a:pt x="76" y="14"/>
                    <a:pt x="72" y="1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4" y="63"/>
                    <a:pt x="12" y="63"/>
                    <a:pt x="10" y="63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73037" y="158750"/>
              <a:ext cx="352425" cy="104775"/>
            </a:xfrm>
            <a:custGeom>
              <a:avLst/>
              <a:gdLst>
                <a:gd name="T0" fmla="*/ 10 w 94"/>
                <a:gd name="T1" fmla="*/ 28 h 28"/>
                <a:gd name="T2" fmla="*/ 1 w 94"/>
                <a:gd name="T3" fmla="*/ 21 h 28"/>
                <a:gd name="T4" fmla="*/ 9 w 94"/>
                <a:gd name="T5" fmla="*/ 11 h 28"/>
                <a:gd name="T6" fmla="*/ 83 w 94"/>
                <a:gd name="T7" fmla="*/ 1 h 28"/>
                <a:gd name="T8" fmla="*/ 93 w 94"/>
                <a:gd name="T9" fmla="*/ 9 h 28"/>
                <a:gd name="T10" fmla="*/ 86 w 94"/>
                <a:gd name="T11" fmla="*/ 19 h 28"/>
                <a:gd name="T12" fmla="*/ 11 w 94"/>
                <a:gd name="T13" fmla="*/ 28 h 28"/>
                <a:gd name="T14" fmla="*/ 10 w 94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8">
                  <a:moveTo>
                    <a:pt x="10" y="28"/>
                  </a:moveTo>
                  <a:cubicBezTo>
                    <a:pt x="5" y="28"/>
                    <a:pt x="1" y="25"/>
                    <a:pt x="1" y="21"/>
                  </a:cubicBezTo>
                  <a:cubicBezTo>
                    <a:pt x="0" y="16"/>
                    <a:pt x="4" y="11"/>
                    <a:pt x="9" y="1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8" y="0"/>
                    <a:pt x="93" y="4"/>
                    <a:pt x="93" y="9"/>
                  </a:cubicBezTo>
                  <a:cubicBezTo>
                    <a:pt x="94" y="14"/>
                    <a:pt x="90" y="18"/>
                    <a:pt x="86" y="1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-2787650" y="1492250"/>
              <a:ext cx="3797300" cy="3395663"/>
            </a:xfrm>
            <a:custGeom>
              <a:avLst/>
              <a:gdLst>
                <a:gd name="T0" fmla="*/ 9 w 1011"/>
                <a:gd name="T1" fmla="*/ 904 h 904"/>
                <a:gd name="T2" fmla="*/ 2 w 1011"/>
                <a:gd name="T3" fmla="*/ 897 h 904"/>
                <a:gd name="T4" fmla="*/ 156 w 1011"/>
                <a:gd name="T5" fmla="*/ 414 h 904"/>
                <a:gd name="T6" fmla="*/ 501 w 1011"/>
                <a:gd name="T7" fmla="*/ 144 h 904"/>
                <a:gd name="T8" fmla="*/ 1003 w 1011"/>
                <a:gd name="T9" fmla="*/ 1 h 904"/>
                <a:gd name="T10" fmla="*/ 1011 w 1011"/>
                <a:gd name="T11" fmla="*/ 7 h 904"/>
                <a:gd name="T12" fmla="*/ 1004 w 1011"/>
                <a:gd name="T13" fmla="*/ 15 h 904"/>
                <a:gd name="T14" fmla="*/ 507 w 1011"/>
                <a:gd name="T15" fmla="*/ 157 h 904"/>
                <a:gd name="T16" fmla="*/ 16 w 1011"/>
                <a:gd name="T17" fmla="*/ 897 h 904"/>
                <a:gd name="T18" fmla="*/ 9 w 1011"/>
                <a:gd name="T19" fmla="*/ 904 h 904"/>
                <a:gd name="T20" fmla="*/ 9 w 1011"/>
                <a:gd name="T21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1" h="904">
                  <a:moveTo>
                    <a:pt x="9" y="904"/>
                  </a:moveTo>
                  <a:cubicBezTo>
                    <a:pt x="5" y="904"/>
                    <a:pt x="2" y="901"/>
                    <a:pt x="2" y="897"/>
                  </a:cubicBezTo>
                  <a:cubicBezTo>
                    <a:pt x="0" y="712"/>
                    <a:pt x="52" y="549"/>
                    <a:pt x="156" y="414"/>
                  </a:cubicBezTo>
                  <a:cubicBezTo>
                    <a:pt x="239" y="306"/>
                    <a:pt x="355" y="215"/>
                    <a:pt x="501" y="144"/>
                  </a:cubicBezTo>
                  <a:cubicBezTo>
                    <a:pt x="749" y="23"/>
                    <a:pt x="1001" y="1"/>
                    <a:pt x="1003" y="1"/>
                  </a:cubicBezTo>
                  <a:cubicBezTo>
                    <a:pt x="1007" y="0"/>
                    <a:pt x="1011" y="3"/>
                    <a:pt x="1011" y="7"/>
                  </a:cubicBezTo>
                  <a:cubicBezTo>
                    <a:pt x="1011" y="11"/>
                    <a:pt x="1008" y="14"/>
                    <a:pt x="1004" y="15"/>
                  </a:cubicBezTo>
                  <a:cubicBezTo>
                    <a:pt x="1002" y="15"/>
                    <a:pt x="752" y="37"/>
                    <a:pt x="507" y="157"/>
                  </a:cubicBezTo>
                  <a:cubicBezTo>
                    <a:pt x="281" y="267"/>
                    <a:pt x="13" y="485"/>
                    <a:pt x="16" y="897"/>
                  </a:cubicBezTo>
                  <a:cubicBezTo>
                    <a:pt x="16" y="901"/>
                    <a:pt x="13" y="904"/>
                    <a:pt x="9" y="904"/>
                  </a:cubicBezTo>
                  <a:cubicBezTo>
                    <a:pt x="9" y="904"/>
                    <a:pt x="9" y="904"/>
                    <a:pt x="9" y="904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-2782888" y="4021138"/>
              <a:ext cx="157163" cy="866775"/>
            </a:xfrm>
            <a:custGeom>
              <a:avLst/>
              <a:gdLst>
                <a:gd name="T0" fmla="*/ 28 w 42"/>
                <a:gd name="T1" fmla="*/ 0 h 231"/>
                <a:gd name="T2" fmla="*/ 1 w 42"/>
                <a:gd name="T3" fmla="*/ 224 h 231"/>
                <a:gd name="T4" fmla="*/ 8 w 42"/>
                <a:gd name="T5" fmla="*/ 231 h 231"/>
                <a:gd name="T6" fmla="*/ 8 w 42"/>
                <a:gd name="T7" fmla="*/ 231 h 231"/>
                <a:gd name="T8" fmla="*/ 15 w 42"/>
                <a:gd name="T9" fmla="*/ 224 h 231"/>
                <a:gd name="T10" fmla="*/ 42 w 42"/>
                <a:gd name="T11" fmla="*/ 2 h 231"/>
                <a:gd name="T12" fmla="*/ 28 w 42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31">
                  <a:moveTo>
                    <a:pt x="28" y="0"/>
                  </a:moveTo>
                  <a:cubicBezTo>
                    <a:pt x="9" y="70"/>
                    <a:pt x="0" y="145"/>
                    <a:pt x="1" y="224"/>
                  </a:cubicBezTo>
                  <a:cubicBezTo>
                    <a:pt x="1" y="228"/>
                    <a:pt x="4" y="231"/>
                    <a:pt x="8" y="23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12" y="231"/>
                    <a:pt x="15" y="228"/>
                    <a:pt x="15" y="224"/>
                  </a:cubicBezTo>
                  <a:cubicBezTo>
                    <a:pt x="14" y="143"/>
                    <a:pt x="24" y="69"/>
                    <a:pt x="42" y="2"/>
                  </a:cubicBezTo>
                  <a:cubicBezTo>
                    <a:pt x="38" y="1"/>
                    <a:pt x="33" y="1"/>
                    <a:pt x="28" y="0"/>
                  </a:cubicBezTo>
                </a:path>
              </a:pathLst>
            </a:custGeom>
            <a:solidFill>
              <a:srgbClr val="04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-3828422" y="3190082"/>
              <a:ext cx="2664392" cy="2769394"/>
            </a:xfrm>
            <a:custGeom>
              <a:avLst/>
              <a:gdLst>
                <a:gd name="T0" fmla="*/ 257 w 515"/>
                <a:gd name="T1" fmla="*/ 0 h 535"/>
                <a:gd name="T2" fmla="*/ 0 w 515"/>
                <a:gd name="T3" fmla="*/ 267 h 535"/>
                <a:gd name="T4" fmla="*/ 256 w 515"/>
                <a:gd name="T5" fmla="*/ 535 h 535"/>
                <a:gd name="T6" fmla="*/ 259 w 515"/>
                <a:gd name="T7" fmla="*/ 535 h 535"/>
                <a:gd name="T8" fmla="*/ 515 w 515"/>
                <a:gd name="T9" fmla="*/ 269 h 535"/>
                <a:gd name="T10" fmla="*/ 515 w 515"/>
                <a:gd name="T11" fmla="*/ 266 h 535"/>
                <a:gd name="T12" fmla="*/ 304 w 515"/>
                <a:gd name="T13" fmla="*/ 4 h 535"/>
                <a:gd name="T14" fmla="*/ 302 w 515"/>
                <a:gd name="T15" fmla="*/ 13 h 535"/>
                <a:gd name="T16" fmla="*/ 506 w 515"/>
                <a:gd name="T17" fmla="*/ 267 h 535"/>
                <a:gd name="T18" fmla="*/ 506 w 515"/>
                <a:gd name="T19" fmla="*/ 267 h 535"/>
                <a:gd name="T20" fmla="*/ 257 w 515"/>
                <a:gd name="T21" fmla="*/ 526 h 535"/>
                <a:gd name="T22" fmla="*/ 9 w 515"/>
                <a:gd name="T23" fmla="*/ 267 h 535"/>
                <a:gd name="T24" fmla="*/ 257 w 515"/>
                <a:gd name="T25" fmla="*/ 8 h 535"/>
                <a:gd name="T26" fmla="*/ 287 w 515"/>
                <a:gd name="T27" fmla="*/ 10 h 535"/>
                <a:gd name="T28" fmla="*/ 290 w 515"/>
                <a:gd name="T29" fmla="*/ 2 h 535"/>
                <a:gd name="T30" fmla="*/ 257 w 515"/>
                <a:gd name="T31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5" h="535">
                  <a:moveTo>
                    <a:pt x="257" y="0"/>
                  </a:moveTo>
                  <a:cubicBezTo>
                    <a:pt x="115" y="0"/>
                    <a:pt x="0" y="120"/>
                    <a:pt x="0" y="267"/>
                  </a:cubicBezTo>
                  <a:cubicBezTo>
                    <a:pt x="0" y="414"/>
                    <a:pt x="115" y="534"/>
                    <a:pt x="256" y="535"/>
                  </a:cubicBezTo>
                  <a:cubicBezTo>
                    <a:pt x="259" y="535"/>
                    <a:pt x="259" y="535"/>
                    <a:pt x="259" y="535"/>
                  </a:cubicBezTo>
                  <a:cubicBezTo>
                    <a:pt x="400" y="534"/>
                    <a:pt x="514" y="415"/>
                    <a:pt x="515" y="269"/>
                  </a:cubicBezTo>
                  <a:cubicBezTo>
                    <a:pt x="515" y="266"/>
                    <a:pt x="515" y="266"/>
                    <a:pt x="515" y="266"/>
                  </a:cubicBezTo>
                  <a:cubicBezTo>
                    <a:pt x="514" y="135"/>
                    <a:pt x="423" y="27"/>
                    <a:pt x="304" y="4"/>
                  </a:cubicBezTo>
                  <a:cubicBezTo>
                    <a:pt x="303" y="7"/>
                    <a:pt x="303" y="10"/>
                    <a:pt x="302" y="13"/>
                  </a:cubicBezTo>
                  <a:cubicBezTo>
                    <a:pt x="418" y="34"/>
                    <a:pt x="506" y="140"/>
                    <a:pt x="506" y="267"/>
                  </a:cubicBezTo>
                  <a:cubicBezTo>
                    <a:pt x="506" y="267"/>
                    <a:pt x="506" y="267"/>
                    <a:pt x="506" y="267"/>
                  </a:cubicBezTo>
                  <a:cubicBezTo>
                    <a:pt x="506" y="410"/>
                    <a:pt x="395" y="526"/>
                    <a:pt x="257" y="526"/>
                  </a:cubicBezTo>
                  <a:cubicBezTo>
                    <a:pt x="120" y="526"/>
                    <a:pt x="9" y="410"/>
                    <a:pt x="9" y="267"/>
                  </a:cubicBezTo>
                  <a:cubicBezTo>
                    <a:pt x="9" y="124"/>
                    <a:pt x="120" y="8"/>
                    <a:pt x="257" y="8"/>
                  </a:cubicBezTo>
                  <a:cubicBezTo>
                    <a:pt x="267" y="8"/>
                    <a:pt x="277" y="9"/>
                    <a:pt x="287" y="10"/>
                  </a:cubicBezTo>
                  <a:cubicBezTo>
                    <a:pt x="288" y="7"/>
                    <a:pt x="289" y="5"/>
                    <a:pt x="290" y="2"/>
                  </a:cubicBezTo>
                  <a:cubicBezTo>
                    <a:pt x="279" y="0"/>
                    <a:pt x="268" y="0"/>
                    <a:pt x="257" y="0"/>
                  </a:cubicBezTo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754062" y="469900"/>
              <a:ext cx="203200" cy="203200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855662" y="560388"/>
              <a:ext cx="214313" cy="0"/>
            </a:xfrm>
            <a:custGeom>
              <a:avLst/>
              <a:gdLst>
                <a:gd name="T0" fmla="*/ 0 w 135"/>
                <a:gd name="T1" fmla="*/ 135 w 135"/>
                <a:gd name="T2" fmla="*/ 0 w 1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5">
                  <a:moveTo>
                    <a:pt x="0" y="0"/>
                  </a:move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855662" y="560388"/>
              <a:ext cx="214313" cy="0"/>
            </a:xfrm>
            <a:prstGeom prst="lin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830262" y="533400"/>
              <a:ext cx="266700" cy="52388"/>
            </a:xfrm>
            <a:custGeom>
              <a:avLst/>
              <a:gdLst>
                <a:gd name="T0" fmla="*/ 64 w 71"/>
                <a:gd name="T1" fmla="*/ 14 h 14"/>
                <a:gd name="T2" fmla="*/ 7 w 71"/>
                <a:gd name="T3" fmla="*/ 14 h 14"/>
                <a:gd name="T4" fmla="*/ 0 w 71"/>
                <a:gd name="T5" fmla="*/ 7 h 14"/>
                <a:gd name="T6" fmla="*/ 7 w 71"/>
                <a:gd name="T7" fmla="*/ 0 h 14"/>
                <a:gd name="T8" fmla="*/ 64 w 71"/>
                <a:gd name="T9" fmla="*/ 0 h 14"/>
                <a:gd name="T10" fmla="*/ 71 w 71"/>
                <a:gd name="T11" fmla="*/ 7 h 14"/>
                <a:gd name="T12" fmla="*/ 64 w 71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">
                  <a:moveTo>
                    <a:pt x="64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1" y="3"/>
                    <a:pt x="71" y="7"/>
                  </a:cubicBezTo>
                  <a:cubicBezTo>
                    <a:pt x="71" y="11"/>
                    <a:pt x="68" y="14"/>
                    <a:pt x="64" y="14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058862" y="447675"/>
              <a:ext cx="112713" cy="220663"/>
            </a:xfrm>
            <a:custGeom>
              <a:avLst/>
              <a:gdLst>
                <a:gd name="T0" fmla="*/ 0 w 71"/>
                <a:gd name="T1" fmla="*/ 71 h 139"/>
                <a:gd name="T2" fmla="*/ 71 w 71"/>
                <a:gd name="T3" fmla="*/ 0 h 139"/>
                <a:gd name="T4" fmla="*/ 71 w 71"/>
                <a:gd name="T5" fmla="*/ 139 h 139"/>
                <a:gd name="T6" fmla="*/ 0 w 71"/>
                <a:gd name="T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39">
                  <a:moveTo>
                    <a:pt x="0" y="71"/>
                  </a:moveTo>
                  <a:lnTo>
                    <a:pt x="71" y="0"/>
                  </a:lnTo>
                  <a:lnTo>
                    <a:pt x="71" y="13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058862" y="447675"/>
              <a:ext cx="112713" cy="220663"/>
            </a:xfrm>
            <a:custGeom>
              <a:avLst/>
              <a:gdLst>
                <a:gd name="T0" fmla="*/ 0 w 71"/>
                <a:gd name="T1" fmla="*/ 71 h 139"/>
                <a:gd name="T2" fmla="*/ 71 w 71"/>
                <a:gd name="T3" fmla="*/ 0 h 139"/>
                <a:gd name="T4" fmla="*/ 71 w 71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39">
                  <a:moveTo>
                    <a:pt x="0" y="71"/>
                  </a:moveTo>
                  <a:lnTo>
                    <a:pt x="71" y="0"/>
                  </a:lnTo>
                  <a:lnTo>
                    <a:pt x="71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017587" y="568325"/>
              <a:ext cx="0" cy="176213"/>
            </a:xfrm>
            <a:custGeom>
              <a:avLst/>
              <a:gdLst>
                <a:gd name="T0" fmla="*/ 0 h 111"/>
                <a:gd name="T1" fmla="*/ 111 h 111"/>
                <a:gd name="T2" fmla="*/ 0 h 1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1">
                  <a:moveTo>
                    <a:pt x="0" y="0"/>
                  </a:move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1022580" y="583867"/>
              <a:ext cx="0" cy="176214"/>
            </a:xfrm>
            <a:prstGeom prst="line">
              <a:avLst/>
            </a:prstGeom>
            <a:noFill/>
            <a:ln w="38100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-744538" y="1682750"/>
              <a:ext cx="0" cy="274638"/>
            </a:xfrm>
            <a:custGeom>
              <a:avLst/>
              <a:gdLst>
                <a:gd name="T0" fmla="*/ 0 h 173"/>
                <a:gd name="T1" fmla="*/ 173 h 173"/>
                <a:gd name="T2" fmla="*/ 0 h 1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3">
                  <a:moveTo>
                    <a:pt x="0" y="0"/>
                  </a:moveTo>
                  <a:lnTo>
                    <a:pt x="0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-744538" y="1682750"/>
              <a:ext cx="0" cy="2746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-777875" y="1654175"/>
              <a:ext cx="68263" cy="338138"/>
            </a:xfrm>
            <a:custGeom>
              <a:avLst/>
              <a:gdLst>
                <a:gd name="T0" fmla="*/ 9 w 18"/>
                <a:gd name="T1" fmla="*/ 90 h 90"/>
                <a:gd name="T2" fmla="*/ 0 w 18"/>
                <a:gd name="T3" fmla="*/ 82 h 90"/>
                <a:gd name="T4" fmla="*/ 0 w 18"/>
                <a:gd name="T5" fmla="*/ 8 h 90"/>
                <a:gd name="T6" fmla="*/ 9 w 18"/>
                <a:gd name="T7" fmla="*/ 0 h 90"/>
                <a:gd name="T8" fmla="*/ 18 w 18"/>
                <a:gd name="T9" fmla="*/ 8 h 90"/>
                <a:gd name="T10" fmla="*/ 18 w 18"/>
                <a:gd name="T11" fmla="*/ 82 h 90"/>
                <a:gd name="T12" fmla="*/ 9 w 18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0">
                  <a:moveTo>
                    <a:pt x="9" y="90"/>
                  </a:moveTo>
                  <a:cubicBezTo>
                    <a:pt x="4" y="90"/>
                    <a:pt x="0" y="86"/>
                    <a:pt x="0" y="8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8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6"/>
                    <a:pt x="14" y="90"/>
                    <a:pt x="9" y="90"/>
                  </a:cubicBezTo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163487" y="2639883"/>
            <a:ext cx="2757363" cy="2757363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83969" y="3589211"/>
            <a:ext cx="1743116" cy="174311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>
            <a:off x="2872473" y="2242777"/>
            <a:ext cx="721402" cy="364320"/>
          </a:xfrm>
          <a:custGeom>
            <a:avLst/>
            <a:gdLst>
              <a:gd name="T0" fmla="*/ 258 w 273"/>
              <a:gd name="T1" fmla="*/ 72 h 143"/>
              <a:gd name="T2" fmla="*/ 136 w 273"/>
              <a:gd name="T3" fmla="*/ 69 h 143"/>
              <a:gd name="T4" fmla="*/ 34 w 273"/>
              <a:gd name="T5" fmla="*/ 59 h 143"/>
              <a:gd name="T6" fmla="*/ 251 w 273"/>
              <a:gd name="T7" fmla="*/ 91 h 143"/>
              <a:gd name="T8" fmla="*/ 258 w 273"/>
              <a:gd name="T9" fmla="*/ 7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143">
                <a:moveTo>
                  <a:pt x="258" y="72"/>
                </a:moveTo>
                <a:cubicBezTo>
                  <a:pt x="258" y="72"/>
                  <a:pt x="177" y="82"/>
                  <a:pt x="136" y="69"/>
                </a:cubicBezTo>
                <a:cubicBezTo>
                  <a:pt x="95" y="57"/>
                  <a:pt x="0" y="0"/>
                  <a:pt x="34" y="59"/>
                </a:cubicBezTo>
                <a:cubicBezTo>
                  <a:pt x="69" y="118"/>
                  <a:pt x="138" y="143"/>
                  <a:pt x="251" y="91"/>
                </a:cubicBezTo>
                <a:cubicBezTo>
                  <a:pt x="251" y="91"/>
                  <a:pt x="273" y="82"/>
                  <a:pt x="258" y="72"/>
                </a:cubicBezTo>
              </a:path>
            </a:pathLst>
          </a:custGeom>
          <a:solidFill>
            <a:srgbClr val="FFFFF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096" y="4023724"/>
            <a:ext cx="1633892" cy="9148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8%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for members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2301" y="3352816"/>
            <a:ext cx="2087113" cy="1222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</a:rPr>
              <a:t>18%</a:t>
            </a: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</a:rPr>
              <a:t>for employers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0" name="Elbow Connector 9"/>
          <p:cNvCxnSpPr>
            <a:stCxn id="24" idx="2"/>
            <a:endCxn id="17" idx="4"/>
          </p:cNvCxnSpPr>
          <p:nvPr/>
        </p:nvCxnSpPr>
        <p:spPr>
          <a:xfrm>
            <a:off x="2050059" y="5406324"/>
            <a:ext cx="2491499" cy="17995"/>
          </a:xfrm>
          <a:prstGeom prst="bentConnector5">
            <a:avLst>
              <a:gd name="adj1" fmla="val -311"/>
              <a:gd name="adj2" fmla="val 1036279"/>
              <a:gd name="adj3" fmla="val 100000"/>
            </a:avLst>
          </a:prstGeom>
          <a:noFill/>
          <a:ln w="19050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11" name="Cross 10"/>
          <p:cNvSpPr/>
          <p:nvPr/>
        </p:nvSpPr>
        <p:spPr>
          <a:xfrm>
            <a:off x="3090550" y="5395255"/>
            <a:ext cx="398212" cy="398212"/>
          </a:xfrm>
          <a:prstGeom prst="plus">
            <a:avLst>
              <a:gd name="adj" fmla="val 38493"/>
            </a:avLst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814" y="3553856"/>
            <a:ext cx="2609850" cy="10687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6000" b="1" dirty="0" smtClean="0">
                <a:solidFill>
                  <a:schemeClr val="accent1"/>
                </a:solidFill>
              </a:rPr>
              <a:t>= 26%</a:t>
            </a:r>
          </a:p>
        </p:txBody>
      </p:sp>
    </p:spTree>
    <p:extLst>
      <p:ext uri="{BB962C8B-B14F-4D97-AF65-F5344CB8AC3E}">
        <p14:creationId xmlns:p14="http://schemas.microsoft.com/office/powerpoint/2010/main" val="7669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837" y="429102"/>
            <a:ext cx="8788969" cy="691200"/>
          </a:xfrm>
        </p:spPr>
        <p:txBody>
          <a:bodyPr wrap="square"/>
          <a:lstStyle/>
          <a:p>
            <a:r>
              <a:rPr lang="en-GB" dirty="0">
                <a:latin typeface="Arial"/>
              </a:rPr>
              <a:t>contents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4501" y="1260518"/>
            <a:ext cx="8771467" cy="857956"/>
            <a:chOff x="404502" y="1383613"/>
            <a:chExt cx="8771467" cy="857956"/>
          </a:xfrm>
        </p:grpSpPr>
        <p:grpSp>
          <p:nvGrpSpPr>
            <p:cNvPr id="4" name="Group 3"/>
            <p:cNvGrpSpPr/>
            <p:nvPr/>
          </p:nvGrpSpPr>
          <p:grpSpPr>
            <a:xfrm>
              <a:off x="404502" y="1383613"/>
              <a:ext cx="8771467" cy="857956"/>
              <a:chOff x="431800" y="1110653"/>
              <a:chExt cx="8771467" cy="8579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1800" y="1110653"/>
                <a:ext cx="8771467" cy="857956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600" b="1" dirty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OVERVIEW OF BENEFITS</a:t>
                </a:r>
                <a:endParaRPr lang="en-US" sz="1600" b="1" dirty="0">
                  <a:solidFill>
                    <a:srgbClr val="00A8C8">
                      <a:lumMod val="75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065" name="Group 2064"/>
              <p:cNvGrpSpPr/>
              <p:nvPr/>
            </p:nvGrpSpPr>
            <p:grpSpPr>
              <a:xfrm>
                <a:off x="586133" y="1256875"/>
                <a:ext cx="502840" cy="578040"/>
                <a:chOff x="586133" y="1052155"/>
                <a:chExt cx="502840" cy="578040"/>
              </a:xfrm>
            </p:grpSpPr>
            <p:grpSp>
              <p:nvGrpSpPr>
                <p:cNvPr id="2063" name="Group 2062"/>
                <p:cNvGrpSpPr/>
                <p:nvPr/>
              </p:nvGrpSpPr>
              <p:grpSpPr>
                <a:xfrm>
                  <a:off x="586133" y="1052155"/>
                  <a:ext cx="502840" cy="578040"/>
                  <a:chOff x="-810867" y="1539158"/>
                  <a:chExt cx="502840" cy="578040"/>
                </a:xfrm>
              </p:grpSpPr>
              <p:sp>
                <p:nvSpPr>
                  <p:cNvPr id="2054" name="Freeform 23"/>
                  <p:cNvSpPr>
                    <a:spLocks/>
                  </p:cNvSpPr>
                  <p:nvPr/>
                </p:nvSpPr>
                <p:spPr bwMode="auto">
                  <a:xfrm>
                    <a:off x="-810867" y="1678813"/>
                    <a:ext cx="108253" cy="247908"/>
                  </a:xfrm>
                  <a:custGeom>
                    <a:avLst/>
                    <a:gdLst>
                      <a:gd name="T0" fmla="*/ 9 w 111"/>
                      <a:gd name="T1" fmla="*/ 81 h 254"/>
                      <a:gd name="T2" fmla="*/ 8 w 111"/>
                      <a:gd name="T3" fmla="*/ 84 h 254"/>
                      <a:gd name="T4" fmla="*/ 7 w 111"/>
                      <a:gd name="T5" fmla="*/ 87 h 254"/>
                      <a:gd name="T6" fmla="*/ 7 w 111"/>
                      <a:gd name="T7" fmla="*/ 90 h 254"/>
                      <a:gd name="T8" fmla="*/ 6 w 111"/>
                      <a:gd name="T9" fmla="*/ 92 h 254"/>
                      <a:gd name="T10" fmla="*/ 6 w 111"/>
                      <a:gd name="T11" fmla="*/ 95 h 254"/>
                      <a:gd name="T12" fmla="*/ 5 w 111"/>
                      <a:gd name="T13" fmla="*/ 97 h 254"/>
                      <a:gd name="T14" fmla="*/ 5 w 111"/>
                      <a:gd name="T15" fmla="*/ 98 h 254"/>
                      <a:gd name="T16" fmla="*/ 5 w 111"/>
                      <a:gd name="T17" fmla="*/ 100 h 254"/>
                      <a:gd name="T18" fmla="*/ 4 w 111"/>
                      <a:gd name="T19" fmla="*/ 102 h 254"/>
                      <a:gd name="T20" fmla="*/ 4 w 111"/>
                      <a:gd name="T21" fmla="*/ 103 h 254"/>
                      <a:gd name="T22" fmla="*/ 4 w 111"/>
                      <a:gd name="T23" fmla="*/ 105 h 254"/>
                      <a:gd name="T24" fmla="*/ 4 w 111"/>
                      <a:gd name="T25" fmla="*/ 107 h 254"/>
                      <a:gd name="T26" fmla="*/ 3 w 111"/>
                      <a:gd name="T27" fmla="*/ 108 h 254"/>
                      <a:gd name="T28" fmla="*/ 3 w 111"/>
                      <a:gd name="T29" fmla="*/ 110 h 254"/>
                      <a:gd name="T30" fmla="*/ 3 w 111"/>
                      <a:gd name="T31" fmla="*/ 112 h 254"/>
                      <a:gd name="T32" fmla="*/ 3 w 111"/>
                      <a:gd name="T33" fmla="*/ 113 h 254"/>
                      <a:gd name="T34" fmla="*/ 2 w 111"/>
                      <a:gd name="T35" fmla="*/ 115 h 254"/>
                      <a:gd name="T36" fmla="*/ 2 w 111"/>
                      <a:gd name="T37" fmla="*/ 117 h 254"/>
                      <a:gd name="T38" fmla="*/ 2 w 111"/>
                      <a:gd name="T39" fmla="*/ 118 h 254"/>
                      <a:gd name="T40" fmla="*/ 2 w 111"/>
                      <a:gd name="T41" fmla="*/ 120 h 254"/>
                      <a:gd name="T42" fmla="*/ 2 w 111"/>
                      <a:gd name="T43" fmla="*/ 121 h 254"/>
                      <a:gd name="T44" fmla="*/ 2 w 111"/>
                      <a:gd name="T45" fmla="*/ 123 h 254"/>
                      <a:gd name="T46" fmla="*/ 1 w 111"/>
                      <a:gd name="T47" fmla="*/ 125 h 254"/>
                      <a:gd name="T48" fmla="*/ 1 w 111"/>
                      <a:gd name="T49" fmla="*/ 126 h 254"/>
                      <a:gd name="T50" fmla="*/ 1 w 111"/>
                      <a:gd name="T51" fmla="*/ 128 h 254"/>
                      <a:gd name="T52" fmla="*/ 1 w 111"/>
                      <a:gd name="T53" fmla="*/ 130 h 254"/>
                      <a:gd name="T54" fmla="*/ 1 w 111"/>
                      <a:gd name="T55" fmla="*/ 131 h 254"/>
                      <a:gd name="T56" fmla="*/ 1 w 111"/>
                      <a:gd name="T57" fmla="*/ 133 h 254"/>
                      <a:gd name="T58" fmla="*/ 1 w 111"/>
                      <a:gd name="T59" fmla="*/ 135 h 254"/>
                      <a:gd name="T60" fmla="*/ 0 w 111"/>
                      <a:gd name="T61" fmla="*/ 136 h 254"/>
                      <a:gd name="T62" fmla="*/ 0 w 111"/>
                      <a:gd name="T63" fmla="*/ 138 h 254"/>
                      <a:gd name="T64" fmla="*/ 0 w 111"/>
                      <a:gd name="T65" fmla="*/ 139 h 254"/>
                      <a:gd name="T66" fmla="*/ 0 w 111"/>
                      <a:gd name="T67" fmla="*/ 141 h 254"/>
                      <a:gd name="T68" fmla="*/ 0 w 111"/>
                      <a:gd name="T69" fmla="*/ 143 h 254"/>
                      <a:gd name="T70" fmla="*/ 0 w 111"/>
                      <a:gd name="T71" fmla="*/ 144 h 254"/>
                      <a:gd name="T72" fmla="*/ 0 w 111"/>
                      <a:gd name="T73" fmla="*/ 146 h 254"/>
                      <a:gd name="T74" fmla="*/ 0 w 111"/>
                      <a:gd name="T75" fmla="*/ 148 h 254"/>
                      <a:gd name="T76" fmla="*/ 0 w 111"/>
                      <a:gd name="T77" fmla="*/ 149 h 254"/>
                      <a:gd name="T78" fmla="*/ 0 w 111"/>
                      <a:gd name="T79" fmla="*/ 151 h 254"/>
                      <a:gd name="T80" fmla="*/ 0 w 111"/>
                      <a:gd name="T81" fmla="*/ 153 h 254"/>
                      <a:gd name="T82" fmla="*/ 0 w 111"/>
                      <a:gd name="T83" fmla="*/ 155 h 254"/>
                      <a:gd name="T84" fmla="*/ 0 w 111"/>
                      <a:gd name="T85" fmla="*/ 157 h 254"/>
                      <a:gd name="T86" fmla="*/ 0 w 111"/>
                      <a:gd name="T87" fmla="*/ 158 h 254"/>
                      <a:gd name="T88" fmla="*/ 0 w 111"/>
                      <a:gd name="T89" fmla="*/ 160 h 254"/>
                      <a:gd name="T90" fmla="*/ 0 w 111"/>
                      <a:gd name="T91" fmla="*/ 162 h 254"/>
                      <a:gd name="T92" fmla="*/ 0 w 111"/>
                      <a:gd name="T93" fmla="*/ 164 h 254"/>
                      <a:gd name="T94" fmla="*/ 0 w 111"/>
                      <a:gd name="T95" fmla="*/ 166 h 254"/>
                      <a:gd name="T96" fmla="*/ 0 w 111"/>
                      <a:gd name="T97" fmla="*/ 168 h 254"/>
                      <a:gd name="T98" fmla="*/ 0 w 111"/>
                      <a:gd name="T99" fmla="*/ 170 h 254"/>
                      <a:gd name="T100" fmla="*/ 1 w 111"/>
                      <a:gd name="T101" fmla="*/ 172 h 254"/>
                      <a:gd name="T102" fmla="*/ 1 w 111"/>
                      <a:gd name="T103" fmla="*/ 174 h 254"/>
                      <a:gd name="T104" fmla="*/ 1 w 111"/>
                      <a:gd name="T105" fmla="*/ 177 h 254"/>
                      <a:gd name="T106" fmla="*/ 1 w 111"/>
                      <a:gd name="T107" fmla="*/ 182 h 254"/>
                      <a:gd name="T108" fmla="*/ 8 w 111"/>
                      <a:gd name="T109" fmla="*/ 224 h 254"/>
                      <a:gd name="T110" fmla="*/ 9 w 111"/>
                      <a:gd name="T111" fmla="*/ 226 h 254"/>
                      <a:gd name="T112" fmla="*/ 10 w 111"/>
                      <a:gd name="T113" fmla="*/ 228 h 254"/>
                      <a:gd name="T114" fmla="*/ 10 w 111"/>
                      <a:gd name="T115" fmla="*/ 230 h 254"/>
                      <a:gd name="T116" fmla="*/ 11 w 111"/>
                      <a:gd name="T117" fmla="*/ 231 h 254"/>
                      <a:gd name="T118" fmla="*/ 11 w 111"/>
                      <a:gd name="T119" fmla="*/ 233 h 254"/>
                      <a:gd name="T120" fmla="*/ 12 w 111"/>
                      <a:gd name="T121" fmla="*/ 23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1" h="254">
                        <a:moveTo>
                          <a:pt x="43" y="0"/>
                        </a:moveTo>
                        <a:cubicBezTo>
                          <a:pt x="29" y="22"/>
                          <a:pt x="18" y="47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1" y="73"/>
                          <a:pt x="11" y="73"/>
                        </a:cubicBezTo>
                        <a:cubicBezTo>
                          <a:pt x="11" y="73"/>
                          <a:pt x="11" y="73"/>
                          <a:pt x="11" y="73"/>
                        </a:cubicBezTo>
                        <a:cubicBezTo>
                          <a:pt x="11" y="74"/>
                          <a:pt x="11" y="74"/>
                          <a:pt x="10" y="75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6"/>
                          <a:pt x="10" y="77"/>
                          <a:pt x="10" y="78"/>
                        </a:cubicBezTo>
                        <a:cubicBezTo>
                          <a:pt x="10" y="78"/>
                          <a:pt x="10" y="78"/>
                          <a:pt x="10" y="78"/>
                        </a:cubicBezTo>
                        <a:cubicBezTo>
                          <a:pt x="9" y="78"/>
                          <a:pt x="9" y="79"/>
                          <a:pt x="9" y="80"/>
                        </a:cubicBezTo>
                        <a:cubicBezTo>
                          <a:pt x="9" y="80"/>
                          <a:pt x="9" y="80"/>
                          <a:pt x="9" y="80"/>
                        </a:cubicBezTo>
                        <a:cubicBezTo>
                          <a:pt x="9" y="80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8" y="82"/>
                          <a:pt x="8" y="82"/>
                        </a:cubicBezTo>
                        <a:cubicBezTo>
                          <a:pt x="8" y="82"/>
                          <a:pt x="8" y="82"/>
                          <a:pt x="8" y="82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1"/>
                          <a:pt x="7" y="91"/>
                        </a:cubicBezTo>
                        <a:cubicBezTo>
                          <a:pt x="7" y="91"/>
                          <a:pt x="7" y="91"/>
                          <a:pt x="7" y="91"/>
                        </a:cubicBezTo>
                        <a:cubicBezTo>
                          <a:pt x="7" y="91"/>
                          <a:pt x="6" y="91"/>
                          <a:pt x="6" y="91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6" y="91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4" y="101"/>
                          <a:pt x="4" y="101"/>
                        </a:cubicBezTo>
                        <a:cubicBezTo>
                          <a:pt x="4" y="101"/>
                          <a:pt x="4" y="101"/>
                          <a:pt x="4" y="101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3" y="107"/>
                        </a:cubicBezTo>
                        <a:cubicBezTo>
                          <a:pt x="3" y="107"/>
                          <a:pt x="3" y="107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2" y="114"/>
                          <a:pt x="2" y="114"/>
                        </a:cubicBezTo>
                        <a:cubicBezTo>
                          <a:pt x="2" y="114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6"/>
                          <a:pt x="1" y="136"/>
                          <a:pt x="1" y="136"/>
                        </a:cubicBezTo>
                        <a:cubicBezTo>
                          <a:pt x="1" y="136"/>
                          <a:pt x="1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9"/>
                          <a:pt x="1" y="179"/>
                        </a:cubicBezTo>
                        <a:cubicBezTo>
                          <a:pt x="1" y="179"/>
                          <a:pt x="1" y="179"/>
                          <a:pt x="1" y="179"/>
                        </a:cubicBezTo>
                        <a:cubicBezTo>
                          <a:pt x="1" y="179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2"/>
                          <a:pt x="1" y="182"/>
                        </a:cubicBezTo>
                        <a:cubicBezTo>
                          <a:pt x="1" y="182"/>
                          <a:pt x="1" y="182"/>
                          <a:pt x="1" y="182"/>
                        </a:cubicBezTo>
                        <a:cubicBezTo>
                          <a:pt x="1" y="182"/>
                          <a:pt x="1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3" y="196"/>
                          <a:pt x="5" y="209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9" y="224"/>
                          <a:pt x="9" y="224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8"/>
                          <a:pt x="9" y="228"/>
                          <a:pt x="9" y="228"/>
                        </a:cubicBezTo>
                        <a:cubicBezTo>
                          <a:pt x="9" y="228"/>
                          <a:pt x="9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1" y="231"/>
                        </a:cubicBezTo>
                        <a:cubicBezTo>
                          <a:pt x="11" y="231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7"/>
                        </a:cubicBezTo>
                        <a:cubicBezTo>
                          <a:pt x="12" y="237"/>
                          <a:pt x="12" y="237"/>
                          <a:pt x="12" y="237"/>
                        </a:cubicBezTo>
                        <a:cubicBezTo>
                          <a:pt x="14" y="242"/>
                          <a:pt x="16" y="248"/>
                          <a:pt x="18" y="254"/>
                        </a:cubicBezTo>
                        <a:cubicBezTo>
                          <a:pt x="93" y="227"/>
                          <a:pt x="93" y="227"/>
                          <a:pt x="93" y="227"/>
                        </a:cubicBezTo>
                        <a:cubicBezTo>
                          <a:pt x="84" y="203"/>
                          <a:pt x="80" y="178"/>
                          <a:pt x="80" y="153"/>
                        </a:cubicBezTo>
                        <a:cubicBezTo>
                          <a:pt x="80" y="113"/>
                          <a:pt x="91" y="75"/>
                          <a:pt x="111" y="4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6" name="Freeform 24"/>
                  <p:cNvSpPr>
                    <a:spLocks/>
                  </p:cNvSpPr>
                  <p:nvPr/>
                </p:nvSpPr>
                <p:spPr bwMode="auto">
                  <a:xfrm>
                    <a:off x="-777813" y="1925895"/>
                    <a:ext cx="214854" cy="185105"/>
                  </a:xfrm>
                  <a:custGeom>
                    <a:avLst/>
                    <a:gdLst>
                      <a:gd name="T0" fmla="*/ 35 w 220"/>
                      <a:gd name="T1" fmla="*/ 90 h 190"/>
                      <a:gd name="T2" fmla="*/ 37 w 220"/>
                      <a:gd name="T3" fmla="*/ 92 h 190"/>
                      <a:gd name="T4" fmla="*/ 38 w 220"/>
                      <a:gd name="T5" fmla="*/ 94 h 190"/>
                      <a:gd name="T6" fmla="*/ 40 w 220"/>
                      <a:gd name="T7" fmla="*/ 95 h 190"/>
                      <a:gd name="T8" fmla="*/ 41 w 220"/>
                      <a:gd name="T9" fmla="*/ 97 h 190"/>
                      <a:gd name="T10" fmla="*/ 42 w 220"/>
                      <a:gd name="T11" fmla="*/ 98 h 190"/>
                      <a:gd name="T12" fmla="*/ 43 w 220"/>
                      <a:gd name="T13" fmla="*/ 99 h 190"/>
                      <a:gd name="T14" fmla="*/ 44 w 220"/>
                      <a:gd name="T15" fmla="*/ 100 h 190"/>
                      <a:gd name="T16" fmla="*/ 45 w 220"/>
                      <a:gd name="T17" fmla="*/ 102 h 190"/>
                      <a:gd name="T18" fmla="*/ 46 w 220"/>
                      <a:gd name="T19" fmla="*/ 103 h 190"/>
                      <a:gd name="T20" fmla="*/ 48 w 220"/>
                      <a:gd name="T21" fmla="*/ 104 h 190"/>
                      <a:gd name="T22" fmla="*/ 49 w 220"/>
                      <a:gd name="T23" fmla="*/ 105 h 190"/>
                      <a:gd name="T24" fmla="*/ 50 w 220"/>
                      <a:gd name="T25" fmla="*/ 106 h 190"/>
                      <a:gd name="T26" fmla="*/ 51 w 220"/>
                      <a:gd name="T27" fmla="*/ 108 h 190"/>
                      <a:gd name="T28" fmla="*/ 52 w 220"/>
                      <a:gd name="T29" fmla="*/ 109 h 190"/>
                      <a:gd name="T30" fmla="*/ 54 w 220"/>
                      <a:gd name="T31" fmla="*/ 110 h 190"/>
                      <a:gd name="T32" fmla="*/ 55 w 220"/>
                      <a:gd name="T33" fmla="*/ 111 h 190"/>
                      <a:gd name="T34" fmla="*/ 56 w 220"/>
                      <a:gd name="T35" fmla="*/ 113 h 190"/>
                      <a:gd name="T36" fmla="*/ 57 w 220"/>
                      <a:gd name="T37" fmla="*/ 114 h 190"/>
                      <a:gd name="T38" fmla="*/ 59 w 220"/>
                      <a:gd name="T39" fmla="*/ 115 h 190"/>
                      <a:gd name="T40" fmla="*/ 61 w 220"/>
                      <a:gd name="T41" fmla="*/ 117 h 190"/>
                      <a:gd name="T42" fmla="*/ 62 w 220"/>
                      <a:gd name="T43" fmla="*/ 118 h 190"/>
                      <a:gd name="T44" fmla="*/ 64 w 220"/>
                      <a:gd name="T45" fmla="*/ 120 h 190"/>
                      <a:gd name="T46" fmla="*/ 66 w 220"/>
                      <a:gd name="T47" fmla="*/ 122 h 190"/>
                      <a:gd name="T48" fmla="*/ 67 w 220"/>
                      <a:gd name="T49" fmla="*/ 123 h 190"/>
                      <a:gd name="T50" fmla="*/ 70 w 220"/>
                      <a:gd name="T51" fmla="*/ 125 h 190"/>
                      <a:gd name="T52" fmla="*/ 71 w 220"/>
                      <a:gd name="T53" fmla="*/ 126 h 190"/>
                      <a:gd name="T54" fmla="*/ 73 w 220"/>
                      <a:gd name="T55" fmla="*/ 128 h 190"/>
                      <a:gd name="T56" fmla="*/ 75 w 220"/>
                      <a:gd name="T57" fmla="*/ 129 h 190"/>
                      <a:gd name="T58" fmla="*/ 77 w 220"/>
                      <a:gd name="T59" fmla="*/ 131 h 190"/>
                      <a:gd name="T60" fmla="*/ 79 w 220"/>
                      <a:gd name="T61" fmla="*/ 132 h 190"/>
                      <a:gd name="T62" fmla="*/ 80 w 220"/>
                      <a:gd name="T63" fmla="*/ 134 h 190"/>
                      <a:gd name="T64" fmla="*/ 82 w 220"/>
                      <a:gd name="T65" fmla="*/ 135 h 190"/>
                      <a:gd name="T66" fmla="*/ 83 w 220"/>
                      <a:gd name="T67" fmla="*/ 136 h 190"/>
                      <a:gd name="T68" fmla="*/ 85 w 220"/>
                      <a:gd name="T69" fmla="*/ 137 h 190"/>
                      <a:gd name="T70" fmla="*/ 87 w 220"/>
                      <a:gd name="T71" fmla="*/ 139 h 190"/>
                      <a:gd name="T72" fmla="*/ 88 w 220"/>
                      <a:gd name="T73" fmla="*/ 140 h 190"/>
                      <a:gd name="T74" fmla="*/ 90 w 220"/>
                      <a:gd name="T75" fmla="*/ 141 h 190"/>
                      <a:gd name="T76" fmla="*/ 91 w 220"/>
                      <a:gd name="T77" fmla="*/ 142 h 190"/>
                      <a:gd name="T78" fmla="*/ 93 w 220"/>
                      <a:gd name="T79" fmla="*/ 143 h 190"/>
                      <a:gd name="T80" fmla="*/ 94 w 220"/>
                      <a:gd name="T81" fmla="*/ 144 h 190"/>
                      <a:gd name="T82" fmla="*/ 96 w 220"/>
                      <a:gd name="T83" fmla="*/ 145 h 190"/>
                      <a:gd name="T84" fmla="*/ 97 w 220"/>
                      <a:gd name="T85" fmla="*/ 146 h 190"/>
                      <a:gd name="T86" fmla="*/ 99 w 220"/>
                      <a:gd name="T87" fmla="*/ 147 h 190"/>
                      <a:gd name="T88" fmla="*/ 100 w 220"/>
                      <a:gd name="T89" fmla="*/ 148 h 190"/>
                      <a:gd name="T90" fmla="*/ 101 w 220"/>
                      <a:gd name="T91" fmla="*/ 149 h 190"/>
                      <a:gd name="T92" fmla="*/ 103 w 220"/>
                      <a:gd name="T93" fmla="*/ 150 h 190"/>
                      <a:gd name="T94" fmla="*/ 104 w 220"/>
                      <a:gd name="T95" fmla="*/ 150 h 190"/>
                      <a:gd name="T96" fmla="*/ 106 w 220"/>
                      <a:gd name="T97" fmla="*/ 151 h 190"/>
                      <a:gd name="T98" fmla="*/ 107 w 220"/>
                      <a:gd name="T99" fmla="*/ 152 h 190"/>
                      <a:gd name="T100" fmla="*/ 109 w 220"/>
                      <a:gd name="T101" fmla="*/ 153 h 190"/>
                      <a:gd name="T102" fmla="*/ 110 w 220"/>
                      <a:gd name="T103" fmla="*/ 154 h 190"/>
                      <a:gd name="T104" fmla="*/ 112 w 220"/>
                      <a:gd name="T105" fmla="*/ 155 h 190"/>
                      <a:gd name="T106" fmla="*/ 114 w 220"/>
                      <a:gd name="T107" fmla="*/ 156 h 190"/>
                      <a:gd name="T108" fmla="*/ 116 w 220"/>
                      <a:gd name="T109" fmla="*/ 157 h 190"/>
                      <a:gd name="T110" fmla="*/ 117 w 220"/>
                      <a:gd name="T111" fmla="*/ 158 h 190"/>
                      <a:gd name="T112" fmla="*/ 120 w 220"/>
                      <a:gd name="T113" fmla="*/ 160 h 190"/>
                      <a:gd name="T114" fmla="*/ 123 w 220"/>
                      <a:gd name="T115" fmla="*/ 161 h 190"/>
                      <a:gd name="T116" fmla="*/ 126 w 220"/>
                      <a:gd name="T117" fmla="*/ 163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20" h="190">
                        <a:moveTo>
                          <a:pt x="71" y="0"/>
                        </a:move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9" y="55"/>
                          <a:pt x="20" y="72"/>
                          <a:pt x="33" y="88"/>
                        </a:cubicBezTo>
                        <a:cubicBezTo>
                          <a:pt x="33" y="88"/>
                          <a:pt x="33" y="88"/>
                          <a:pt x="33" y="88"/>
                        </a:cubicBezTo>
                        <a:cubicBezTo>
                          <a:pt x="34" y="88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5" y="89"/>
                        </a:cubicBezTo>
                        <a:cubicBezTo>
                          <a:pt x="35" y="89"/>
                          <a:pt x="35" y="89"/>
                          <a:pt x="35" y="89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1" y="96"/>
                        </a:cubicBezTo>
                        <a:cubicBezTo>
                          <a:pt x="41" y="96"/>
                          <a:pt x="41" y="96"/>
                          <a:pt x="41" y="96"/>
                        </a:cubicBezTo>
                        <a:cubicBezTo>
                          <a:pt x="41" y="96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2" y="97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9"/>
                          <a:pt x="42" y="99"/>
                        </a:cubicBezTo>
                        <a:cubicBezTo>
                          <a:pt x="42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7"/>
                          <a:pt x="60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20"/>
                        </a:cubicBezTo>
                        <a:cubicBezTo>
                          <a:pt x="63" y="120"/>
                          <a:pt x="63" y="120"/>
                          <a:pt x="63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5" y="120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6" y="121"/>
                        </a:cubicBezTo>
                        <a:cubicBezTo>
                          <a:pt x="66" y="121"/>
                          <a:pt x="66" y="121"/>
                          <a:pt x="66" y="121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7" y="122"/>
                          <a:pt x="67" y="122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5"/>
                          <a:pt x="69" y="125"/>
                        </a:cubicBezTo>
                        <a:cubicBezTo>
                          <a:pt x="69" y="125"/>
                          <a:pt x="69" y="125"/>
                          <a:pt x="69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3" y="127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73" y="127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8" y="131"/>
                          <a:pt x="78" y="131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5"/>
                          <a:pt x="81" y="135"/>
                        </a:cubicBezTo>
                        <a:cubicBezTo>
                          <a:pt x="81" y="135"/>
                          <a:pt x="81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4" y="136"/>
                          <a:pt x="84" y="136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8"/>
                          <a:pt x="85" y="138"/>
                        </a:cubicBezTo>
                        <a:cubicBezTo>
                          <a:pt x="85" y="138"/>
                          <a:pt x="85" y="138"/>
                          <a:pt x="85" y="138"/>
                        </a:cubicBezTo>
                        <a:cubicBezTo>
                          <a:pt x="85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7" y="138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1"/>
                          <a:pt x="89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4" y="143"/>
                          <a:pt x="94" y="143"/>
                          <a:pt x="94" y="143"/>
                        </a:cubicBezTo>
                        <a:cubicBezTo>
                          <a:pt x="94" y="143"/>
                          <a:pt x="94" y="143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7" y="145"/>
                          <a:pt x="97" y="145"/>
                        </a:cubicBezTo>
                        <a:cubicBezTo>
                          <a:pt x="97" y="145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100" y="147"/>
                        </a:cubicBezTo>
                        <a:cubicBezTo>
                          <a:pt x="100" y="147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3" y="149"/>
                        </a:cubicBezTo>
                        <a:cubicBezTo>
                          <a:pt x="103" y="149"/>
                          <a:pt x="103" y="149"/>
                          <a:pt x="103" y="149"/>
                        </a:cubicBezTo>
                        <a:cubicBezTo>
                          <a:pt x="103" y="149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1"/>
                        </a:cubicBezTo>
                        <a:cubicBezTo>
                          <a:pt x="104" y="151"/>
                          <a:pt x="104" y="151"/>
                          <a:pt x="104" y="151"/>
                        </a:cubicBezTo>
                        <a:cubicBezTo>
                          <a:pt x="104" y="151"/>
                          <a:pt x="104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8" y="158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1"/>
                          <a:pt x="121" y="161"/>
                        </a:cubicBezTo>
                        <a:cubicBezTo>
                          <a:pt x="121" y="161"/>
                          <a:pt x="121" y="161"/>
                          <a:pt x="121" y="161"/>
                        </a:cubicBezTo>
                        <a:cubicBezTo>
                          <a:pt x="121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7" y="163"/>
                          <a:pt x="127" y="163"/>
                          <a:pt x="127" y="164"/>
                        </a:cubicBezTo>
                        <a:cubicBezTo>
                          <a:pt x="127" y="164"/>
                          <a:pt x="127" y="164"/>
                          <a:pt x="127" y="164"/>
                        </a:cubicBezTo>
                        <a:cubicBezTo>
                          <a:pt x="127" y="164"/>
                          <a:pt x="127" y="164"/>
                          <a:pt x="128" y="164"/>
                        </a:cubicBezTo>
                        <a:cubicBezTo>
                          <a:pt x="128" y="164"/>
                          <a:pt x="128" y="164"/>
                          <a:pt x="128" y="164"/>
                        </a:cubicBezTo>
                        <a:cubicBezTo>
                          <a:pt x="128" y="164"/>
                          <a:pt x="128" y="164"/>
                          <a:pt x="129" y="164"/>
                        </a:cubicBezTo>
                        <a:cubicBezTo>
                          <a:pt x="129" y="164"/>
                          <a:pt x="129" y="164"/>
                          <a:pt x="129" y="164"/>
                        </a:cubicBezTo>
                        <a:cubicBezTo>
                          <a:pt x="152" y="176"/>
                          <a:pt x="178" y="185"/>
                          <a:pt x="204" y="190"/>
                        </a:cubicBezTo>
                        <a:cubicBezTo>
                          <a:pt x="220" y="112"/>
                          <a:pt x="220" y="112"/>
                          <a:pt x="220" y="112"/>
                        </a:cubicBezTo>
                        <a:cubicBezTo>
                          <a:pt x="156" y="99"/>
                          <a:pt x="101" y="59"/>
                          <a:pt x="7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7" name="Freeform 25"/>
                  <p:cNvSpPr>
                    <a:spLocks/>
                  </p:cNvSpPr>
                  <p:nvPr/>
                </p:nvSpPr>
                <p:spPr bwMode="auto">
                  <a:xfrm>
                    <a:off x="-539408" y="1970519"/>
                    <a:ext cx="231381" cy="146679"/>
                  </a:xfrm>
                  <a:custGeom>
                    <a:avLst/>
                    <a:gdLst>
                      <a:gd name="T0" fmla="*/ 2 w 237"/>
                      <a:gd name="T1" fmla="*/ 150 h 150"/>
                      <a:gd name="T2" fmla="*/ 4 w 237"/>
                      <a:gd name="T3" fmla="*/ 150 h 150"/>
                      <a:gd name="T4" fmla="*/ 12 w 237"/>
                      <a:gd name="T5" fmla="*/ 150 h 150"/>
                      <a:gd name="T6" fmla="*/ 14 w 237"/>
                      <a:gd name="T7" fmla="*/ 150 h 150"/>
                      <a:gd name="T8" fmla="*/ 16 w 237"/>
                      <a:gd name="T9" fmla="*/ 150 h 150"/>
                      <a:gd name="T10" fmla="*/ 17 w 237"/>
                      <a:gd name="T11" fmla="*/ 150 h 150"/>
                      <a:gd name="T12" fmla="*/ 19 w 237"/>
                      <a:gd name="T13" fmla="*/ 150 h 150"/>
                      <a:gd name="T14" fmla="*/ 20 w 237"/>
                      <a:gd name="T15" fmla="*/ 150 h 150"/>
                      <a:gd name="T16" fmla="*/ 22 w 237"/>
                      <a:gd name="T17" fmla="*/ 150 h 150"/>
                      <a:gd name="T18" fmla="*/ 23 w 237"/>
                      <a:gd name="T19" fmla="*/ 150 h 150"/>
                      <a:gd name="T20" fmla="*/ 24 w 237"/>
                      <a:gd name="T21" fmla="*/ 150 h 150"/>
                      <a:gd name="T22" fmla="*/ 26 w 237"/>
                      <a:gd name="T23" fmla="*/ 150 h 150"/>
                      <a:gd name="T24" fmla="*/ 27 w 237"/>
                      <a:gd name="T25" fmla="*/ 150 h 150"/>
                      <a:gd name="T26" fmla="*/ 29 w 237"/>
                      <a:gd name="T27" fmla="*/ 150 h 150"/>
                      <a:gd name="T28" fmla="*/ 30 w 237"/>
                      <a:gd name="T29" fmla="*/ 150 h 150"/>
                      <a:gd name="T30" fmla="*/ 31 w 237"/>
                      <a:gd name="T31" fmla="*/ 150 h 150"/>
                      <a:gd name="T32" fmla="*/ 33 w 237"/>
                      <a:gd name="T33" fmla="*/ 150 h 150"/>
                      <a:gd name="T34" fmla="*/ 34 w 237"/>
                      <a:gd name="T35" fmla="*/ 150 h 150"/>
                      <a:gd name="T36" fmla="*/ 35 w 237"/>
                      <a:gd name="T37" fmla="*/ 149 h 150"/>
                      <a:gd name="T38" fmla="*/ 37 w 237"/>
                      <a:gd name="T39" fmla="*/ 149 h 150"/>
                      <a:gd name="T40" fmla="*/ 38 w 237"/>
                      <a:gd name="T41" fmla="*/ 149 h 150"/>
                      <a:gd name="T42" fmla="*/ 40 w 237"/>
                      <a:gd name="T43" fmla="*/ 149 h 150"/>
                      <a:gd name="T44" fmla="*/ 41 w 237"/>
                      <a:gd name="T45" fmla="*/ 149 h 150"/>
                      <a:gd name="T46" fmla="*/ 42 w 237"/>
                      <a:gd name="T47" fmla="*/ 149 h 150"/>
                      <a:gd name="T48" fmla="*/ 44 w 237"/>
                      <a:gd name="T49" fmla="*/ 149 h 150"/>
                      <a:gd name="T50" fmla="*/ 45 w 237"/>
                      <a:gd name="T51" fmla="*/ 149 h 150"/>
                      <a:gd name="T52" fmla="*/ 47 w 237"/>
                      <a:gd name="T53" fmla="*/ 149 h 150"/>
                      <a:gd name="T54" fmla="*/ 48 w 237"/>
                      <a:gd name="T55" fmla="*/ 148 h 150"/>
                      <a:gd name="T56" fmla="*/ 50 w 237"/>
                      <a:gd name="T57" fmla="*/ 148 h 150"/>
                      <a:gd name="T58" fmla="*/ 51 w 237"/>
                      <a:gd name="T59" fmla="*/ 148 h 150"/>
                      <a:gd name="T60" fmla="*/ 53 w 237"/>
                      <a:gd name="T61" fmla="*/ 148 h 150"/>
                      <a:gd name="T62" fmla="*/ 54 w 237"/>
                      <a:gd name="T63" fmla="*/ 148 h 150"/>
                      <a:gd name="T64" fmla="*/ 55 w 237"/>
                      <a:gd name="T65" fmla="*/ 148 h 150"/>
                      <a:gd name="T66" fmla="*/ 57 w 237"/>
                      <a:gd name="T67" fmla="*/ 147 h 150"/>
                      <a:gd name="T68" fmla="*/ 58 w 237"/>
                      <a:gd name="T69" fmla="*/ 147 h 150"/>
                      <a:gd name="T70" fmla="*/ 60 w 237"/>
                      <a:gd name="T71" fmla="*/ 147 h 150"/>
                      <a:gd name="T72" fmla="*/ 61 w 237"/>
                      <a:gd name="T73" fmla="*/ 147 h 150"/>
                      <a:gd name="T74" fmla="*/ 63 w 237"/>
                      <a:gd name="T75" fmla="*/ 147 h 150"/>
                      <a:gd name="T76" fmla="*/ 64 w 237"/>
                      <a:gd name="T77" fmla="*/ 146 h 150"/>
                      <a:gd name="T78" fmla="*/ 66 w 237"/>
                      <a:gd name="T79" fmla="*/ 146 h 150"/>
                      <a:gd name="T80" fmla="*/ 67 w 237"/>
                      <a:gd name="T81" fmla="*/ 146 h 150"/>
                      <a:gd name="T82" fmla="*/ 69 w 237"/>
                      <a:gd name="T83" fmla="*/ 146 h 150"/>
                      <a:gd name="T84" fmla="*/ 70 w 237"/>
                      <a:gd name="T85" fmla="*/ 145 h 150"/>
                      <a:gd name="T86" fmla="*/ 72 w 237"/>
                      <a:gd name="T87" fmla="*/ 145 h 150"/>
                      <a:gd name="T88" fmla="*/ 74 w 237"/>
                      <a:gd name="T89" fmla="*/ 145 h 150"/>
                      <a:gd name="T90" fmla="*/ 75 w 237"/>
                      <a:gd name="T91" fmla="*/ 145 h 150"/>
                      <a:gd name="T92" fmla="*/ 78 w 237"/>
                      <a:gd name="T93" fmla="*/ 144 h 150"/>
                      <a:gd name="T94" fmla="*/ 79 w 237"/>
                      <a:gd name="T95" fmla="*/ 144 h 150"/>
                      <a:gd name="T96" fmla="*/ 81 w 237"/>
                      <a:gd name="T97" fmla="*/ 143 h 150"/>
                      <a:gd name="T98" fmla="*/ 83 w 237"/>
                      <a:gd name="T99" fmla="*/ 143 h 150"/>
                      <a:gd name="T100" fmla="*/ 85 w 237"/>
                      <a:gd name="T101" fmla="*/ 142 h 150"/>
                      <a:gd name="T102" fmla="*/ 87 w 237"/>
                      <a:gd name="T103" fmla="*/ 142 h 150"/>
                      <a:gd name="T104" fmla="*/ 88 w 237"/>
                      <a:gd name="T105" fmla="*/ 142 h 150"/>
                      <a:gd name="T106" fmla="*/ 91 w 237"/>
                      <a:gd name="T107" fmla="*/ 141 h 150"/>
                      <a:gd name="T108" fmla="*/ 94 w 237"/>
                      <a:gd name="T109" fmla="*/ 140 h 150"/>
                      <a:gd name="T110" fmla="*/ 95 w 237"/>
                      <a:gd name="T111" fmla="*/ 140 h 150"/>
                      <a:gd name="T112" fmla="*/ 98 w 237"/>
                      <a:gd name="T113" fmla="*/ 139 h 150"/>
                      <a:gd name="T114" fmla="*/ 102 w 237"/>
                      <a:gd name="T115" fmla="*/ 138 h 150"/>
                      <a:gd name="T116" fmla="*/ 178 w 237"/>
                      <a:gd name="T117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37" h="150">
                        <a:moveTo>
                          <a:pt x="178" y="0"/>
                        </a:moveTo>
                        <a:cubicBezTo>
                          <a:pt x="137" y="44"/>
                          <a:pt x="79" y="70"/>
                          <a:pt x="18" y="70"/>
                        </a:cubicBezTo>
                        <a:cubicBezTo>
                          <a:pt x="14" y="70"/>
                          <a:pt x="9" y="70"/>
                          <a:pt x="5" y="70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1" y="150"/>
                          <a:pt x="1" y="150"/>
                        </a:cubicBezTo>
                        <a:cubicBezTo>
                          <a:pt x="1" y="150"/>
                          <a:pt x="1" y="150"/>
                          <a:pt x="1" y="150"/>
                        </a:cubicBezTo>
                        <a:cubicBezTo>
                          <a:pt x="1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5" y="150"/>
                          <a:pt x="5" y="150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7" y="150"/>
                          <a:pt x="9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49"/>
                        </a:cubicBezTo>
                        <a:cubicBezTo>
                          <a:pt x="35" y="149"/>
                          <a:pt x="35" y="149"/>
                          <a:pt x="35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7" y="148"/>
                          <a:pt x="57" y="148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4" y="147"/>
                          <a:pt x="64" y="147"/>
                        </a:cubicBezTo>
                        <a:cubicBezTo>
                          <a:pt x="64" y="147"/>
                          <a:pt x="64" y="147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70" y="146"/>
                        </a:cubicBezTo>
                        <a:cubicBezTo>
                          <a:pt x="70" y="146"/>
                          <a:pt x="70" y="146"/>
                          <a:pt x="70" y="146"/>
                        </a:cubicBezTo>
                        <a:cubicBezTo>
                          <a:pt x="70" y="146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6" y="144"/>
                        </a:cubicBezTo>
                        <a:cubicBezTo>
                          <a:pt x="76" y="144"/>
                          <a:pt x="76" y="144"/>
                          <a:pt x="76" y="144"/>
                        </a:cubicBezTo>
                        <a:cubicBezTo>
                          <a:pt x="76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80" y="144"/>
                          <a:pt x="80" y="144"/>
                        </a:cubicBezTo>
                        <a:cubicBezTo>
                          <a:pt x="80" y="144"/>
                          <a:pt x="80" y="144"/>
                          <a:pt x="80" y="144"/>
                        </a:cubicBezTo>
                        <a:cubicBezTo>
                          <a:pt x="80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9" y="141"/>
                          <a:pt x="89" y="141"/>
                        </a:cubicBezTo>
                        <a:cubicBezTo>
                          <a:pt x="89" y="141"/>
                          <a:pt x="89" y="141"/>
                          <a:pt x="89" y="141"/>
                        </a:cubicBezTo>
                        <a:cubicBezTo>
                          <a:pt x="89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2" y="141"/>
                          <a:pt x="93" y="141"/>
                          <a:pt x="93" y="140"/>
                        </a:cubicBezTo>
                        <a:cubicBezTo>
                          <a:pt x="93" y="140"/>
                          <a:pt x="93" y="140"/>
                          <a:pt x="93" y="140"/>
                        </a:cubicBezTo>
                        <a:cubicBezTo>
                          <a:pt x="93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6" y="140"/>
                          <a:pt x="97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100" y="139"/>
                          <a:pt x="101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5" y="137"/>
                          <a:pt x="108" y="136"/>
                          <a:pt x="110" y="135"/>
                        </a:cubicBezTo>
                        <a:cubicBezTo>
                          <a:pt x="110" y="135"/>
                          <a:pt x="110" y="135"/>
                          <a:pt x="110" y="135"/>
                        </a:cubicBezTo>
                        <a:cubicBezTo>
                          <a:pt x="159" y="119"/>
                          <a:pt x="203" y="91"/>
                          <a:pt x="237" y="54"/>
                        </a:cubicBezTo>
                        <a:cubicBezTo>
                          <a:pt x="178" y="0"/>
                          <a:pt x="178" y="0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2061" name="Group 2060"/>
                  <p:cNvGrpSpPr/>
                  <p:nvPr/>
                </p:nvGrpSpPr>
                <p:grpSpPr>
                  <a:xfrm>
                    <a:off x="-746411" y="1539158"/>
                    <a:ext cx="259477" cy="156182"/>
                    <a:chOff x="-1968500" y="2260600"/>
                    <a:chExt cx="996950" cy="600075"/>
                  </a:xfrm>
                  <a:solidFill>
                    <a:schemeClr val="accent4">
                      <a:lumMod val="20000"/>
                      <a:lumOff val="80000"/>
                    </a:schemeClr>
                  </a:solidFill>
                </p:grpSpPr>
                <p:sp>
                  <p:nvSpPr>
                    <p:cNvPr id="2053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-1968500" y="2260600"/>
                      <a:ext cx="862013" cy="600075"/>
                    </a:xfrm>
                    <a:custGeom>
                      <a:avLst/>
                      <a:gdLst>
                        <a:gd name="T0" fmla="*/ 228 w 230"/>
                        <a:gd name="T1" fmla="*/ 0 h 160"/>
                        <a:gd name="T2" fmla="*/ 226 w 230"/>
                        <a:gd name="T3" fmla="*/ 0 h 160"/>
                        <a:gd name="T4" fmla="*/ 224 w 230"/>
                        <a:gd name="T5" fmla="*/ 0 h 160"/>
                        <a:gd name="T6" fmla="*/ 221 w 230"/>
                        <a:gd name="T7" fmla="*/ 0 h 160"/>
                        <a:gd name="T8" fmla="*/ 219 w 230"/>
                        <a:gd name="T9" fmla="*/ 0 h 160"/>
                        <a:gd name="T10" fmla="*/ 217 w 230"/>
                        <a:gd name="T11" fmla="*/ 0 h 160"/>
                        <a:gd name="T12" fmla="*/ 215 w 230"/>
                        <a:gd name="T13" fmla="*/ 0 h 160"/>
                        <a:gd name="T14" fmla="*/ 213 w 230"/>
                        <a:gd name="T15" fmla="*/ 0 h 160"/>
                        <a:gd name="T16" fmla="*/ 211 w 230"/>
                        <a:gd name="T17" fmla="*/ 1 h 160"/>
                        <a:gd name="T18" fmla="*/ 208 w 230"/>
                        <a:gd name="T19" fmla="*/ 1 h 160"/>
                        <a:gd name="T20" fmla="*/ 206 w 230"/>
                        <a:gd name="T21" fmla="*/ 1 h 160"/>
                        <a:gd name="T22" fmla="*/ 204 w 230"/>
                        <a:gd name="T23" fmla="*/ 1 h 160"/>
                        <a:gd name="T24" fmla="*/ 202 w 230"/>
                        <a:gd name="T25" fmla="*/ 1 h 160"/>
                        <a:gd name="T26" fmla="*/ 200 w 230"/>
                        <a:gd name="T27" fmla="*/ 2 h 160"/>
                        <a:gd name="T28" fmla="*/ 198 w 230"/>
                        <a:gd name="T29" fmla="*/ 2 h 160"/>
                        <a:gd name="T30" fmla="*/ 196 w 230"/>
                        <a:gd name="T31" fmla="*/ 2 h 160"/>
                        <a:gd name="T32" fmla="*/ 194 w 230"/>
                        <a:gd name="T33" fmla="*/ 2 h 160"/>
                        <a:gd name="T34" fmla="*/ 191 w 230"/>
                        <a:gd name="T35" fmla="*/ 2 h 160"/>
                        <a:gd name="T36" fmla="*/ 189 w 230"/>
                        <a:gd name="T37" fmla="*/ 3 h 160"/>
                        <a:gd name="T38" fmla="*/ 187 w 230"/>
                        <a:gd name="T39" fmla="*/ 3 h 160"/>
                        <a:gd name="T40" fmla="*/ 185 w 230"/>
                        <a:gd name="T41" fmla="*/ 3 h 160"/>
                        <a:gd name="T42" fmla="*/ 183 w 230"/>
                        <a:gd name="T43" fmla="*/ 4 h 160"/>
                        <a:gd name="T44" fmla="*/ 181 w 230"/>
                        <a:gd name="T45" fmla="*/ 4 h 160"/>
                        <a:gd name="T46" fmla="*/ 179 w 230"/>
                        <a:gd name="T47" fmla="*/ 4 h 160"/>
                        <a:gd name="T48" fmla="*/ 177 w 230"/>
                        <a:gd name="T49" fmla="*/ 5 h 160"/>
                        <a:gd name="T50" fmla="*/ 175 w 230"/>
                        <a:gd name="T51" fmla="*/ 5 h 160"/>
                        <a:gd name="T52" fmla="*/ 173 w 230"/>
                        <a:gd name="T53" fmla="*/ 6 h 160"/>
                        <a:gd name="T54" fmla="*/ 170 w 230"/>
                        <a:gd name="T55" fmla="*/ 6 h 160"/>
                        <a:gd name="T56" fmla="*/ 168 w 230"/>
                        <a:gd name="T57" fmla="*/ 6 h 160"/>
                        <a:gd name="T58" fmla="*/ 166 w 230"/>
                        <a:gd name="T59" fmla="*/ 7 h 160"/>
                        <a:gd name="T60" fmla="*/ 164 w 230"/>
                        <a:gd name="T61" fmla="*/ 7 h 160"/>
                        <a:gd name="T62" fmla="*/ 162 w 230"/>
                        <a:gd name="T63" fmla="*/ 8 h 160"/>
                        <a:gd name="T64" fmla="*/ 159 w 230"/>
                        <a:gd name="T65" fmla="*/ 9 h 160"/>
                        <a:gd name="T66" fmla="*/ 156 w 230"/>
                        <a:gd name="T67" fmla="*/ 9 h 160"/>
                        <a:gd name="T68" fmla="*/ 153 w 230"/>
                        <a:gd name="T69" fmla="*/ 10 h 160"/>
                        <a:gd name="T70" fmla="*/ 151 w 230"/>
                        <a:gd name="T71" fmla="*/ 11 h 160"/>
                        <a:gd name="T72" fmla="*/ 148 w 230"/>
                        <a:gd name="T73" fmla="*/ 12 h 160"/>
                        <a:gd name="T74" fmla="*/ 145 w 230"/>
                        <a:gd name="T75" fmla="*/ 12 h 160"/>
                        <a:gd name="T76" fmla="*/ 142 w 230"/>
                        <a:gd name="T77" fmla="*/ 13 h 160"/>
                        <a:gd name="T78" fmla="*/ 139 w 230"/>
                        <a:gd name="T79" fmla="*/ 14 h 160"/>
                        <a:gd name="T80" fmla="*/ 137 w 230"/>
                        <a:gd name="T81" fmla="*/ 15 h 160"/>
                        <a:gd name="T82" fmla="*/ 133 w 230"/>
                        <a:gd name="T83" fmla="*/ 16 h 160"/>
                        <a:gd name="T84" fmla="*/ 128 w 230"/>
                        <a:gd name="T85" fmla="*/ 18 h 160"/>
                        <a:gd name="T86" fmla="*/ 123 w 230"/>
                        <a:gd name="T87" fmla="*/ 20 h 160"/>
                        <a:gd name="T88" fmla="*/ 114 w 230"/>
                        <a:gd name="T89" fmla="*/ 23 h 160"/>
                        <a:gd name="T90" fmla="*/ 50 w 230"/>
                        <a:gd name="T91" fmla="*/ 61 h 160"/>
                        <a:gd name="T92" fmla="*/ 47 w 230"/>
                        <a:gd name="T93" fmla="*/ 64 h 160"/>
                        <a:gd name="T94" fmla="*/ 43 w 230"/>
                        <a:gd name="T95" fmla="*/ 67 h 160"/>
                        <a:gd name="T96" fmla="*/ 41 w 230"/>
                        <a:gd name="T97" fmla="*/ 68 h 160"/>
                        <a:gd name="T98" fmla="*/ 38 w 230"/>
                        <a:gd name="T99" fmla="*/ 70 h 160"/>
                        <a:gd name="T100" fmla="*/ 37 w 230"/>
                        <a:gd name="T101" fmla="*/ 72 h 160"/>
                        <a:gd name="T102" fmla="*/ 35 w 230"/>
                        <a:gd name="T103" fmla="*/ 73 h 160"/>
                        <a:gd name="T104" fmla="*/ 34 w 230"/>
                        <a:gd name="T105" fmla="*/ 75 h 160"/>
                        <a:gd name="T106" fmla="*/ 32 w 230"/>
                        <a:gd name="T107" fmla="*/ 76 h 160"/>
                        <a:gd name="T108" fmla="*/ 30 w 230"/>
                        <a:gd name="T109" fmla="*/ 77 h 160"/>
                        <a:gd name="T110" fmla="*/ 29 w 230"/>
                        <a:gd name="T111" fmla="*/ 79 h 160"/>
                        <a:gd name="T112" fmla="*/ 27 w 230"/>
                        <a:gd name="T113" fmla="*/ 80 h 160"/>
                        <a:gd name="T114" fmla="*/ 26 w 230"/>
                        <a:gd name="T115" fmla="*/ 82 h 160"/>
                        <a:gd name="T116" fmla="*/ 23 w 230"/>
                        <a:gd name="T117" fmla="*/ 84 h 160"/>
                        <a:gd name="T118" fmla="*/ 21 w 230"/>
                        <a:gd name="T119" fmla="*/ 86 h 160"/>
                        <a:gd name="T120" fmla="*/ 230 w 230"/>
                        <a:gd name="T121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30" h="160">
                          <a:moveTo>
                            <a:pt x="230" y="0"/>
                          </a:move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1" y="2"/>
                          </a:cubicBezTo>
                          <a:cubicBezTo>
                            <a:pt x="191" y="2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4" y="3"/>
                            <a:pt x="184" y="3"/>
                            <a:pt x="184" y="3"/>
                          </a:cubicBezTo>
                          <a:cubicBezTo>
                            <a:pt x="184" y="3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8" y="4"/>
                            <a:pt x="178" y="4"/>
                            <a:pt x="178" y="4"/>
                          </a:cubicBezTo>
                          <a:cubicBezTo>
                            <a:pt x="178" y="4"/>
                            <a:pt x="178" y="4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6"/>
                            <a:pt x="173" y="6"/>
                          </a:cubicBezTo>
                          <a:cubicBezTo>
                            <a:pt x="173" y="6"/>
                            <a:pt x="173" y="6"/>
                            <a:pt x="173" y="6"/>
                          </a:cubicBezTo>
                          <a:cubicBezTo>
                            <a:pt x="173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59" y="8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5" y="9"/>
                            <a:pt x="155" y="9"/>
                          </a:cubicBezTo>
                          <a:cubicBezTo>
                            <a:pt x="155" y="9"/>
                            <a:pt x="155" y="9"/>
                            <a:pt x="155" y="9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3"/>
                          </a:cubicBezTo>
                          <a:cubicBezTo>
                            <a:pt x="145" y="13"/>
                            <a:pt x="145" y="13"/>
                            <a:pt x="145" y="13"/>
                          </a:cubicBezTo>
                          <a:cubicBezTo>
                            <a:pt x="145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1" y="13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8" y="14"/>
                          </a:cubicBezTo>
                          <a:cubicBezTo>
                            <a:pt x="138" y="15"/>
                            <a:pt x="138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2" y="16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1" y="17"/>
                            <a:pt x="131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29" y="18"/>
                            <a:pt x="129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7" y="18"/>
                            <a:pt x="127" y="19"/>
                          </a:cubicBezTo>
                          <a:cubicBezTo>
                            <a:pt x="127" y="19"/>
                            <a:pt x="127" y="19"/>
                            <a:pt x="127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4" y="19"/>
                            <a:pt x="124" y="20"/>
                            <a:pt x="123" y="20"/>
                          </a:cubicBezTo>
                          <a:cubicBezTo>
                            <a:pt x="123" y="20"/>
                            <a:pt x="123" y="20"/>
                            <a:pt x="123" y="20"/>
                          </a:cubicBezTo>
                          <a:cubicBezTo>
                            <a:pt x="123" y="20"/>
                            <a:pt x="122" y="20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19" y="21"/>
                            <a:pt x="119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7" y="23"/>
                            <a:pt x="115" y="23"/>
                            <a:pt x="114" y="23"/>
                          </a:cubicBezTo>
                          <a:cubicBezTo>
                            <a:pt x="114" y="23"/>
                            <a:pt x="114" y="23"/>
                            <a:pt x="114" y="23"/>
                          </a:cubicBezTo>
                          <a:cubicBezTo>
                            <a:pt x="97" y="31"/>
                            <a:pt x="80" y="40"/>
                            <a:pt x="65" y="51"/>
                          </a:cubicBezTo>
                          <a:cubicBezTo>
                            <a:pt x="65" y="51"/>
                            <a:pt x="65" y="51"/>
                            <a:pt x="65" y="51"/>
                          </a:cubicBezTo>
                          <a:cubicBezTo>
                            <a:pt x="61" y="53"/>
                            <a:pt x="57" y="55"/>
                            <a:pt x="54" y="58"/>
                          </a:cubicBezTo>
                          <a:cubicBezTo>
                            <a:pt x="54" y="58"/>
                            <a:pt x="54" y="58"/>
                            <a:pt x="54" y="58"/>
                          </a:cubicBezTo>
                          <a:cubicBezTo>
                            <a:pt x="54" y="58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60"/>
                            <a:pt x="52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2"/>
                            <a:pt x="49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3"/>
                            <a:pt x="48" y="63"/>
                          </a:cubicBezTo>
                          <a:cubicBezTo>
                            <a:pt x="48" y="63"/>
                            <a:pt x="48" y="63"/>
                            <a:pt x="48" y="63"/>
                          </a:cubicBezTo>
                          <a:cubicBezTo>
                            <a:pt x="48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6" y="64"/>
                            <a:pt x="46" y="64"/>
                            <a:pt x="46" y="65"/>
                          </a:cubicBezTo>
                          <a:cubicBezTo>
                            <a:pt x="46" y="65"/>
                            <a:pt x="46" y="65"/>
                            <a:pt x="46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4" y="65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3" y="66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8"/>
                            <a:pt x="42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39" y="69"/>
                            <a:pt x="39" y="69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5"/>
                          </a:cubicBezTo>
                          <a:cubicBezTo>
                            <a:pt x="34" y="75"/>
                            <a:pt x="34" y="75"/>
                            <a:pt x="34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1" y="76"/>
                            <a:pt x="31" y="76"/>
                            <a:pt x="31" y="76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5"/>
                            <a:pt x="23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6"/>
                          </a:cubicBezTo>
                          <a:cubicBezTo>
                            <a:pt x="22" y="86"/>
                            <a:pt x="22" y="86"/>
                            <a:pt x="22" y="86"/>
                          </a:cubicBezTo>
                          <a:cubicBezTo>
                            <a:pt x="22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0" y="87"/>
                            <a:pt x="20" y="87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19" y="88"/>
                            <a:pt x="19" y="89"/>
                            <a:pt x="18" y="89"/>
                          </a:cubicBezTo>
                          <a:cubicBezTo>
                            <a:pt x="18" y="89"/>
                            <a:pt x="18" y="89"/>
                            <a:pt x="18" y="89"/>
                          </a:cubicBezTo>
                          <a:cubicBezTo>
                            <a:pt x="12" y="96"/>
                            <a:pt x="6" y="103"/>
                            <a:pt x="0" y="110"/>
                          </a:cubicBezTo>
                          <a:cubicBezTo>
                            <a:pt x="62" y="160"/>
                            <a:pt x="62" y="160"/>
                            <a:pt x="62" y="160"/>
                          </a:cubicBezTo>
                          <a:cubicBezTo>
                            <a:pt x="103" y="109"/>
                            <a:pt x="164" y="80"/>
                            <a:pt x="230" y="8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6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-1106488" y="2260600"/>
                      <a:ext cx="134938" cy="307975"/>
                    </a:xfrm>
                    <a:custGeom>
                      <a:avLst/>
                      <a:gdLst>
                        <a:gd name="T0" fmla="*/ 0 w 36"/>
                        <a:gd name="T1" fmla="*/ 0 h 82"/>
                        <a:gd name="T2" fmla="*/ 0 w 36"/>
                        <a:gd name="T3" fmla="*/ 80 h 82"/>
                        <a:gd name="T4" fmla="*/ 26 w 36"/>
                        <a:gd name="T5" fmla="*/ 82 h 82"/>
                        <a:gd name="T6" fmla="*/ 36 w 36"/>
                        <a:gd name="T7" fmla="*/ 2 h 82"/>
                        <a:gd name="T8" fmla="*/ 5 w 36"/>
                        <a:gd name="T9" fmla="*/ 0 h 82"/>
                        <a:gd name="T10" fmla="*/ 5 w 36"/>
                        <a:gd name="T11" fmla="*/ 0 h 82"/>
                        <a:gd name="T12" fmla="*/ 4 w 36"/>
                        <a:gd name="T13" fmla="*/ 0 h 82"/>
                        <a:gd name="T14" fmla="*/ 4 w 36"/>
                        <a:gd name="T15" fmla="*/ 0 h 82"/>
                        <a:gd name="T16" fmla="*/ 4 w 36"/>
                        <a:gd name="T17" fmla="*/ 0 h 82"/>
                        <a:gd name="T18" fmla="*/ 4 w 36"/>
                        <a:gd name="T19" fmla="*/ 0 h 82"/>
                        <a:gd name="T20" fmla="*/ 3 w 36"/>
                        <a:gd name="T21" fmla="*/ 0 h 82"/>
                        <a:gd name="T22" fmla="*/ 3 w 36"/>
                        <a:gd name="T23" fmla="*/ 0 h 82"/>
                        <a:gd name="T24" fmla="*/ 3 w 36"/>
                        <a:gd name="T25" fmla="*/ 0 h 82"/>
                        <a:gd name="T26" fmla="*/ 3 w 36"/>
                        <a:gd name="T27" fmla="*/ 0 h 82"/>
                        <a:gd name="T28" fmla="*/ 3 w 36"/>
                        <a:gd name="T29" fmla="*/ 0 h 82"/>
                        <a:gd name="T30" fmla="*/ 3 w 36"/>
                        <a:gd name="T31" fmla="*/ 0 h 82"/>
                        <a:gd name="T32" fmla="*/ 2 w 36"/>
                        <a:gd name="T33" fmla="*/ 0 h 82"/>
                        <a:gd name="T34" fmla="*/ 2 w 36"/>
                        <a:gd name="T35" fmla="*/ 0 h 82"/>
                        <a:gd name="T36" fmla="*/ 2 w 36"/>
                        <a:gd name="T37" fmla="*/ 0 h 82"/>
                        <a:gd name="T38" fmla="*/ 2 w 36"/>
                        <a:gd name="T39" fmla="*/ 0 h 82"/>
                        <a:gd name="T40" fmla="*/ 2 w 36"/>
                        <a:gd name="T41" fmla="*/ 0 h 82"/>
                        <a:gd name="T42" fmla="*/ 2 w 36"/>
                        <a:gd name="T43" fmla="*/ 0 h 82"/>
                        <a:gd name="T44" fmla="*/ 2 w 36"/>
                        <a:gd name="T45" fmla="*/ 0 h 82"/>
                        <a:gd name="T46" fmla="*/ 2 w 36"/>
                        <a:gd name="T47" fmla="*/ 0 h 82"/>
                        <a:gd name="T48" fmla="*/ 1 w 36"/>
                        <a:gd name="T49" fmla="*/ 0 h 82"/>
                        <a:gd name="T50" fmla="*/ 1 w 36"/>
                        <a:gd name="T51" fmla="*/ 0 h 82"/>
                        <a:gd name="T52" fmla="*/ 1 w 36"/>
                        <a:gd name="T53" fmla="*/ 0 h 82"/>
                        <a:gd name="T54" fmla="*/ 1 w 36"/>
                        <a:gd name="T55" fmla="*/ 0 h 82"/>
                        <a:gd name="T56" fmla="*/ 1 w 36"/>
                        <a:gd name="T57" fmla="*/ 0 h 82"/>
                        <a:gd name="T58" fmla="*/ 1 w 36"/>
                        <a:gd name="T59" fmla="*/ 0 h 82"/>
                        <a:gd name="T60" fmla="*/ 1 w 36"/>
                        <a:gd name="T61" fmla="*/ 0 h 82"/>
                        <a:gd name="T62" fmla="*/ 1 w 36"/>
                        <a:gd name="T63" fmla="*/ 0 h 82"/>
                        <a:gd name="T64" fmla="*/ 1 w 36"/>
                        <a:gd name="T65" fmla="*/ 0 h 82"/>
                        <a:gd name="T66" fmla="*/ 0 w 36"/>
                        <a:gd name="T67" fmla="*/ 0 h 82"/>
                        <a:gd name="T68" fmla="*/ 0 w 36"/>
                        <a:gd name="T69" fmla="*/ 0 h 82"/>
                        <a:gd name="T70" fmla="*/ 0 w 36"/>
                        <a:gd name="T71" fmla="*/ 0 h 82"/>
                        <a:gd name="T72" fmla="*/ 0 w 36"/>
                        <a:gd name="T73" fmla="*/ 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6" h="82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9" y="80"/>
                            <a:pt x="18" y="81"/>
                            <a:pt x="26" y="82"/>
                          </a:cubicBezTo>
                          <a:cubicBezTo>
                            <a:pt x="36" y="2"/>
                            <a:pt x="36" y="2"/>
                            <a:pt x="36" y="2"/>
                          </a:cubicBezTo>
                          <a:cubicBezTo>
                            <a:pt x="26" y="1"/>
                            <a:pt x="15" y="0"/>
                            <a:pt x="5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064" name="TextBox 2063"/>
                <p:cNvSpPr txBox="1"/>
                <p:nvPr/>
              </p:nvSpPr>
              <p:spPr>
                <a:xfrm>
                  <a:off x="733425" y="1129656"/>
                  <a:ext cx="273646" cy="422405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006D9E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012602" y="1733914"/>
              <a:ext cx="114864" cy="245842"/>
            </a:xfrm>
            <a:custGeom>
              <a:avLst/>
              <a:gdLst>
                <a:gd name="T0" fmla="*/ 88 w 118"/>
                <a:gd name="T1" fmla="*/ 213 h 252"/>
                <a:gd name="T2" fmla="*/ 90 w 118"/>
                <a:gd name="T3" fmla="*/ 210 h 252"/>
                <a:gd name="T4" fmla="*/ 91 w 118"/>
                <a:gd name="T5" fmla="*/ 207 h 252"/>
                <a:gd name="T6" fmla="*/ 92 w 118"/>
                <a:gd name="T7" fmla="*/ 205 h 252"/>
                <a:gd name="T8" fmla="*/ 93 w 118"/>
                <a:gd name="T9" fmla="*/ 203 h 252"/>
                <a:gd name="T10" fmla="*/ 94 w 118"/>
                <a:gd name="T11" fmla="*/ 201 h 252"/>
                <a:gd name="T12" fmla="*/ 95 w 118"/>
                <a:gd name="T13" fmla="*/ 198 h 252"/>
                <a:gd name="T14" fmla="*/ 96 w 118"/>
                <a:gd name="T15" fmla="*/ 196 h 252"/>
                <a:gd name="T16" fmla="*/ 97 w 118"/>
                <a:gd name="T17" fmla="*/ 194 h 252"/>
                <a:gd name="T18" fmla="*/ 98 w 118"/>
                <a:gd name="T19" fmla="*/ 192 h 252"/>
                <a:gd name="T20" fmla="*/ 99 w 118"/>
                <a:gd name="T21" fmla="*/ 190 h 252"/>
                <a:gd name="T22" fmla="*/ 99 w 118"/>
                <a:gd name="T23" fmla="*/ 187 h 252"/>
                <a:gd name="T24" fmla="*/ 100 w 118"/>
                <a:gd name="T25" fmla="*/ 185 h 252"/>
                <a:gd name="T26" fmla="*/ 101 w 118"/>
                <a:gd name="T27" fmla="*/ 183 h 252"/>
                <a:gd name="T28" fmla="*/ 102 w 118"/>
                <a:gd name="T29" fmla="*/ 180 h 252"/>
                <a:gd name="T30" fmla="*/ 103 w 118"/>
                <a:gd name="T31" fmla="*/ 178 h 252"/>
                <a:gd name="T32" fmla="*/ 104 w 118"/>
                <a:gd name="T33" fmla="*/ 175 h 252"/>
                <a:gd name="T34" fmla="*/ 104 w 118"/>
                <a:gd name="T35" fmla="*/ 173 h 252"/>
                <a:gd name="T36" fmla="*/ 105 w 118"/>
                <a:gd name="T37" fmla="*/ 170 h 252"/>
                <a:gd name="T38" fmla="*/ 106 w 118"/>
                <a:gd name="T39" fmla="*/ 168 h 252"/>
                <a:gd name="T40" fmla="*/ 107 w 118"/>
                <a:gd name="T41" fmla="*/ 165 h 252"/>
                <a:gd name="T42" fmla="*/ 107 w 118"/>
                <a:gd name="T43" fmla="*/ 163 h 252"/>
                <a:gd name="T44" fmla="*/ 108 w 118"/>
                <a:gd name="T45" fmla="*/ 160 h 252"/>
                <a:gd name="T46" fmla="*/ 109 w 118"/>
                <a:gd name="T47" fmla="*/ 157 h 252"/>
                <a:gd name="T48" fmla="*/ 110 w 118"/>
                <a:gd name="T49" fmla="*/ 155 h 252"/>
                <a:gd name="T50" fmla="*/ 110 w 118"/>
                <a:gd name="T51" fmla="*/ 152 h 252"/>
                <a:gd name="T52" fmla="*/ 111 w 118"/>
                <a:gd name="T53" fmla="*/ 150 h 252"/>
                <a:gd name="T54" fmla="*/ 111 w 118"/>
                <a:gd name="T55" fmla="*/ 147 h 252"/>
                <a:gd name="T56" fmla="*/ 112 w 118"/>
                <a:gd name="T57" fmla="*/ 145 h 252"/>
                <a:gd name="T58" fmla="*/ 112 w 118"/>
                <a:gd name="T59" fmla="*/ 142 h 252"/>
                <a:gd name="T60" fmla="*/ 113 w 118"/>
                <a:gd name="T61" fmla="*/ 139 h 252"/>
                <a:gd name="T62" fmla="*/ 113 w 118"/>
                <a:gd name="T63" fmla="*/ 137 h 252"/>
                <a:gd name="T64" fmla="*/ 114 w 118"/>
                <a:gd name="T65" fmla="*/ 135 h 252"/>
                <a:gd name="T66" fmla="*/ 114 w 118"/>
                <a:gd name="T67" fmla="*/ 132 h 252"/>
                <a:gd name="T68" fmla="*/ 114 w 118"/>
                <a:gd name="T69" fmla="*/ 130 h 252"/>
                <a:gd name="T70" fmla="*/ 115 w 118"/>
                <a:gd name="T71" fmla="*/ 127 h 252"/>
                <a:gd name="T72" fmla="*/ 115 w 118"/>
                <a:gd name="T73" fmla="*/ 125 h 252"/>
                <a:gd name="T74" fmla="*/ 116 w 118"/>
                <a:gd name="T75" fmla="*/ 122 h 252"/>
                <a:gd name="T76" fmla="*/ 116 w 118"/>
                <a:gd name="T77" fmla="*/ 120 h 252"/>
                <a:gd name="T78" fmla="*/ 116 w 118"/>
                <a:gd name="T79" fmla="*/ 118 h 252"/>
                <a:gd name="T80" fmla="*/ 116 w 118"/>
                <a:gd name="T81" fmla="*/ 115 h 252"/>
                <a:gd name="T82" fmla="*/ 117 w 118"/>
                <a:gd name="T83" fmla="*/ 113 h 252"/>
                <a:gd name="T84" fmla="*/ 117 w 118"/>
                <a:gd name="T85" fmla="*/ 110 h 252"/>
                <a:gd name="T86" fmla="*/ 117 w 118"/>
                <a:gd name="T87" fmla="*/ 108 h 252"/>
                <a:gd name="T88" fmla="*/ 117 w 118"/>
                <a:gd name="T89" fmla="*/ 105 h 252"/>
                <a:gd name="T90" fmla="*/ 117 w 118"/>
                <a:gd name="T91" fmla="*/ 103 h 252"/>
                <a:gd name="T92" fmla="*/ 118 w 118"/>
                <a:gd name="T93" fmla="*/ 100 h 252"/>
                <a:gd name="T94" fmla="*/ 118 w 118"/>
                <a:gd name="T95" fmla="*/ 98 h 252"/>
                <a:gd name="T96" fmla="*/ 118 w 118"/>
                <a:gd name="T97" fmla="*/ 95 h 252"/>
                <a:gd name="T98" fmla="*/ 118 w 118"/>
                <a:gd name="T99" fmla="*/ 93 h 252"/>
                <a:gd name="T100" fmla="*/ 118 w 118"/>
                <a:gd name="T101" fmla="*/ 90 h 252"/>
                <a:gd name="T102" fmla="*/ 118 w 118"/>
                <a:gd name="T103" fmla="*/ 88 h 252"/>
                <a:gd name="T104" fmla="*/ 118 w 118"/>
                <a:gd name="T105" fmla="*/ 85 h 252"/>
                <a:gd name="T106" fmla="*/ 118 w 118"/>
                <a:gd name="T107" fmla="*/ 82 h 252"/>
                <a:gd name="T108" fmla="*/ 118 w 118"/>
                <a:gd name="T109" fmla="*/ 80 h 252"/>
                <a:gd name="T110" fmla="*/ 118 w 118"/>
                <a:gd name="T111" fmla="*/ 77 h 252"/>
                <a:gd name="T112" fmla="*/ 118 w 118"/>
                <a:gd name="T113" fmla="*/ 74 h 252"/>
                <a:gd name="T114" fmla="*/ 118 w 118"/>
                <a:gd name="T115" fmla="*/ 71 h 252"/>
                <a:gd name="T116" fmla="*/ 118 w 118"/>
                <a:gd name="T117" fmla="*/ 68 h 252"/>
                <a:gd name="T118" fmla="*/ 112 w 118"/>
                <a:gd name="T119" fmla="*/ 27 h 252"/>
                <a:gd name="T120" fmla="*/ 112 w 118"/>
                <a:gd name="T121" fmla="*/ 24 h 252"/>
                <a:gd name="T122" fmla="*/ 111 w 118"/>
                <a:gd name="T123" fmla="*/ 22 h 252"/>
                <a:gd name="T124" fmla="*/ 111 w 118"/>
                <a:gd name="T125" fmla="*/ 1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52">
                  <a:moveTo>
                    <a:pt x="106" y="0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35" y="43"/>
                    <a:pt x="38" y="63"/>
                    <a:pt x="38" y="84"/>
                  </a:cubicBezTo>
                  <a:cubicBezTo>
                    <a:pt x="38" y="128"/>
                    <a:pt x="25" y="171"/>
                    <a:pt x="0" y="207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3" y="242"/>
                    <a:pt x="80" y="230"/>
                    <a:pt x="86" y="219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7"/>
                    <a:pt x="86" y="217"/>
                    <a:pt x="87" y="217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8" y="215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2" y="207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7"/>
                  </a:cubicBezTo>
                  <a:cubicBezTo>
                    <a:pt x="95" y="197"/>
                    <a:pt x="95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7"/>
                    <a:pt x="99" y="187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2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69"/>
                  </a:cubicBezTo>
                  <a:cubicBezTo>
                    <a:pt x="105" y="169"/>
                    <a:pt x="105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5" y="130"/>
                    <a:pt x="115" y="130"/>
                  </a:cubicBezTo>
                  <a:cubicBezTo>
                    <a:pt x="115" y="130"/>
                    <a:pt x="115" y="130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6"/>
                    <a:pt x="117" y="66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53"/>
                    <a:pt x="115" y="41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2"/>
                    <a:pt x="108" y="6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892366" y="1536827"/>
              <a:ext cx="209896" cy="193368"/>
            </a:xfrm>
            <a:custGeom>
              <a:avLst/>
              <a:gdLst>
                <a:gd name="T0" fmla="*/ 192 w 215"/>
                <a:gd name="T1" fmla="*/ 122 h 198"/>
                <a:gd name="T2" fmla="*/ 189 w 215"/>
                <a:gd name="T3" fmla="*/ 119 h 198"/>
                <a:gd name="T4" fmla="*/ 188 w 215"/>
                <a:gd name="T5" fmla="*/ 117 h 198"/>
                <a:gd name="T6" fmla="*/ 187 w 215"/>
                <a:gd name="T7" fmla="*/ 115 h 198"/>
                <a:gd name="T8" fmla="*/ 185 w 215"/>
                <a:gd name="T9" fmla="*/ 113 h 198"/>
                <a:gd name="T10" fmla="*/ 184 w 215"/>
                <a:gd name="T11" fmla="*/ 111 h 198"/>
                <a:gd name="T12" fmla="*/ 183 w 215"/>
                <a:gd name="T13" fmla="*/ 109 h 198"/>
                <a:gd name="T14" fmla="*/ 181 w 215"/>
                <a:gd name="T15" fmla="*/ 108 h 198"/>
                <a:gd name="T16" fmla="*/ 180 w 215"/>
                <a:gd name="T17" fmla="*/ 106 h 198"/>
                <a:gd name="T18" fmla="*/ 179 w 215"/>
                <a:gd name="T19" fmla="*/ 105 h 198"/>
                <a:gd name="T20" fmla="*/ 178 w 215"/>
                <a:gd name="T21" fmla="*/ 103 h 198"/>
                <a:gd name="T22" fmla="*/ 177 w 215"/>
                <a:gd name="T23" fmla="*/ 102 h 198"/>
                <a:gd name="T24" fmla="*/ 175 w 215"/>
                <a:gd name="T25" fmla="*/ 100 h 198"/>
                <a:gd name="T26" fmla="*/ 174 w 215"/>
                <a:gd name="T27" fmla="*/ 98 h 198"/>
                <a:gd name="T28" fmla="*/ 173 w 215"/>
                <a:gd name="T29" fmla="*/ 97 h 198"/>
                <a:gd name="T30" fmla="*/ 171 w 215"/>
                <a:gd name="T31" fmla="*/ 95 h 198"/>
                <a:gd name="T32" fmla="*/ 170 w 215"/>
                <a:gd name="T33" fmla="*/ 94 h 198"/>
                <a:gd name="T34" fmla="*/ 168 w 215"/>
                <a:gd name="T35" fmla="*/ 92 h 198"/>
                <a:gd name="T36" fmla="*/ 167 w 215"/>
                <a:gd name="T37" fmla="*/ 90 h 198"/>
                <a:gd name="T38" fmla="*/ 166 w 215"/>
                <a:gd name="T39" fmla="*/ 89 h 198"/>
                <a:gd name="T40" fmla="*/ 164 w 215"/>
                <a:gd name="T41" fmla="*/ 87 h 198"/>
                <a:gd name="T42" fmla="*/ 162 w 215"/>
                <a:gd name="T43" fmla="*/ 85 h 198"/>
                <a:gd name="T44" fmla="*/ 160 w 215"/>
                <a:gd name="T45" fmla="*/ 83 h 198"/>
                <a:gd name="T46" fmla="*/ 159 w 215"/>
                <a:gd name="T47" fmla="*/ 81 h 198"/>
                <a:gd name="T48" fmla="*/ 157 w 215"/>
                <a:gd name="T49" fmla="*/ 79 h 198"/>
                <a:gd name="T50" fmla="*/ 154 w 215"/>
                <a:gd name="T51" fmla="*/ 77 h 198"/>
                <a:gd name="T52" fmla="*/ 152 w 215"/>
                <a:gd name="T53" fmla="*/ 75 h 198"/>
                <a:gd name="T54" fmla="*/ 150 w 215"/>
                <a:gd name="T55" fmla="*/ 72 h 198"/>
                <a:gd name="T56" fmla="*/ 147 w 215"/>
                <a:gd name="T57" fmla="*/ 70 h 198"/>
                <a:gd name="T58" fmla="*/ 144 w 215"/>
                <a:gd name="T59" fmla="*/ 67 h 198"/>
                <a:gd name="T60" fmla="*/ 140 w 215"/>
                <a:gd name="T61" fmla="*/ 63 h 198"/>
                <a:gd name="T62" fmla="*/ 136 w 215"/>
                <a:gd name="T63" fmla="*/ 60 h 198"/>
                <a:gd name="T64" fmla="*/ 132 w 215"/>
                <a:gd name="T65" fmla="*/ 56 h 198"/>
                <a:gd name="T66" fmla="*/ 128 w 215"/>
                <a:gd name="T67" fmla="*/ 53 h 198"/>
                <a:gd name="T68" fmla="*/ 125 w 215"/>
                <a:gd name="T69" fmla="*/ 51 h 198"/>
                <a:gd name="T70" fmla="*/ 122 w 215"/>
                <a:gd name="T71" fmla="*/ 49 h 198"/>
                <a:gd name="T72" fmla="*/ 119 w 215"/>
                <a:gd name="T73" fmla="*/ 47 h 198"/>
                <a:gd name="T74" fmla="*/ 116 w 215"/>
                <a:gd name="T75" fmla="*/ 45 h 198"/>
                <a:gd name="T76" fmla="*/ 114 w 215"/>
                <a:gd name="T77" fmla="*/ 43 h 198"/>
                <a:gd name="T78" fmla="*/ 111 w 215"/>
                <a:gd name="T79" fmla="*/ 41 h 198"/>
                <a:gd name="T80" fmla="*/ 109 w 215"/>
                <a:gd name="T81" fmla="*/ 40 h 198"/>
                <a:gd name="T82" fmla="*/ 107 w 215"/>
                <a:gd name="T83" fmla="*/ 38 h 198"/>
                <a:gd name="T84" fmla="*/ 105 w 215"/>
                <a:gd name="T85" fmla="*/ 37 h 198"/>
                <a:gd name="T86" fmla="*/ 103 w 215"/>
                <a:gd name="T87" fmla="*/ 35 h 198"/>
                <a:gd name="T88" fmla="*/ 101 w 215"/>
                <a:gd name="T89" fmla="*/ 34 h 198"/>
                <a:gd name="T90" fmla="*/ 99 w 215"/>
                <a:gd name="T91" fmla="*/ 33 h 198"/>
                <a:gd name="T92" fmla="*/ 98 w 215"/>
                <a:gd name="T93" fmla="*/ 32 h 198"/>
                <a:gd name="T94" fmla="*/ 96 w 215"/>
                <a:gd name="T95" fmla="*/ 31 h 198"/>
                <a:gd name="T96" fmla="*/ 94 w 215"/>
                <a:gd name="T97" fmla="*/ 30 h 198"/>
                <a:gd name="T98" fmla="*/ 92 w 215"/>
                <a:gd name="T99" fmla="*/ 29 h 198"/>
                <a:gd name="T100" fmla="*/ 91 w 215"/>
                <a:gd name="T101" fmla="*/ 28 h 198"/>
                <a:gd name="T102" fmla="*/ 89 w 215"/>
                <a:gd name="T103" fmla="*/ 27 h 198"/>
                <a:gd name="T104" fmla="*/ 87 w 215"/>
                <a:gd name="T105" fmla="*/ 26 h 198"/>
                <a:gd name="T106" fmla="*/ 86 w 215"/>
                <a:gd name="T107" fmla="*/ 26 h 198"/>
                <a:gd name="T108" fmla="*/ 84 w 215"/>
                <a:gd name="T109" fmla="*/ 25 h 198"/>
                <a:gd name="T110" fmla="*/ 82 w 215"/>
                <a:gd name="T111" fmla="*/ 24 h 198"/>
                <a:gd name="T112" fmla="*/ 81 w 215"/>
                <a:gd name="T113" fmla="*/ 23 h 198"/>
                <a:gd name="T114" fmla="*/ 79 w 215"/>
                <a:gd name="T115" fmla="*/ 22 h 198"/>
                <a:gd name="T116" fmla="*/ 76 w 215"/>
                <a:gd name="T117" fmla="*/ 21 h 198"/>
                <a:gd name="T118" fmla="*/ 74 w 215"/>
                <a:gd name="T119" fmla="*/ 20 h 198"/>
                <a:gd name="T120" fmla="*/ 70 w 215"/>
                <a:gd name="T121" fmla="*/ 1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198">
                  <a:moveTo>
                    <a:pt x="2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2" y="93"/>
                    <a:pt x="116" y="138"/>
                    <a:pt x="142" y="198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09" y="151"/>
                    <a:pt x="202" y="138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0" y="121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0" y="107"/>
                    <a:pt x="180" y="107"/>
                  </a:cubicBezTo>
                  <a:cubicBezTo>
                    <a:pt x="180" y="107"/>
                    <a:pt x="180" y="107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5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6" y="102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5"/>
                  </a:cubicBezTo>
                  <a:cubicBezTo>
                    <a:pt x="172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7" y="91"/>
                  </a:cubicBezTo>
                  <a:cubicBezTo>
                    <a:pt x="167" y="91"/>
                    <a:pt x="167" y="91"/>
                    <a:pt x="167" y="91"/>
                  </a:cubicBezTo>
                  <a:cubicBezTo>
                    <a:pt x="167" y="91"/>
                    <a:pt x="167" y="91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6" y="90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7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9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7"/>
                    <a:pt x="155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7"/>
                    <a:pt x="155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0" y="73"/>
                    <a:pt x="150" y="73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6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0" y="64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39" y="63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4" y="58"/>
                    <a:pt x="134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7"/>
                    <a:pt x="133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7" y="53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1"/>
                    <a:pt x="126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4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5"/>
                    <a:pt x="116" y="45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1"/>
                    <a:pt x="112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7" y="39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7"/>
                    <a:pt x="106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2" y="9"/>
                    <a:pt x="36" y="4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4501" y="2473858"/>
            <a:ext cx="8771467" cy="857956"/>
            <a:chOff x="404502" y="1383613"/>
            <a:chExt cx="8771467" cy="857956"/>
          </a:xfrm>
        </p:grpSpPr>
        <p:grpSp>
          <p:nvGrpSpPr>
            <p:cNvPr id="46" name="Group 45"/>
            <p:cNvGrpSpPr/>
            <p:nvPr/>
          </p:nvGrpSpPr>
          <p:grpSpPr>
            <a:xfrm>
              <a:off x="404502" y="1383613"/>
              <a:ext cx="8771467" cy="857956"/>
              <a:chOff x="431800" y="1110653"/>
              <a:chExt cx="8771467" cy="85795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31800" y="1110653"/>
                <a:ext cx="8771467" cy="857956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600" b="1" dirty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CURRENT SITUATION</a:t>
                </a:r>
                <a:endParaRPr lang="en-US" sz="1600" b="1" dirty="0">
                  <a:solidFill>
                    <a:srgbClr val="00A8C8">
                      <a:lumMod val="75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86133" y="1256875"/>
                <a:ext cx="502840" cy="578040"/>
                <a:chOff x="586133" y="1052155"/>
                <a:chExt cx="502840" cy="57804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586133" y="1052155"/>
                  <a:ext cx="502840" cy="578040"/>
                  <a:chOff x="-810867" y="1539158"/>
                  <a:chExt cx="502840" cy="578040"/>
                </a:xfrm>
              </p:grpSpPr>
              <p:sp>
                <p:nvSpPr>
                  <p:cNvPr id="53" name="Freeform 23"/>
                  <p:cNvSpPr>
                    <a:spLocks/>
                  </p:cNvSpPr>
                  <p:nvPr/>
                </p:nvSpPr>
                <p:spPr bwMode="auto">
                  <a:xfrm>
                    <a:off x="-810867" y="1678813"/>
                    <a:ext cx="108253" cy="247908"/>
                  </a:xfrm>
                  <a:custGeom>
                    <a:avLst/>
                    <a:gdLst>
                      <a:gd name="T0" fmla="*/ 9 w 111"/>
                      <a:gd name="T1" fmla="*/ 81 h 254"/>
                      <a:gd name="T2" fmla="*/ 8 w 111"/>
                      <a:gd name="T3" fmla="*/ 84 h 254"/>
                      <a:gd name="T4" fmla="*/ 7 w 111"/>
                      <a:gd name="T5" fmla="*/ 87 h 254"/>
                      <a:gd name="T6" fmla="*/ 7 w 111"/>
                      <a:gd name="T7" fmla="*/ 90 h 254"/>
                      <a:gd name="T8" fmla="*/ 6 w 111"/>
                      <a:gd name="T9" fmla="*/ 92 h 254"/>
                      <a:gd name="T10" fmla="*/ 6 w 111"/>
                      <a:gd name="T11" fmla="*/ 95 h 254"/>
                      <a:gd name="T12" fmla="*/ 5 w 111"/>
                      <a:gd name="T13" fmla="*/ 97 h 254"/>
                      <a:gd name="T14" fmla="*/ 5 w 111"/>
                      <a:gd name="T15" fmla="*/ 98 h 254"/>
                      <a:gd name="T16" fmla="*/ 5 w 111"/>
                      <a:gd name="T17" fmla="*/ 100 h 254"/>
                      <a:gd name="T18" fmla="*/ 4 w 111"/>
                      <a:gd name="T19" fmla="*/ 102 h 254"/>
                      <a:gd name="T20" fmla="*/ 4 w 111"/>
                      <a:gd name="T21" fmla="*/ 103 h 254"/>
                      <a:gd name="T22" fmla="*/ 4 w 111"/>
                      <a:gd name="T23" fmla="*/ 105 h 254"/>
                      <a:gd name="T24" fmla="*/ 4 w 111"/>
                      <a:gd name="T25" fmla="*/ 107 h 254"/>
                      <a:gd name="T26" fmla="*/ 3 w 111"/>
                      <a:gd name="T27" fmla="*/ 108 h 254"/>
                      <a:gd name="T28" fmla="*/ 3 w 111"/>
                      <a:gd name="T29" fmla="*/ 110 h 254"/>
                      <a:gd name="T30" fmla="*/ 3 w 111"/>
                      <a:gd name="T31" fmla="*/ 112 h 254"/>
                      <a:gd name="T32" fmla="*/ 3 w 111"/>
                      <a:gd name="T33" fmla="*/ 113 h 254"/>
                      <a:gd name="T34" fmla="*/ 2 w 111"/>
                      <a:gd name="T35" fmla="*/ 115 h 254"/>
                      <a:gd name="T36" fmla="*/ 2 w 111"/>
                      <a:gd name="T37" fmla="*/ 117 h 254"/>
                      <a:gd name="T38" fmla="*/ 2 w 111"/>
                      <a:gd name="T39" fmla="*/ 118 h 254"/>
                      <a:gd name="T40" fmla="*/ 2 w 111"/>
                      <a:gd name="T41" fmla="*/ 120 h 254"/>
                      <a:gd name="T42" fmla="*/ 2 w 111"/>
                      <a:gd name="T43" fmla="*/ 121 h 254"/>
                      <a:gd name="T44" fmla="*/ 2 w 111"/>
                      <a:gd name="T45" fmla="*/ 123 h 254"/>
                      <a:gd name="T46" fmla="*/ 1 w 111"/>
                      <a:gd name="T47" fmla="*/ 125 h 254"/>
                      <a:gd name="T48" fmla="*/ 1 w 111"/>
                      <a:gd name="T49" fmla="*/ 126 h 254"/>
                      <a:gd name="T50" fmla="*/ 1 w 111"/>
                      <a:gd name="T51" fmla="*/ 128 h 254"/>
                      <a:gd name="T52" fmla="*/ 1 w 111"/>
                      <a:gd name="T53" fmla="*/ 130 h 254"/>
                      <a:gd name="T54" fmla="*/ 1 w 111"/>
                      <a:gd name="T55" fmla="*/ 131 h 254"/>
                      <a:gd name="T56" fmla="*/ 1 w 111"/>
                      <a:gd name="T57" fmla="*/ 133 h 254"/>
                      <a:gd name="T58" fmla="*/ 1 w 111"/>
                      <a:gd name="T59" fmla="*/ 135 h 254"/>
                      <a:gd name="T60" fmla="*/ 0 w 111"/>
                      <a:gd name="T61" fmla="*/ 136 h 254"/>
                      <a:gd name="T62" fmla="*/ 0 w 111"/>
                      <a:gd name="T63" fmla="*/ 138 h 254"/>
                      <a:gd name="T64" fmla="*/ 0 w 111"/>
                      <a:gd name="T65" fmla="*/ 139 h 254"/>
                      <a:gd name="T66" fmla="*/ 0 w 111"/>
                      <a:gd name="T67" fmla="*/ 141 h 254"/>
                      <a:gd name="T68" fmla="*/ 0 w 111"/>
                      <a:gd name="T69" fmla="*/ 143 h 254"/>
                      <a:gd name="T70" fmla="*/ 0 w 111"/>
                      <a:gd name="T71" fmla="*/ 144 h 254"/>
                      <a:gd name="T72" fmla="*/ 0 w 111"/>
                      <a:gd name="T73" fmla="*/ 146 h 254"/>
                      <a:gd name="T74" fmla="*/ 0 w 111"/>
                      <a:gd name="T75" fmla="*/ 148 h 254"/>
                      <a:gd name="T76" fmla="*/ 0 w 111"/>
                      <a:gd name="T77" fmla="*/ 149 h 254"/>
                      <a:gd name="T78" fmla="*/ 0 w 111"/>
                      <a:gd name="T79" fmla="*/ 151 h 254"/>
                      <a:gd name="T80" fmla="*/ 0 w 111"/>
                      <a:gd name="T81" fmla="*/ 153 h 254"/>
                      <a:gd name="T82" fmla="*/ 0 w 111"/>
                      <a:gd name="T83" fmla="*/ 155 h 254"/>
                      <a:gd name="T84" fmla="*/ 0 w 111"/>
                      <a:gd name="T85" fmla="*/ 157 h 254"/>
                      <a:gd name="T86" fmla="*/ 0 w 111"/>
                      <a:gd name="T87" fmla="*/ 158 h 254"/>
                      <a:gd name="T88" fmla="*/ 0 w 111"/>
                      <a:gd name="T89" fmla="*/ 160 h 254"/>
                      <a:gd name="T90" fmla="*/ 0 w 111"/>
                      <a:gd name="T91" fmla="*/ 162 h 254"/>
                      <a:gd name="T92" fmla="*/ 0 w 111"/>
                      <a:gd name="T93" fmla="*/ 164 h 254"/>
                      <a:gd name="T94" fmla="*/ 0 w 111"/>
                      <a:gd name="T95" fmla="*/ 166 h 254"/>
                      <a:gd name="T96" fmla="*/ 0 w 111"/>
                      <a:gd name="T97" fmla="*/ 168 h 254"/>
                      <a:gd name="T98" fmla="*/ 0 w 111"/>
                      <a:gd name="T99" fmla="*/ 170 h 254"/>
                      <a:gd name="T100" fmla="*/ 1 w 111"/>
                      <a:gd name="T101" fmla="*/ 172 h 254"/>
                      <a:gd name="T102" fmla="*/ 1 w 111"/>
                      <a:gd name="T103" fmla="*/ 174 h 254"/>
                      <a:gd name="T104" fmla="*/ 1 w 111"/>
                      <a:gd name="T105" fmla="*/ 177 h 254"/>
                      <a:gd name="T106" fmla="*/ 1 w 111"/>
                      <a:gd name="T107" fmla="*/ 182 h 254"/>
                      <a:gd name="T108" fmla="*/ 8 w 111"/>
                      <a:gd name="T109" fmla="*/ 224 h 254"/>
                      <a:gd name="T110" fmla="*/ 9 w 111"/>
                      <a:gd name="T111" fmla="*/ 226 h 254"/>
                      <a:gd name="T112" fmla="*/ 10 w 111"/>
                      <a:gd name="T113" fmla="*/ 228 h 254"/>
                      <a:gd name="T114" fmla="*/ 10 w 111"/>
                      <a:gd name="T115" fmla="*/ 230 h 254"/>
                      <a:gd name="T116" fmla="*/ 11 w 111"/>
                      <a:gd name="T117" fmla="*/ 231 h 254"/>
                      <a:gd name="T118" fmla="*/ 11 w 111"/>
                      <a:gd name="T119" fmla="*/ 233 h 254"/>
                      <a:gd name="T120" fmla="*/ 12 w 111"/>
                      <a:gd name="T121" fmla="*/ 23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1" h="254">
                        <a:moveTo>
                          <a:pt x="43" y="0"/>
                        </a:moveTo>
                        <a:cubicBezTo>
                          <a:pt x="29" y="22"/>
                          <a:pt x="18" y="47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1" y="73"/>
                          <a:pt x="11" y="73"/>
                        </a:cubicBezTo>
                        <a:cubicBezTo>
                          <a:pt x="11" y="73"/>
                          <a:pt x="11" y="73"/>
                          <a:pt x="11" y="73"/>
                        </a:cubicBezTo>
                        <a:cubicBezTo>
                          <a:pt x="11" y="74"/>
                          <a:pt x="11" y="74"/>
                          <a:pt x="10" y="75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6"/>
                          <a:pt x="10" y="77"/>
                          <a:pt x="10" y="78"/>
                        </a:cubicBezTo>
                        <a:cubicBezTo>
                          <a:pt x="10" y="78"/>
                          <a:pt x="10" y="78"/>
                          <a:pt x="10" y="78"/>
                        </a:cubicBezTo>
                        <a:cubicBezTo>
                          <a:pt x="9" y="78"/>
                          <a:pt x="9" y="79"/>
                          <a:pt x="9" y="80"/>
                        </a:cubicBezTo>
                        <a:cubicBezTo>
                          <a:pt x="9" y="80"/>
                          <a:pt x="9" y="80"/>
                          <a:pt x="9" y="80"/>
                        </a:cubicBezTo>
                        <a:cubicBezTo>
                          <a:pt x="9" y="80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8" y="82"/>
                          <a:pt x="8" y="82"/>
                        </a:cubicBezTo>
                        <a:cubicBezTo>
                          <a:pt x="8" y="82"/>
                          <a:pt x="8" y="82"/>
                          <a:pt x="8" y="82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1"/>
                          <a:pt x="7" y="91"/>
                        </a:cubicBezTo>
                        <a:cubicBezTo>
                          <a:pt x="7" y="91"/>
                          <a:pt x="7" y="91"/>
                          <a:pt x="7" y="91"/>
                        </a:cubicBezTo>
                        <a:cubicBezTo>
                          <a:pt x="7" y="91"/>
                          <a:pt x="6" y="91"/>
                          <a:pt x="6" y="91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6" y="91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4" y="101"/>
                          <a:pt x="4" y="101"/>
                        </a:cubicBezTo>
                        <a:cubicBezTo>
                          <a:pt x="4" y="101"/>
                          <a:pt x="4" y="101"/>
                          <a:pt x="4" y="101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3" y="107"/>
                        </a:cubicBezTo>
                        <a:cubicBezTo>
                          <a:pt x="3" y="107"/>
                          <a:pt x="3" y="107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2" y="114"/>
                          <a:pt x="2" y="114"/>
                        </a:cubicBezTo>
                        <a:cubicBezTo>
                          <a:pt x="2" y="114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6"/>
                          <a:pt x="1" y="136"/>
                          <a:pt x="1" y="136"/>
                        </a:cubicBezTo>
                        <a:cubicBezTo>
                          <a:pt x="1" y="136"/>
                          <a:pt x="1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9"/>
                          <a:pt x="1" y="179"/>
                        </a:cubicBezTo>
                        <a:cubicBezTo>
                          <a:pt x="1" y="179"/>
                          <a:pt x="1" y="179"/>
                          <a:pt x="1" y="179"/>
                        </a:cubicBezTo>
                        <a:cubicBezTo>
                          <a:pt x="1" y="179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2"/>
                          <a:pt x="1" y="182"/>
                        </a:cubicBezTo>
                        <a:cubicBezTo>
                          <a:pt x="1" y="182"/>
                          <a:pt x="1" y="182"/>
                          <a:pt x="1" y="182"/>
                        </a:cubicBezTo>
                        <a:cubicBezTo>
                          <a:pt x="1" y="182"/>
                          <a:pt x="1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3" y="196"/>
                          <a:pt x="5" y="209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9" y="224"/>
                          <a:pt x="9" y="224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8"/>
                          <a:pt x="9" y="228"/>
                          <a:pt x="9" y="228"/>
                        </a:cubicBezTo>
                        <a:cubicBezTo>
                          <a:pt x="9" y="228"/>
                          <a:pt x="9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1" y="231"/>
                        </a:cubicBezTo>
                        <a:cubicBezTo>
                          <a:pt x="11" y="231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7"/>
                        </a:cubicBezTo>
                        <a:cubicBezTo>
                          <a:pt x="12" y="237"/>
                          <a:pt x="12" y="237"/>
                          <a:pt x="12" y="237"/>
                        </a:cubicBezTo>
                        <a:cubicBezTo>
                          <a:pt x="14" y="242"/>
                          <a:pt x="16" y="248"/>
                          <a:pt x="18" y="254"/>
                        </a:cubicBezTo>
                        <a:cubicBezTo>
                          <a:pt x="93" y="227"/>
                          <a:pt x="93" y="227"/>
                          <a:pt x="93" y="227"/>
                        </a:cubicBezTo>
                        <a:cubicBezTo>
                          <a:pt x="84" y="203"/>
                          <a:pt x="80" y="178"/>
                          <a:pt x="80" y="153"/>
                        </a:cubicBezTo>
                        <a:cubicBezTo>
                          <a:pt x="80" y="113"/>
                          <a:pt x="91" y="75"/>
                          <a:pt x="111" y="4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4" name="Freeform 24"/>
                  <p:cNvSpPr>
                    <a:spLocks/>
                  </p:cNvSpPr>
                  <p:nvPr/>
                </p:nvSpPr>
                <p:spPr bwMode="auto">
                  <a:xfrm>
                    <a:off x="-777813" y="1925895"/>
                    <a:ext cx="214854" cy="185105"/>
                  </a:xfrm>
                  <a:custGeom>
                    <a:avLst/>
                    <a:gdLst>
                      <a:gd name="T0" fmla="*/ 35 w 220"/>
                      <a:gd name="T1" fmla="*/ 90 h 190"/>
                      <a:gd name="T2" fmla="*/ 37 w 220"/>
                      <a:gd name="T3" fmla="*/ 92 h 190"/>
                      <a:gd name="T4" fmla="*/ 38 w 220"/>
                      <a:gd name="T5" fmla="*/ 94 h 190"/>
                      <a:gd name="T6" fmla="*/ 40 w 220"/>
                      <a:gd name="T7" fmla="*/ 95 h 190"/>
                      <a:gd name="T8" fmla="*/ 41 w 220"/>
                      <a:gd name="T9" fmla="*/ 97 h 190"/>
                      <a:gd name="T10" fmla="*/ 42 w 220"/>
                      <a:gd name="T11" fmla="*/ 98 h 190"/>
                      <a:gd name="T12" fmla="*/ 43 w 220"/>
                      <a:gd name="T13" fmla="*/ 99 h 190"/>
                      <a:gd name="T14" fmla="*/ 44 w 220"/>
                      <a:gd name="T15" fmla="*/ 100 h 190"/>
                      <a:gd name="T16" fmla="*/ 45 w 220"/>
                      <a:gd name="T17" fmla="*/ 102 h 190"/>
                      <a:gd name="T18" fmla="*/ 46 w 220"/>
                      <a:gd name="T19" fmla="*/ 103 h 190"/>
                      <a:gd name="T20" fmla="*/ 48 w 220"/>
                      <a:gd name="T21" fmla="*/ 104 h 190"/>
                      <a:gd name="T22" fmla="*/ 49 w 220"/>
                      <a:gd name="T23" fmla="*/ 105 h 190"/>
                      <a:gd name="T24" fmla="*/ 50 w 220"/>
                      <a:gd name="T25" fmla="*/ 106 h 190"/>
                      <a:gd name="T26" fmla="*/ 51 w 220"/>
                      <a:gd name="T27" fmla="*/ 108 h 190"/>
                      <a:gd name="T28" fmla="*/ 52 w 220"/>
                      <a:gd name="T29" fmla="*/ 109 h 190"/>
                      <a:gd name="T30" fmla="*/ 54 w 220"/>
                      <a:gd name="T31" fmla="*/ 110 h 190"/>
                      <a:gd name="T32" fmla="*/ 55 w 220"/>
                      <a:gd name="T33" fmla="*/ 111 h 190"/>
                      <a:gd name="T34" fmla="*/ 56 w 220"/>
                      <a:gd name="T35" fmla="*/ 113 h 190"/>
                      <a:gd name="T36" fmla="*/ 57 w 220"/>
                      <a:gd name="T37" fmla="*/ 114 h 190"/>
                      <a:gd name="T38" fmla="*/ 59 w 220"/>
                      <a:gd name="T39" fmla="*/ 115 h 190"/>
                      <a:gd name="T40" fmla="*/ 61 w 220"/>
                      <a:gd name="T41" fmla="*/ 117 h 190"/>
                      <a:gd name="T42" fmla="*/ 62 w 220"/>
                      <a:gd name="T43" fmla="*/ 118 h 190"/>
                      <a:gd name="T44" fmla="*/ 64 w 220"/>
                      <a:gd name="T45" fmla="*/ 120 h 190"/>
                      <a:gd name="T46" fmla="*/ 66 w 220"/>
                      <a:gd name="T47" fmla="*/ 122 h 190"/>
                      <a:gd name="T48" fmla="*/ 67 w 220"/>
                      <a:gd name="T49" fmla="*/ 123 h 190"/>
                      <a:gd name="T50" fmla="*/ 70 w 220"/>
                      <a:gd name="T51" fmla="*/ 125 h 190"/>
                      <a:gd name="T52" fmla="*/ 71 w 220"/>
                      <a:gd name="T53" fmla="*/ 126 h 190"/>
                      <a:gd name="T54" fmla="*/ 73 w 220"/>
                      <a:gd name="T55" fmla="*/ 128 h 190"/>
                      <a:gd name="T56" fmla="*/ 75 w 220"/>
                      <a:gd name="T57" fmla="*/ 129 h 190"/>
                      <a:gd name="T58" fmla="*/ 77 w 220"/>
                      <a:gd name="T59" fmla="*/ 131 h 190"/>
                      <a:gd name="T60" fmla="*/ 79 w 220"/>
                      <a:gd name="T61" fmla="*/ 132 h 190"/>
                      <a:gd name="T62" fmla="*/ 80 w 220"/>
                      <a:gd name="T63" fmla="*/ 134 h 190"/>
                      <a:gd name="T64" fmla="*/ 82 w 220"/>
                      <a:gd name="T65" fmla="*/ 135 h 190"/>
                      <a:gd name="T66" fmla="*/ 83 w 220"/>
                      <a:gd name="T67" fmla="*/ 136 h 190"/>
                      <a:gd name="T68" fmla="*/ 85 w 220"/>
                      <a:gd name="T69" fmla="*/ 137 h 190"/>
                      <a:gd name="T70" fmla="*/ 87 w 220"/>
                      <a:gd name="T71" fmla="*/ 139 h 190"/>
                      <a:gd name="T72" fmla="*/ 88 w 220"/>
                      <a:gd name="T73" fmla="*/ 140 h 190"/>
                      <a:gd name="T74" fmla="*/ 90 w 220"/>
                      <a:gd name="T75" fmla="*/ 141 h 190"/>
                      <a:gd name="T76" fmla="*/ 91 w 220"/>
                      <a:gd name="T77" fmla="*/ 142 h 190"/>
                      <a:gd name="T78" fmla="*/ 93 w 220"/>
                      <a:gd name="T79" fmla="*/ 143 h 190"/>
                      <a:gd name="T80" fmla="*/ 94 w 220"/>
                      <a:gd name="T81" fmla="*/ 144 h 190"/>
                      <a:gd name="T82" fmla="*/ 96 w 220"/>
                      <a:gd name="T83" fmla="*/ 145 h 190"/>
                      <a:gd name="T84" fmla="*/ 97 w 220"/>
                      <a:gd name="T85" fmla="*/ 146 h 190"/>
                      <a:gd name="T86" fmla="*/ 99 w 220"/>
                      <a:gd name="T87" fmla="*/ 147 h 190"/>
                      <a:gd name="T88" fmla="*/ 100 w 220"/>
                      <a:gd name="T89" fmla="*/ 148 h 190"/>
                      <a:gd name="T90" fmla="*/ 101 w 220"/>
                      <a:gd name="T91" fmla="*/ 149 h 190"/>
                      <a:gd name="T92" fmla="*/ 103 w 220"/>
                      <a:gd name="T93" fmla="*/ 150 h 190"/>
                      <a:gd name="T94" fmla="*/ 104 w 220"/>
                      <a:gd name="T95" fmla="*/ 150 h 190"/>
                      <a:gd name="T96" fmla="*/ 106 w 220"/>
                      <a:gd name="T97" fmla="*/ 151 h 190"/>
                      <a:gd name="T98" fmla="*/ 107 w 220"/>
                      <a:gd name="T99" fmla="*/ 152 h 190"/>
                      <a:gd name="T100" fmla="*/ 109 w 220"/>
                      <a:gd name="T101" fmla="*/ 153 h 190"/>
                      <a:gd name="T102" fmla="*/ 110 w 220"/>
                      <a:gd name="T103" fmla="*/ 154 h 190"/>
                      <a:gd name="T104" fmla="*/ 112 w 220"/>
                      <a:gd name="T105" fmla="*/ 155 h 190"/>
                      <a:gd name="T106" fmla="*/ 114 w 220"/>
                      <a:gd name="T107" fmla="*/ 156 h 190"/>
                      <a:gd name="T108" fmla="*/ 116 w 220"/>
                      <a:gd name="T109" fmla="*/ 157 h 190"/>
                      <a:gd name="T110" fmla="*/ 117 w 220"/>
                      <a:gd name="T111" fmla="*/ 158 h 190"/>
                      <a:gd name="T112" fmla="*/ 120 w 220"/>
                      <a:gd name="T113" fmla="*/ 160 h 190"/>
                      <a:gd name="T114" fmla="*/ 123 w 220"/>
                      <a:gd name="T115" fmla="*/ 161 h 190"/>
                      <a:gd name="T116" fmla="*/ 126 w 220"/>
                      <a:gd name="T117" fmla="*/ 163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20" h="190">
                        <a:moveTo>
                          <a:pt x="71" y="0"/>
                        </a:move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9" y="55"/>
                          <a:pt x="20" y="72"/>
                          <a:pt x="33" y="88"/>
                        </a:cubicBezTo>
                        <a:cubicBezTo>
                          <a:pt x="33" y="88"/>
                          <a:pt x="33" y="88"/>
                          <a:pt x="33" y="88"/>
                        </a:cubicBezTo>
                        <a:cubicBezTo>
                          <a:pt x="34" y="88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5" y="89"/>
                        </a:cubicBezTo>
                        <a:cubicBezTo>
                          <a:pt x="35" y="89"/>
                          <a:pt x="35" y="89"/>
                          <a:pt x="35" y="89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1" y="96"/>
                        </a:cubicBezTo>
                        <a:cubicBezTo>
                          <a:pt x="41" y="96"/>
                          <a:pt x="41" y="96"/>
                          <a:pt x="41" y="96"/>
                        </a:cubicBezTo>
                        <a:cubicBezTo>
                          <a:pt x="41" y="96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2" y="97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9"/>
                          <a:pt x="42" y="99"/>
                        </a:cubicBezTo>
                        <a:cubicBezTo>
                          <a:pt x="42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7"/>
                          <a:pt x="60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20"/>
                        </a:cubicBezTo>
                        <a:cubicBezTo>
                          <a:pt x="63" y="120"/>
                          <a:pt x="63" y="120"/>
                          <a:pt x="63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5" y="120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6" y="121"/>
                        </a:cubicBezTo>
                        <a:cubicBezTo>
                          <a:pt x="66" y="121"/>
                          <a:pt x="66" y="121"/>
                          <a:pt x="66" y="121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7" y="122"/>
                          <a:pt x="67" y="122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5"/>
                          <a:pt x="69" y="125"/>
                        </a:cubicBezTo>
                        <a:cubicBezTo>
                          <a:pt x="69" y="125"/>
                          <a:pt x="69" y="125"/>
                          <a:pt x="69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3" y="127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73" y="127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8" y="131"/>
                          <a:pt x="78" y="131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5"/>
                          <a:pt x="81" y="135"/>
                        </a:cubicBezTo>
                        <a:cubicBezTo>
                          <a:pt x="81" y="135"/>
                          <a:pt x="81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4" y="136"/>
                          <a:pt x="84" y="136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8"/>
                          <a:pt x="85" y="138"/>
                        </a:cubicBezTo>
                        <a:cubicBezTo>
                          <a:pt x="85" y="138"/>
                          <a:pt x="85" y="138"/>
                          <a:pt x="85" y="138"/>
                        </a:cubicBezTo>
                        <a:cubicBezTo>
                          <a:pt x="85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7" y="138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1"/>
                          <a:pt x="89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4" y="143"/>
                          <a:pt x="94" y="143"/>
                          <a:pt x="94" y="143"/>
                        </a:cubicBezTo>
                        <a:cubicBezTo>
                          <a:pt x="94" y="143"/>
                          <a:pt x="94" y="143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7" y="145"/>
                          <a:pt x="97" y="145"/>
                        </a:cubicBezTo>
                        <a:cubicBezTo>
                          <a:pt x="97" y="145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100" y="147"/>
                        </a:cubicBezTo>
                        <a:cubicBezTo>
                          <a:pt x="100" y="147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3" y="149"/>
                        </a:cubicBezTo>
                        <a:cubicBezTo>
                          <a:pt x="103" y="149"/>
                          <a:pt x="103" y="149"/>
                          <a:pt x="103" y="149"/>
                        </a:cubicBezTo>
                        <a:cubicBezTo>
                          <a:pt x="103" y="149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1"/>
                        </a:cubicBezTo>
                        <a:cubicBezTo>
                          <a:pt x="104" y="151"/>
                          <a:pt x="104" y="151"/>
                          <a:pt x="104" y="151"/>
                        </a:cubicBezTo>
                        <a:cubicBezTo>
                          <a:pt x="104" y="151"/>
                          <a:pt x="104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8" y="158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1"/>
                          <a:pt x="121" y="161"/>
                        </a:cubicBezTo>
                        <a:cubicBezTo>
                          <a:pt x="121" y="161"/>
                          <a:pt x="121" y="161"/>
                          <a:pt x="121" y="161"/>
                        </a:cubicBezTo>
                        <a:cubicBezTo>
                          <a:pt x="121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7" y="163"/>
                          <a:pt x="127" y="163"/>
                          <a:pt x="127" y="164"/>
                        </a:cubicBezTo>
                        <a:cubicBezTo>
                          <a:pt x="127" y="164"/>
                          <a:pt x="127" y="164"/>
                          <a:pt x="127" y="164"/>
                        </a:cubicBezTo>
                        <a:cubicBezTo>
                          <a:pt x="127" y="164"/>
                          <a:pt x="127" y="164"/>
                          <a:pt x="128" y="164"/>
                        </a:cubicBezTo>
                        <a:cubicBezTo>
                          <a:pt x="128" y="164"/>
                          <a:pt x="128" y="164"/>
                          <a:pt x="128" y="164"/>
                        </a:cubicBezTo>
                        <a:cubicBezTo>
                          <a:pt x="128" y="164"/>
                          <a:pt x="128" y="164"/>
                          <a:pt x="129" y="164"/>
                        </a:cubicBezTo>
                        <a:cubicBezTo>
                          <a:pt x="129" y="164"/>
                          <a:pt x="129" y="164"/>
                          <a:pt x="129" y="164"/>
                        </a:cubicBezTo>
                        <a:cubicBezTo>
                          <a:pt x="152" y="176"/>
                          <a:pt x="178" y="185"/>
                          <a:pt x="204" y="190"/>
                        </a:cubicBezTo>
                        <a:cubicBezTo>
                          <a:pt x="220" y="112"/>
                          <a:pt x="220" y="112"/>
                          <a:pt x="220" y="112"/>
                        </a:cubicBezTo>
                        <a:cubicBezTo>
                          <a:pt x="156" y="99"/>
                          <a:pt x="101" y="59"/>
                          <a:pt x="7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5" name="Freeform 25"/>
                  <p:cNvSpPr>
                    <a:spLocks/>
                  </p:cNvSpPr>
                  <p:nvPr/>
                </p:nvSpPr>
                <p:spPr bwMode="auto">
                  <a:xfrm>
                    <a:off x="-539408" y="1970519"/>
                    <a:ext cx="231381" cy="146679"/>
                  </a:xfrm>
                  <a:custGeom>
                    <a:avLst/>
                    <a:gdLst>
                      <a:gd name="T0" fmla="*/ 2 w 237"/>
                      <a:gd name="T1" fmla="*/ 150 h 150"/>
                      <a:gd name="T2" fmla="*/ 4 w 237"/>
                      <a:gd name="T3" fmla="*/ 150 h 150"/>
                      <a:gd name="T4" fmla="*/ 12 w 237"/>
                      <a:gd name="T5" fmla="*/ 150 h 150"/>
                      <a:gd name="T6" fmla="*/ 14 w 237"/>
                      <a:gd name="T7" fmla="*/ 150 h 150"/>
                      <a:gd name="T8" fmla="*/ 16 w 237"/>
                      <a:gd name="T9" fmla="*/ 150 h 150"/>
                      <a:gd name="T10" fmla="*/ 17 w 237"/>
                      <a:gd name="T11" fmla="*/ 150 h 150"/>
                      <a:gd name="T12" fmla="*/ 19 w 237"/>
                      <a:gd name="T13" fmla="*/ 150 h 150"/>
                      <a:gd name="T14" fmla="*/ 20 w 237"/>
                      <a:gd name="T15" fmla="*/ 150 h 150"/>
                      <a:gd name="T16" fmla="*/ 22 w 237"/>
                      <a:gd name="T17" fmla="*/ 150 h 150"/>
                      <a:gd name="T18" fmla="*/ 23 w 237"/>
                      <a:gd name="T19" fmla="*/ 150 h 150"/>
                      <a:gd name="T20" fmla="*/ 24 w 237"/>
                      <a:gd name="T21" fmla="*/ 150 h 150"/>
                      <a:gd name="T22" fmla="*/ 26 w 237"/>
                      <a:gd name="T23" fmla="*/ 150 h 150"/>
                      <a:gd name="T24" fmla="*/ 27 w 237"/>
                      <a:gd name="T25" fmla="*/ 150 h 150"/>
                      <a:gd name="T26" fmla="*/ 29 w 237"/>
                      <a:gd name="T27" fmla="*/ 150 h 150"/>
                      <a:gd name="T28" fmla="*/ 30 w 237"/>
                      <a:gd name="T29" fmla="*/ 150 h 150"/>
                      <a:gd name="T30" fmla="*/ 31 w 237"/>
                      <a:gd name="T31" fmla="*/ 150 h 150"/>
                      <a:gd name="T32" fmla="*/ 33 w 237"/>
                      <a:gd name="T33" fmla="*/ 150 h 150"/>
                      <a:gd name="T34" fmla="*/ 34 w 237"/>
                      <a:gd name="T35" fmla="*/ 150 h 150"/>
                      <a:gd name="T36" fmla="*/ 35 w 237"/>
                      <a:gd name="T37" fmla="*/ 149 h 150"/>
                      <a:gd name="T38" fmla="*/ 37 w 237"/>
                      <a:gd name="T39" fmla="*/ 149 h 150"/>
                      <a:gd name="T40" fmla="*/ 38 w 237"/>
                      <a:gd name="T41" fmla="*/ 149 h 150"/>
                      <a:gd name="T42" fmla="*/ 40 w 237"/>
                      <a:gd name="T43" fmla="*/ 149 h 150"/>
                      <a:gd name="T44" fmla="*/ 41 w 237"/>
                      <a:gd name="T45" fmla="*/ 149 h 150"/>
                      <a:gd name="T46" fmla="*/ 42 w 237"/>
                      <a:gd name="T47" fmla="*/ 149 h 150"/>
                      <a:gd name="T48" fmla="*/ 44 w 237"/>
                      <a:gd name="T49" fmla="*/ 149 h 150"/>
                      <a:gd name="T50" fmla="*/ 45 w 237"/>
                      <a:gd name="T51" fmla="*/ 149 h 150"/>
                      <a:gd name="T52" fmla="*/ 47 w 237"/>
                      <a:gd name="T53" fmla="*/ 149 h 150"/>
                      <a:gd name="T54" fmla="*/ 48 w 237"/>
                      <a:gd name="T55" fmla="*/ 148 h 150"/>
                      <a:gd name="T56" fmla="*/ 50 w 237"/>
                      <a:gd name="T57" fmla="*/ 148 h 150"/>
                      <a:gd name="T58" fmla="*/ 51 w 237"/>
                      <a:gd name="T59" fmla="*/ 148 h 150"/>
                      <a:gd name="T60" fmla="*/ 53 w 237"/>
                      <a:gd name="T61" fmla="*/ 148 h 150"/>
                      <a:gd name="T62" fmla="*/ 54 w 237"/>
                      <a:gd name="T63" fmla="*/ 148 h 150"/>
                      <a:gd name="T64" fmla="*/ 55 w 237"/>
                      <a:gd name="T65" fmla="*/ 148 h 150"/>
                      <a:gd name="T66" fmla="*/ 57 w 237"/>
                      <a:gd name="T67" fmla="*/ 147 h 150"/>
                      <a:gd name="T68" fmla="*/ 58 w 237"/>
                      <a:gd name="T69" fmla="*/ 147 h 150"/>
                      <a:gd name="T70" fmla="*/ 60 w 237"/>
                      <a:gd name="T71" fmla="*/ 147 h 150"/>
                      <a:gd name="T72" fmla="*/ 61 w 237"/>
                      <a:gd name="T73" fmla="*/ 147 h 150"/>
                      <a:gd name="T74" fmla="*/ 63 w 237"/>
                      <a:gd name="T75" fmla="*/ 147 h 150"/>
                      <a:gd name="T76" fmla="*/ 64 w 237"/>
                      <a:gd name="T77" fmla="*/ 146 h 150"/>
                      <a:gd name="T78" fmla="*/ 66 w 237"/>
                      <a:gd name="T79" fmla="*/ 146 h 150"/>
                      <a:gd name="T80" fmla="*/ 67 w 237"/>
                      <a:gd name="T81" fmla="*/ 146 h 150"/>
                      <a:gd name="T82" fmla="*/ 69 w 237"/>
                      <a:gd name="T83" fmla="*/ 146 h 150"/>
                      <a:gd name="T84" fmla="*/ 70 w 237"/>
                      <a:gd name="T85" fmla="*/ 145 h 150"/>
                      <a:gd name="T86" fmla="*/ 72 w 237"/>
                      <a:gd name="T87" fmla="*/ 145 h 150"/>
                      <a:gd name="T88" fmla="*/ 74 w 237"/>
                      <a:gd name="T89" fmla="*/ 145 h 150"/>
                      <a:gd name="T90" fmla="*/ 75 w 237"/>
                      <a:gd name="T91" fmla="*/ 145 h 150"/>
                      <a:gd name="T92" fmla="*/ 78 w 237"/>
                      <a:gd name="T93" fmla="*/ 144 h 150"/>
                      <a:gd name="T94" fmla="*/ 79 w 237"/>
                      <a:gd name="T95" fmla="*/ 144 h 150"/>
                      <a:gd name="T96" fmla="*/ 81 w 237"/>
                      <a:gd name="T97" fmla="*/ 143 h 150"/>
                      <a:gd name="T98" fmla="*/ 83 w 237"/>
                      <a:gd name="T99" fmla="*/ 143 h 150"/>
                      <a:gd name="T100" fmla="*/ 85 w 237"/>
                      <a:gd name="T101" fmla="*/ 142 h 150"/>
                      <a:gd name="T102" fmla="*/ 87 w 237"/>
                      <a:gd name="T103" fmla="*/ 142 h 150"/>
                      <a:gd name="T104" fmla="*/ 88 w 237"/>
                      <a:gd name="T105" fmla="*/ 142 h 150"/>
                      <a:gd name="T106" fmla="*/ 91 w 237"/>
                      <a:gd name="T107" fmla="*/ 141 h 150"/>
                      <a:gd name="T108" fmla="*/ 94 w 237"/>
                      <a:gd name="T109" fmla="*/ 140 h 150"/>
                      <a:gd name="T110" fmla="*/ 95 w 237"/>
                      <a:gd name="T111" fmla="*/ 140 h 150"/>
                      <a:gd name="T112" fmla="*/ 98 w 237"/>
                      <a:gd name="T113" fmla="*/ 139 h 150"/>
                      <a:gd name="T114" fmla="*/ 102 w 237"/>
                      <a:gd name="T115" fmla="*/ 138 h 150"/>
                      <a:gd name="T116" fmla="*/ 178 w 237"/>
                      <a:gd name="T117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37" h="150">
                        <a:moveTo>
                          <a:pt x="178" y="0"/>
                        </a:moveTo>
                        <a:cubicBezTo>
                          <a:pt x="137" y="44"/>
                          <a:pt x="79" y="70"/>
                          <a:pt x="18" y="70"/>
                        </a:cubicBezTo>
                        <a:cubicBezTo>
                          <a:pt x="14" y="70"/>
                          <a:pt x="9" y="70"/>
                          <a:pt x="5" y="70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1" y="150"/>
                          <a:pt x="1" y="150"/>
                        </a:cubicBezTo>
                        <a:cubicBezTo>
                          <a:pt x="1" y="150"/>
                          <a:pt x="1" y="150"/>
                          <a:pt x="1" y="150"/>
                        </a:cubicBezTo>
                        <a:cubicBezTo>
                          <a:pt x="1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5" y="150"/>
                          <a:pt x="5" y="150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7" y="150"/>
                          <a:pt x="9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49"/>
                        </a:cubicBezTo>
                        <a:cubicBezTo>
                          <a:pt x="35" y="149"/>
                          <a:pt x="35" y="149"/>
                          <a:pt x="35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7" y="148"/>
                          <a:pt x="57" y="148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4" y="147"/>
                          <a:pt x="64" y="147"/>
                        </a:cubicBezTo>
                        <a:cubicBezTo>
                          <a:pt x="64" y="147"/>
                          <a:pt x="64" y="147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70" y="146"/>
                        </a:cubicBezTo>
                        <a:cubicBezTo>
                          <a:pt x="70" y="146"/>
                          <a:pt x="70" y="146"/>
                          <a:pt x="70" y="146"/>
                        </a:cubicBezTo>
                        <a:cubicBezTo>
                          <a:pt x="70" y="146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6" y="144"/>
                        </a:cubicBezTo>
                        <a:cubicBezTo>
                          <a:pt x="76" y="144"/>
                          <a:pt x="76" y="144"/>
                          <a:pt x="76" y="144"/>
                        </a:cubicBezTo>
                        <a:cubicBezTo>
                          <a:pt x="76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80" y="144"/>
                          <a:pt x="80" y="144"/>
                        </a:cubicBezTo>
                        <a:cubicBezTo>
                          <a:pt x="80" y="144"/>
                          <a:pt x="80" y="144"/>
                          <a:pt x="80" y="144"/>
                        </a:cubicBezTo>
                        <a:cubicBezTo>
                          <a:pt x="80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9" y="141"/>
                          <a:pt x="89" y="141"/>
                        </a:cubicBezTo>
                        <a:cubicBezTo>
                          <a:pt x="89" y="141"/>
                          <a:pt x="89" y="141"/>
                          <a:pt x="89" y="141"/>
                        </a:cubicBezTo>
                        <a:cubicBezTo>
                          <a:pt x="89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2" y="141"/>
                          <a:pt x="93" y="141"/>
                          <a:pt x="93" y="140"/>
                        </a:cubicBezTo>
                        <a:cubicBezTo>
                          <a:pt x="93" y="140"/>
                          <a:pt x="93" y="140"/>
                          <a:pt x="93" y="140"/>
                        </a:cubicBezTo>
                        <a:cubicBezTo>
                          <a:pt x="93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6" y="140"/>
                          <a:pt x="97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100" y="139"/>
                          <a:pt x="101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5" y="137"/>
                          <a:pt x="108" y="136"/>
                          <a:pt x="110" y="135"/>
                        </a:cubicBezTo>
                        <a:cubicBezTo>
                          <a:pt x="110" y="135"/>
                          <a:pt x="110" y="135"/>
                          <a:pt x="110" y="135"/>
                        </a:cubicBezTo>
                        <a:cubicBezTo>
                          <a:pt x="159" y="119"/>
                          <a:pt x="203" y="91"/>
                          <a:pt x="237" y="54"/>
                        </a:cubicBezTo>
                        <a:cubicBezTo>
                          <a:pt x="178" y="0"/>
                          <a:pt x="178" y="0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-746411" y="1539158"/>
                    <a:ext cx="259477" cy="156182"/>
                    <a:chOff x="-1968500" y="2260600"/>
                    <a:chExt cx="996950" cy="600075"/>
                  </a:xfrm>
                  <a:solidFill>
                    <a:schemeClr val="accent4">
                      <a:lumMod val="20000"/>
                      <a:lumOff val="80000"/>
                    </a:schemeClr>
                  </a:solidFill>
                </p:grpSpPr>
                <p:sp>
                  <p:nvSpPr>
                    <p:cNvPr id="57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-1968500" y="2260600"/>
                      <a:ext cx="862013" cy="600075"/>
                    </a:xfrm>
                    <a:custGeom>
                      <a:avLst/>
                      <a:gdLst>
                        <a:gd name="T0" fmla="*/ 228 w 230"/>
                        <a:gd name="T1" fmla="*/ 0 h 160"/>
                        <a:gd name="T2" fmla="*/ 226 w 230"/>
                        <a:gd name="T3" fmla="*/ 0 h 160"/>
                        <a:gd name="T4" fmla="*/ 224 w 230"/>
                        <a:gd name="T5" fmla="*/ 0 h 160"/>
                        <a:gd name="T6" fmla="*/ 221 w 230"/>
                        <a:gd name="T7" fmla="*/ 0 h 160"/>
                        <a:gd name="T8" fmla="*/ 219 w 230"/>
                        <a:gd name="T9" fmla="*/ 0 h 160"/>
                        <a:gd name="T10" fmla="*/ 217 w 230"/>
                        <a:gd name="T11" fmla="*/ 0 h 160"/>
                        <a:gd name="T12" fmla="*/ 215 w 230"/>
                        <a:gd name="T13" fmla="*/ 0 h 160"/>
                        <a:gd name="T14" fmla="*/ 213 w 230"/>
                        <a:gd name="T15" fmla="*/ 0 h 160"/>
                        <a:gd name="T16" fmla="*/ 211 w 230"/>
                        <a:gd name="T17" fmla="*/ 1 h 160"/>
                        <a:gd name="T18" fmla="*/ 208 w 230"/>
                        <a:gd name="T19" fmla="*/ 1 h 160"/>
                        <a:gd name="T20" fmla="*/ 206 w 230"/>
                        <a:gd name="T21" fmla="*/ 1 h 160"/>
                        <a:gd name="T22" fmla="*/ 204 w 230"/>
                        <a:gd name="T23" fmla="*/ 1 h 160"/>
                        <a:gd name="T24" fmla="*/ 202 w 230"/>
                        <a:gd name="T25" fmla="*/ 1 h 160"/>
                        <a:gd name="T26" fmla="*/ 200 w 230"/>
                        <a:gd name="T27" fmla="*/ 2 h 160"/>
                        <a:gd name="T28" fmla="*/ 198 w 230"/>
                        <a:gd name="T29" fmla="*/ 2 h 160"/>
                        <a:gd name="T30" fmla="*/ 196 w 230"/>
                        <a:gd name="T31" fmla="*/ 2 h 160"/>
                        <a:gd name="T32" fmla="*/ 194 w 230"/>
                        <a:gd name="T33" fmla="*/ 2 h 160"/>
                        <a:gd name="T34" fmla="*/ 191 w 230"/>
                        <a:gd name="T35" fmla="*/ 2 h 160"/>
                        <a:gd name="T36" fmla="*/ 189 w 230"/>
                        <a:gd name="T37" fmla="*/ 3 h 160"/>
                        <a:gd name="T38" fmla="*/ 187 w 230"/>
                        <a:gd name="T39" fmla="*/ 3 h 160"/>
                        <a:gd name="T40" fmla="*/ 185 w 230"/>
                        <a:gd name="T41" fmla="*/ 3 h 160"/>
                        <a:gd name="T42" fmla="*/ 183 w 230"/>
                        <a:gd name="T43" fmla="*/ 4 h 160"/>
                        <a:gd name="T44" fmla="*/ 181 w 230"/>
                        <a:gd name="T45" fmla="*/ 4 h 160"/>
                        <a:gd name="T46" fmla="*/ 179 w 230"/>
                        <a:gd name="T47" fmla="*/ 4 h 160"/>
                        <a:gd name="T48" fmla="*/ 177 w 230"/>
                        <a:gd name="T49" fmla="*/ 5 h 160"/>
                        <a:gd name="T50" fmla="*/ 175 w 230"/>
                        <a:gd name="T51" fmla="*/ 5 h 160"/>
                        <a:gd name="T52" fmla="*/ 173 w 230"/>
                        <a:gd name="T53" fmla="*/ 6 h 160"/>
                        <a:gd name="T54" fmla="*/ 170 w 230"/>
                        <a:gd name="T55" fmla="*/ 6 h 160"/>
                        <a:gd name="T56" fmla="*/ 168 w 230"/>
                        <a:gd name="T57" fmla="*/ 6 h 160"/>
                        <a:gd name="T58" fmla="*/ 166 w 230"/>
                        <a:gd name="T59" fmla="*/ 7 h 160"/>
                        <a:gd name="T60" fmla="*/ 164 w 230"/>
                        <a:gd name="T61" fmla="*/ 7 h 160"/>
                        <a:gd name="T62" fmla="*/ 162 w 230"/>
                        <a:gd name="T63" fmla="*/ 8 h 160"/>
                        <a:gd name="T64" fmla="*/ 159 w 230"/>
                        <a:gd name="T65" fmla="*/ 9 h 160"/>
                        <a:gd name="T66" fmla="*/ 156 w 230"/>
                        <a:gd name="T67" fmla="*/ 9 h 160"/>
                        <a:gd name="T68" fmla="*/ 153 w 230"/>
                        <a:gd name="T69" fmla="*/ 10 h 160"/>
                        <a:gd name="T70" fmla="*/ 151 w 230"/>
                        <a:gd name="T71" fmla="*/ 11 h 160"/>
                        <a:gd name="T72" fmla="*/ 148 w 230"/>
                        <a:gd name="T73" fmla="*/ 12 h 160"/>
                        <a:gd name="T74" fmla="*/ 145 w 230"/>
                        <a:gd name="T75" fmla="*/ 12 h 160"/>
                        <a:gd name="T76" fmla="*/ 142 w 230"/>
                        <a:gd name="T77" fmla="*/ 13 h 160"/>
                        <a:gd name="T78" fmla="*/ 139 w 230"/>
                        <a:gd name="T79" fmla="*/ 14 h 160"/>
                        <a:gd name="T80" fmla="*/ 137 w 230"/>
                        <a:gd name="T81" fmla="*/ 15 h 160"/>
                        <a:gd name="T82" fmla="*/ 133 w 230"/>
                        <a:gd name="T83" fmla="*/ 16 h 160"/>
                        <a:gd name="T84" fmla="*/ 128 w 230"/>
                        <a:gd name="T85" fmla="*/ 18 h 160"/>
                        <a:gd name="T86" fmla="*/ 123 w 230"/>
                        <a:gd name="T87" fmla="*/ 20 h 160"/>
                        <a:gd name="T88" fmla="*/ 114 w 230"/>
                        <a:gd name="T89" fmla="*/ 23 h 160"/>
                        <a:gd name="T90" fmla="*/ 50 w 230"/>
                        <a:gd name="T91" fmla="*/ 61 h 160"/>
                        <a:gd name="T92" fmla="*/ 47 w 230"/>
                        <a:gd name="T93" fmla="*/ 64 h 160"/>
                        <a:gd name="T94" fmla="*/ 43 w 230"/>
                        <a:gd name="T95" fmla="*/ 67 h 160"/>
                        <a:gd name="T96" fmla="*/ 41 w 230"/>
                        <a:gd name="T97" fmla="*/ 68 h 160"/>
                        <a:gd name="T98" fmla="*/ 38 w 230"/>
                        <a:gd name="T99" fmla="*/ 70 h 160"/>
                        <a:gd name="T100" fmla="*/ 37 w 230"/>
                        <a:gd name="T101" fmla="*/ 72 h 160"/>
                        <a:gd name="T102" fmla="*/ 35 w 230"/>
                        <a:gd name="T103" fmla="*/ 73 h 160"/>
                        <a:gd name="T104" fmla="*/ 34 w 230"/>
                        <a:gd name="T105" fmla="*/ 75 h 160"/>
                        <a:gd name="T106" fmla="*/ 32 w 230"/>
                        <a:gd name="T107" fmla="*/ 76 h 160"/>
                        <a:gd name="T108" fmla="*/ 30 w 230"/>
                        <a:gd name="T109" fmla="*/ 77 h 160"/>
                        <a:gd name="T110" fmla="*/ 29 w 230"/>
                        <a:gd name="T111" fmla="*/ 79 h 160"/>
                        <a:gd name="T112" fmla="*/ 27 w 230"/>
                        <a:gd name="T113" fmla="*/ 80 h 160"/>
                        <a:gd name="T114" fmla="*/ 26 w 230"/>
                        <a:gd name="T115" fmla="*/ 82 h 160"/>
                        <a:gd name="T116" fmla="*/ 23 w 230"/>
                        <a:gd name="T117" fmla="*/ 84 h 160"/>
                        <a:gd name="T118" fmla="*/ 21 w 230"/>
                        <a:gd name="T119" fmla="*/ 86 h 160"/>
                        <a:gd name="T120" fmla="*/ 230 w 230"/>
                        <a:gd name="T121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30" h="160">
                          <a:moveTo>
                            <a:pt x="230" y="0"/>
                          </a:move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1" y="2"/>
                          </a:cubicBezTo>
                          <a:cubicBezTo>
                            <a:pt x="191" y="2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4" y="3"/>
                            <a:pt x="184" y="3"/>
                            <a:pt x="184" y="3"/>
                          </a:cubicBezTo>
                          <a:cubicBezTo>
                            <a:pt x="184" y="3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8" y="4"/>
                            <a:pt x="178" y="4"/>
                            <a:pt x="178" y="4"/>
                          </a:cubicBezTo>
                          <a:cubicBezTo>
                            <a:pt x="178" y="4"/>
                            <a:pt x="178" y="4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6"/>
                            <a:pt x="173" y="6"/>
                          </a:cubicBezTo>
                          <a:cubicBezTo>
                            <a:pt x="173" y="6"/>
                            <a:pt x="173" y="6"/>
                            <a:pt x="173" y="6"/>
                          </a:cubicBezTo>
                          <a:cubicBezTo>
                            <a:pt x="173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59" y="8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5" y="9"/>
                            <a:pt x="155" y="9"/>
                          </a:cubicBezTo>
                          <a:cubicBezTo>
                            <a:pt x="155" y="9"/>
                            <a:pt x="155" y="9"/>
                            <a:pt x="155" y="9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3"/>
                          </a:cubicBezTo>
                          <a:cubicBezTo>
                            <a:pt x="145" y="13"/>
                            <a:pt x="145" y="13"/>
                            <a:pt x="145" y="13"/>
                          </a:cubicBezTo>
                          <a:cubicBezTo>
                            <a:pt x="145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1" y="13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8" y="14"/>
                          </a:cubicBezTo>
                          <a:cubicBezTo>
                            <a:pt x="138" y="15"/>
                            <a:pt x="138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2" y="16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1" y="17"/>
                            <a:pt x="131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29" y="18"/>
                            <a:pt x="129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7" y="18"/>
                            <a:pt x="127" y="19"/>
                          </a:cubicBezTo>
                          <a:cubicBezTo>
                            <a:pt x="127" y="19"/>
                            <a:pt x="127" y="19"/>
                            <a:pt x="127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4" y="19"/>
                            <a:pt x="124" y="20"/>
                            <a:pt x="123" y="20"/>
                          </a:cubicBezTo>
                          <a:cubicBezTo>
                            <a:pt x="123" y="20"/>
                            <a:pt x="123" y="20"/>
                            <a:pt x="123" y="20"/>
                          </a:cubicBezTo>
                          <a:cubicBezTo>
                            <a:pt x="123" y="20"/>
                            <a:pt x="122" y="20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19" y="21"/>
                            <a:pt x="119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7" y="23"/>
                            <a:pt x="115" y="23"/>
                            <a:pt x="114" y="23"/>
                          </a:cubicBezTo>
                          <a:cubicBezTo>
                            <a:pt x="114" y="23"/>
                            <a:pt x="114" y="23"/>
                            <a:pt x="114" y="23"/>
                          </a:cubicBezTo>
                          <a:cubicBezTo>
                            <a:pt x="97" y="31"/>
                            <a:pt x="80" y="40"/>
                            <a:pt x="65" y="51"/>
                          </a:cubicBezTo>
                          <a:cubicBezTo>
                            <a:pt x="65" y="51"/>
                            <a:pt x="65" y="51"/>
                            <a:pt x="65" y="51"/>
                          </a:cubicBezTo>
                          <a:cubicBezTo>
                            <a:pt x="61" y="53"/>
                            <a:pt x="57" y="55"/>
                            <a:pt x="54" y="58"/>
                          </a:cubicBezTo>
                          <a:cubicBezTo>
                            <a:pt x="54" y="58"/>
                            <a:pt x="54" y="58"/>
                            <a:pt x="54" y="58"/>
                          </a:cubicBezTo>
                          <a:cubicBezTo>
                            <a:pt x="54" y="58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60"/>
                            <a:pt x="52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2"/>
                            <a:pt x="49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3"/>
                            <a:pt x="48" y="63"/>
                          </a:cubicBezTo>
                          <a:cubicBezTo>
                            <a:pt x="48" y="63"/>
                            <a:pt x="48" y="63"/>
                            <a:pt x="48" y="63"/>
                          </a:cubicBezTo>
                          <a:cubicBezTo>
                            <a:pt x="48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6" y="64"/>
                            <a:pt x="46" y="64"/>
                            <a:pt x="46" y="65"/>
                          </a:cubicBezTo>
                          <a:cubicBezTo>
                            <a:pt x="46" y="65"/>
                            <a:pt x="46" y="65"/>
                            <a:pt x="46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4" y="65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3" y="66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8"/>
                            <a:pt x="42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39" y="69"/>
                            <a:pt x="39" y="69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5"/>
                          </a:cubicBezTo>
                          <a:cubicBezTo>
                            <a:pt x="34" y="75"/>
                            <a:pt x="34" y="75"/>
                            <a:pt x="34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1" y="76"/>
                            <a:pt x="31" y="76"/>
                            <a:pt x="31" y="76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5"/>
                            <a:pt x="23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6"/>
                          </a:cubicBezTo>
                          <a:cubicBezTo>
                            <a:pt x="22" y="86"/>
                            <a:pt x="22" y="86"/>
                            <a:pt x="22" y="86"/>
                          </a:cubicBezTo>
                          <a:cubicBezTo>
                            <a:pt x="22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0" y="87"/>
                            <a:pt x="20" y="87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19" y="88"/>
                            <a:pt x="19" y="89"/>
                            <a:pt x="18" y="89"/>
                          </a:cubicBezTo>
                          <a:cubicBezTo>
                            <a:pt x="18" y="89"/>
                            <a:pt x="18" y="89"/>
                            <a:pt x="18" y="89"/>
                          </a:cubicBezTo>
                          <a:cubicBezTo>
                            <a:pt x="12" y="96"/>
                            <a:pt x="6" y="103"/>
                            <a:pt x="0" y="110"/>
                          </a:cubicBezTo>
                          <a:cubicBezTo>
                            <a:pt x="62" y="160"/>
                            <a:pt x="62" y="160"/>
                            <a:pt x="62" y="160"/>
                          </a:cubicBezTo>
                          <a:cubicBezTo>
                            <a:pt x="103" y="109"/>
                            <a:pt x="164" y="80"/>
                            <a:pt x="230" y="8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-1106488" y="2260600"/>
                      <a:ext cx="134938" cy="307975"/>
                    </a:xfrm>
                    <a:custGeom>
                      <a:avLst/>
                      <a:gdLst>
                        <a:gd name="T0" fmla="*/ 0 w 36"/>
                        <a:gd name="T1" fmla="*/ 0 h 82"/>
                        <a:gd name="T2" fmla="*/ 0 w 36"/>
                        <a:gd name="T3" fmla="*/ 80 h 82"/>
                        <a:gd name="T4" fmla="*/ 26 w 36"/>
                        <a:gd name="T5" fmla="*/ 82 h 82"/>
                        <a:gd name="T6" fmla="*/ 36 w 36"/>
                        <a:gd name="T7" fmla="*/ 2 h 82"/>
                        <a:gd name="T8" fmla="*/ 5 w 36"/>
                        <a:gd name="T9" fmla="*/ 0 h 82"/>
                        <a:gd name="T10" fmla="*/ 5 w 36"/>
                        <a:gd name="T11" fmla="*/ 0 h 82"/>
                        <a:gd name="T12" fmla="*/ 4 w 36"/>
                        <a:gd name="T13" fmla="*/ 0 h 82"/>
                        <a:gd name="T14" fmla="*/ 4 w 36"/>
                        <a:gd name="T15" fmla="*/ 0 h 82"/>
                        <a:gd name="T16" fmla="*/ 4 w 36"/>
                        <a:gd name="T17" fmla="*/ 0 h 82"/>
                        <a:gd name="T18" fmla="*/ 4 w 36"/>
                        <a:gd name="T19" fmla="*/ 0 h 82"/>
                        <a:gd name="T20" fmla="*/ 3 w 36"/>
                        <a:gd name="T21" fmla="*/ 0 h 82"/>
                        <a:gd name="T22" fmla="*/ 3 w 36"/>
                        <a:gd name="T23" fmla="*/ 0 h 82"/>
                        <a:gd name="T24" fmla="*/ 3 w 36"/>
                        <a:gd name="T25" fmla="*/ 0 h 82"/>
                        <a:gd name="T26" fmla="*/ 3 w 36"/>
                        <a:gd name="T27" fmla="*/ 0 h 82"/>
                        <a:gd name="T28" fmla="*/ 3 w 36"/>
                        <a:gd name="T29" fmla="*/ 0 h 82"/>
                        <a:gd name="T30" fmla="*/ 3 w 36"/>
                        <a:gd name="T31" fmla="*/ 0 h 82"/>
                        <a:gd name="T32" fmla="*/ 2 w 36"/>
                        <a:gd name="T33" fmla="*/ 0 h 82"/>
                        <a:gd name="T34" fmla="*/ 2 w 36"/>
                        <a:gd name="T35" fmla="*/ 0 h 82"/>
                        <a:gd name="T36" fmla="*/ 2 w 36"/>
                        <a:gd name="T37" fmla="*/ 0 h 82"/>
                        <a:gd name="T38" fmla="*/ 2 w 36"/>
                        <a:gd name="T39" fmla="*/ 0 h 82"/>
                        <a:gd name="T40" fmla="*/ 2 w 36"/>
                        <a:gd name="T41" fmla="*/ 0 h 82"/>
                        <a:gd name="T42" fmla="*/ 2 w 36"/>
                        <a:gd name="T43" fmla="*/ 0 h 82"/>
                        <a:gd name="T44" fmla="*/ 2 w 36"/>
                        <a:gd name="T45" fmla="*/ 0 h 82"/>
                        <a:gd name="T46" fmla="*/ 2 w 36"/>
                        <a:gd name="T47" fmla="*/ 0 h 82"/>
                        <a:gd name="T48" fmla="*/ 1 w 36"/>
                        <a:gd name="T49" fmla="*/ 0 h 82"/>
                        <a:gd name="T50" fmla="*/ 1 w 36"/>
                        <a:gd name="T51" fmla="*/ 0 h 82"/>
                        <a:gd name="T52" fmla="*/ 1 w 36"/>
                        <a:gd name="T53" fmla="*/ 0 h 82"/>
                        <a:gd name="T54" fmla="*/ 1 w 36"/>
                        <a:gd name="T55" fmla="*/ 0 h 82"/>
                        <a:gd name="T56" fmla="*/ 1 w 36"/>
                        <a:gd name="T57" fmla="*/ 0 h 82"/>
                        <a:gd name="T58" fmla="*/ 1 w 36"/>
                        <a:gd name="T59" fmla="*/ 0 h 82"/>
                        <a:gd name="T60" fmla="*/ 1 w 36"/>
                        <a:gd name="T61" fmla="*/ 0 h 82"/>
                        <a:gd name="T62" fmla="*/ 1 w 36"/>
                        <a:gd name="T63" fmla="*/ 0 h 82"/>
                        <a:gd name="T64" fmla="*/ 1 w 36"/>
                        <a:gd name="T65" fmla="*/ 0 h 82"/>
                        <a:gd name="T66" fmla="*/ 0 w 36"/>
                        <a:gd name="T67" fmla="*/ 0 h 82"/>
                        <a:gd name="T68" fmla="*/ 0 w 36"/>
                        <a:gd name="T69" fmla="*/ 0 h 82"/>
                        <a:gd name="T70" fmla="*/ 0 w 36"/>
                        <a:gd name="T71" fmla="*/ 0 h 82"/>
                        <a:gd name="T72" fmla="*/ 0 w 36"/>
                        <a:gd name="T73" fmla="*/ 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6" h="82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9" y="80"/>
                            <a:pt x="18" y="81"/>
                            <a:pt x="26" y="82"/>
                          </a:cubicBezTo>
                          <a:cubicBezTo>
                            <a:pt x="36" y="2"/>
                            <a:pt x="36" y="2"/>
                            <a:pt x="36" y="2"/>
                          </a:cubicBezTo>
                          <a:cubicBezTo>
                            <a:pt x="26" y="1"/>
                            <a:pt x="15" y="0"/>
                            <a:pt x="5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733425" y="1129656"/>
                  <a:ext cx="273646" cy="422405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r>
                    <a:rPr lang="en-GB" b="1" dirty="0">
                      <a:solidFill>
                        <a:srgbClr val="006D9E"/>
                      </a:solidFill>
                    </a:rPr>
                    <a:t>2</a:t>
                  </a:r>
                  <a:endParaRPr lang="en-GB" b="1" dirty="0" smtClean="0">
                    <a:solidFill>
                      <a:srgbClr val="006D9E"/>
                    </a:solidFill>
                  </a:endParaRPr>
                </a:p>
              </p:txBody>
            </p:sp>
          </p:grpSp>
        </p:grp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1012602" y="1733914"/>
              <a:ext cx="114864" cy="245842"/>
            </a:xfrm>
            <a:custGeom>
              <a:avLst/>
              <a:gdLst>
                <a:gd name="T0" fmla="*/ 88 w 118"/>
                <a:gd name="T1" fmla="*/ 213 h 252"/>
                <a:gd name="T2" fmla="*/ 90 w 118"/>
                <a:gd name="T3" fmla="*/ 210 h 252"/>
                <a:gd name="T4" fmla="*/ 91 w 118"/>
                <a:gd name="T5" fmla="*/ 207 h 252"/>
                <a:gd name="T6" fmla="*/ 92 w 118"/>
                <a:gd name="T7" fmla="*/ 205 h 252"/>
                <a:gd name="T8" fmla="*/ 93 w 118"/>
                <a:gd name="T9" fmla="*/ 203 h 252"/>
                <a:gd name="T10" fmla="*/ 94 w 118"/>
                <a:gd name="T11" fmla="*/ 201 h 252"/>
                <a:gd name="T12" fmla="*/ 95 w 118"/>
                <a:gd name="T13" fmla="*/ 198 h 252"/>
                <a:gd name="T14" fmla="*/ 96 w 118"/>
                <a:gd name="T15" fmla="*/ 196 h 252"/>
                <a:gd name="T16" fmla="*/ 97 w 118"/>
                <a:gd name="T17" fmla="*/ 194 h 252"/>
                <a:gd name="T18" fmla="*/ 98 w 118"/>
                <a:gd name="T19" fmla="*/ 192 h 252"/>
                <a:gd name="T20" fmla="*/ 99 w 118"/>
                <a:gd name="T21" fmla="*/ 190 h 252"/>
                <a:gd name="T22" fmla="*/ 99 w 118"/>
                <a:gd name="T23" fmla="*/ 187 h 252"/>
                <a:gd name="T24" fmla="*/ 100 w 118"/>
                <a:gd name="T25" fmla="*/ 185 h 252"/>
                <a:gd name="T26" fmla="*/ 101 w 118"/>
                <a:gd name="T27" fmla="*/ 183 h 252"/>
                <a:gd name="T28" fmla="*/ 102 w 118"/>
                <a:gd name="T29" fmla="*/ 180 h 252"/>
                <a:gd name="T30" fmla="*/ 103 w 118"/>
                <a:gd name="T31" fmla="*/ 178 h 252"/>
                <a:gd name="T32" fmla="*/ 104 w 118"/>
                <a:gd name="T33" fmla="*/ 175 h 252"/>
                <a:gd name="T34" fmla="*/ 104 w 118"/>
                <a:gd name="T35" fmla="*/ 173 h 252"/>
                <a:gd name="T36" fmla="*/ 105 w 118"/>
                <a:gd name="T37" fmla="*/ 170 h 252"/>
                <a:gd name="T38" fmla="*/ 106 w 118"/>
                <a:gd name="T39" fmla="*/ 168 h 252"/>
                <a:gd name="T40" fmla="*/ 107 w 118"/>
                <a:gd name="T41" fmla="*/ 165 h 252"/>
                <a:gd name="T42" fmla="*/ 107 w 118"/>
                <a:gd name="T43" fmla="*/ 163 h 252"/>
                <a:gd name="T44" fmla="*/ 108 w 118"/>
                <a:gd name="T45" fmla="*/ 160 h 252"/>
                <a:gd name="T46" fmla="*/ 109 w 118"/>
                <a:gd name="T47" fmla="*/ 157 h 252"/>
                <a:gd name="T48" fmla="*/ 110 w 118"/>
                <a:gd name="T49" fmla="*/ 155 h 252"/>
                <a:gd name="T50" fmla="*/ 110 w 118"/>
                <a:gd name="T51" fmla="*/ 152 h 252"/>
                <a:gd name="T52" fmla="*/ 111 w 118"/>
                <a:gd name="T53" fmla="*/ 150 h 252"/>
                <a:gd name="T54" fmla="*/ 111 w 118"/>
                <a:gd name="T55" fmla="*/ 147 h 252"/>
                <a:gd name="T56" fmla="*/ 112 w 118"/>
                <a:gd name="T57" fmla="*/ 145 h 252"/>
                <a:gd name="T58" fmla="*/ 112 w 118"/>
                <a:gd name="T59" fmla="*/ 142 h 252"/>
                <a:gd name="T60" fmla="*/ 113 w 118"/>
                <a:gd name="T61" fmla="*/ 139 h 252"/>
                <a:gd name="T62" fmla="*/ 113 w 118"/>
                <a:gd name="T63" fmla="*/ 137 h 252"/>
                <a:gd name="T64" fmla="*/ 114 w 118"/>
                <a:gd name="T65" fmla="*/ 135 h 252"/>
                <a:gd name="T66" fmla="*/ 114 w 118"/>
                <a:gd name="T67" fmla="*/ 132 h 252"/>
                <a:gd name="T68" fmla="*/ 114 w 118"/>
                <a:gd name="T69" fmla="*/ 130 h 252"/>
                <a:gd name="T70" fmla="*/ 115 w 118"/>
                <a:gd name="T71" fmla="*/ 127 h 252"/>
                <a:gd name="T72" fmla="*/ 115 w 118"/>
                <a:gd name="T73" fmla="*/ 125 h 252"/>
                <a:gd name="T74" fmla="*/ 116 w 118"/>
                <a:gd name="T75" fmla="*/ 122 h 252"/>
                <a:gd name="T76" fmla="*/ 116 w 118"/>
                <a:gd name="T77" fmla="*/ 120 h 252"/>
                <a:gd name="T78" fmla="*/ 116 w 118"/>
                <a:gd name="T79" fmla="*/ 118 h 252"/>
                <a:gd name="T80" fmla="*/ 116 w 118"/>
                <a:gd name="T81" fmla="*/ 115 h 252"/>
                <a:gd name="T82" fmla="*/ 117 w 118"/>
                <a:gd name="T83" fmla="*/ 113 h 252"/>
                <a:gd name="T84" fmla="*/ 117 w 118"/>
                <a:gd name="T85" fmla="*/ 110 h 252"/>
                <a:gd name="T86" fmla="*/ 117 w 118"/>
                <a:gd name="T87" fmla="*/ 108 h 252"/>
                <a:gd name="T88" fmla="*/ 117 w 118"/>
                <a:gd name="T89" fmla="*/ 105 h 252"/>
                <a:gd name="T90" fmla="*/ 117 w 118"/>
                <a:gd name="T91" fmla="*/ 103 h 252"/>
                <a:gd name="T92" fmla="*/ 118 w 118"/>
                <a:gd name="T93" fmla="*/ 100 h 252"/>
                <a:gd name="T94" fmla="*/ 118 w 118"/>
                <a:gd name="T95" fmla="*/ 98 h 252"/>
                <a:gd name="T96" fmla="*/ 118 w 118"/>
                <a:gd name="T97" fmla="*/ 95 h 252"/>
                <a:gd name="T98" fmla="*/ 118 w 118"/>
                <a:gd name="T99" fmla="*/ 93 h 252"/>
                <a:gd name="T100" fmla="*/ 118 w 118"/>
                <a:gd name="T101" fmla="*/ 90 h 252"/>
                <a:gd name="T102" fmla="*/ 118 w 118"/>
                <a:gd name="T103" fmla="*/ 88 h 252"/>
                <a:gd name="T104" fmla="*/ 118 w 118"/>
                <a:gd name="T105" fmla="*/ 85 h 252"/>
                <a:gd name="T106" fmla="*/ 118 w 118"/>
                <a:gd name="T107" fmla="*/ 82 h 252"/>
                <a:gd name="T108" fmla="*/ 118 w 118"/>
                <a:gd name="T109" fmla="*/ 80 h 252"/>
                <a:gd name="T110" fmla="*/ 118 w 118"/>
                <a:gd name="T111" fmla="*/ 77 h 252"/>
                <a:gd name="T112" fmla="*/ 118 w 118"/>
                <a:gd name="T113" fmla="*/ 74 h 252"/>
                <a:gd name="T114" fmla="*/ 118 w 118"/>
                <a:gd name="T115" fmla="*/ 71 h 252"/>
                <a:gd name="T116" fmla="*/ 118 w 118"/>
                <a:gd name="T117" fmla="*/ 68 h 252"/>
                <a:gd name="T118" fmla="*/ 112 w 118"/>
                <a:gd name="T119" fmla="*/ 27 h 252"/>
                <a:gd name="T120" fmla="*/ 112 w 118"/>
                <a:gd name="T121" fmla="*/ 24 h 252"/>
                <a:gd name="T122" fmla="*/ 111 w 118"/>
                <a:gd name="T123" fmla="*/ 22 h 252"/>
                <a:gd name="T124" fmla="*/ 111 w 118"/>
                <a:gd name="T125" fmla="*/ 1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52">
                  <a:moveTo>
                    <a:pt x="106" y="0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35" y="43"/>
                    <a:pt x="38" y="63"/>
                    <a:pt x="38" y="84"/>
                  </a:cubicBezTo>
                  <a:cubicBezTo>
                    <a:pt x="38" y="128"/>
                    <a:pt x="25" y="171"/>
                    <a:pt x="0" y="207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3" y="242"/>
                    <a:pt x="80" y="230"/>
                    <a:pt x="86" y="219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7"/>
                    <a:pt x="86" y="217"/>
                    <a:pt x="87" y="217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8" y="215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2" y="207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7"/>
                  </a:cubicBezTo>
                  <a:cubicBezTo>
                    <a:pt x="95" y="197"/>
                    <a:pt x="95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7"/>
                    <a:pt x="99" y="187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2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69"/>
                  </a:cubicBezTo>
                  <a:cubicBezTo>
                    <a:pt x="105" y="169"/>
                    <a:pt x="105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5" y="130"/>
                    <a:pt x="115" y="130"/>
                  </a:cubicBezTo>
                  <a:cubicBezTo>
                    <a:pt x="115" y="130"/>
                    <a:pt x="115" y="130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6"/>
                    <a:pt x="117" y="66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53"/>
                    <a:pt x="115" y="41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2"/>
                    <a:pt x="108" y="6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892366" y="1536827"/>
              <a:ext cx="209896" cy="193368"/>
            </a:xfrm>
            <a:custGeom>
              <a:avLst/>
              <a:gdLst>
                <a:gd name="T0" fmla="*/ 192 w 215"/>
                <a:gd name="T1" fmla="*/ 122 h 198"/>
                <a:gd name="T2" fmla="*/ 189 w 215"/>
                <a:gd name="T3" fmla="*/ 119 h 198"/>
                <a:gd name="T4" fmla="*/ 188 w 215"/>
                <a:gd name="T5" fmla="*/ 117 h 198"/>
                <a:gd name="T6" fmla="*/ 187 w 215"/>
                <a:gd name="T7" fmla="*/ 115 h 198"/>
                <a:gd name="T8" fmla="*/ 185 w 215"/>
                <a:gd name="T9" fmla="*/ 113 h 198"/>
                <a:gd name="T10" fmla="*/ 184 w 215"/>
                <a:gd name="T11" fmla="*/ 111 h 198"/>
                <a:gd name="T12" fmla="*/ 183 w 215"/>
                <a:gd name="T13" fmla="*/ 109 h 198"/>
                <a:gd name="T14" fmla="*/ 181 w 215"/>
                <a:gd name="T15" fmla="*/ 108 h 198"/>
                <a:gd name="T16" fmla="*/ 180 w 215"/>
                <a:gd name="T17" fmla="*/ 106 h 198"/>
                <a:gd name="T18" fmla="*/ 179 w 215"/>
                <a:gd name="T19" fmla="*/ 105 h 198"/>
                <a:gd name="T20" fmla="*/ 178 w 215"/>
                <a:gd name="T21" fmla="*/ 103 h 198"/>
                <a:gd name="T22" fmla="*/ 177 w 215"/>
                <a:gd name="T23" fmla="*/ 102 h 198"/>
                <a:gd name="T24" fmla="*/ 175 w 215"/>
                <a:gd name="T25" fmla="*/ 100 h 198"/>
                <a:gd name="T26" fmla="*/ 174 w 215"/>
                <a:gd name="T27" fmla="*/ 98 h 198"/>
                <a:gd name="T28" fmla="*/ 173 w 215"/>
                <a:gd name="T29" fmla="*/ 97 h 198"/>
                <a:gd name="T30" fmla="*/ 171 w 215"/>
                <a:gd name="T31" fmla="*/ 95 h 198"/>
                <a:gd name="T32" fmla="*/ 170 w 215"/>
                <a:gd name="T33" fmla="*/ 94 h 198"/>
                <a:gd name="T34" fmla="*/ 168 w 215"/>
                <a:gd name="T35" fmla="*/ 92 h 198"/>
                <a:gd name="T36" fmla="*/ 167 w 215"/>
                <a:gd name="T37" fmla="*/ 90 h 198"/>
                <a:gd name="T38" fmla="*/ 166 w 215"/>
                <a:gd name="T39" fmla="*/ 89 h 198"/>
                <a:gd name="T40" fmla="*/ 164 w 215"/>
                <a:gd name="T41" fmla="*/ 87 h 198"/>
                <a:gd name="T42" fmla="*/ 162 w 215"/>
                <a:gd name="T43" fmla="*/ 85 h 198"/>
                <a:gd name="T44" fmla="*/ 160 w 215"/>
                <a:gd name="T45" fmla="*/ 83 h 198"/>
                <a:gd name="T46" fmla="*/ 159 w 215"/>
                <a:gd name="T47" fmla="*/ 81 h 198"/>
                <a:gd name="T48" fmla="*/ 157 w 215"/>
                <a:gd name="T49" fmla="*/ 79 h 198"/>
                <a:gd name="T50" fmla="*/ 154 w 215"/>
                <a:gd name="T51" fmla="*/ 77 h 198"/>
                <a:gd name="T52" fmla="*/ 152 w 215"/>
                <a:gd name="T53" fmla="*/ 75 h 198"/>
                <a:gd name="T54" fmla="*/ 150 w 215"/>
                <a:gd name="T55" fmla="*/ 72 h 198"/>
                <a:gd name="T56" fmla="*/ 147 w 215"/>
                <a:gd name="T57" fmla="*/ 70 h 198"/>
                <a:gd name="T58" fmla="*/ 144 w 215"/>
                <a:gd name="T59" fmla="*/ 67 h 198"/>
                <a:gd name="T60" fmla="*/ 140 w 215"/>
                <a:gd name="T61" fmla="*/ 63 h 198"/>
                <a:gd name="T62" fmla="*/ 136 w 215"/>
                <a:gd name="T63" fmla="*/ 60 h 198"/>
                <a:gd name="T64" fmla="*/ 132 w 215"/>
                <a:gd name="T65" fmla="*/ 56 h 198"/>
                <a:gd name="T66" fmla="*/ 128 w 215"/>
                <a:gd name="T67" fmla="*/ 53 h 198"/>
                <a:gd name="T68" fmla="*/ 125 w 215"/>
                <a:gd name="T69" fmla="*/ 51 h 198"/>
                <a:gd name="T70" fmla="*/ 122 w 215"/>
                <a:gd name="T71" fmla="*/ 49 h 198"/>
                <a:gd name="T72" fmla="*/ 119 w 215"/>
                <a:gd name="T73" fmla="*/ 47 h 198"/>
                <a:gd name="T74" fmla="*/ 116 w 215"/>
                <a:gd name="T75" fmla="*/ 45 h 198"/>
                <a:gd name="T76" fmla="*/ 114 w 215"/>
                <a:gd name="T77" fmla="*/ 43 h 198"/>
                <a:gd name="T78" fmla="*/ 111 w 215"/>
                <a:gd name="T79" fmla="*/ 41 h 198"/>
                <a:gd name="T80" fmla="*/ 109 w 215"/>
                <a:gd name="T81" fmla="*/ 40 h 198"/>
                <a:gd name="T82" fmla="*/ 107 w 215"/>
                <a:gd name="T83" fmla="*/ 38 h 198"/>
                <a:gd name="T84" fmla="*/ 105 w 215"/>
                <a:gd name="T85" fmla="*/ 37 h 198"/>
                <a:gd name="T86" fmla="*/ 103 w 215"/>
                <a:gd name="T87" fmla="*/ 35 h 198"/>
                <a:gd name="T88" fmla="*/ 101 w 215"/>
                <a:gd name="T89" fmla="*/ 34 h 198"/>
                <a:gd name="T90" fmla="*/ 99 w 215"/>
                <a:gd name="T91" fmla="*/ 33 h 198"/>
                <a:gd name="T92" fmla="*/ 98 w 215"/>
                <a:gd name="T93" fmla="*/ 32 h 198"/>
                <a:gd name="T94" fmla="*/ 96 w 215"/>
                <a:gd name="T95" fmla="*/ 31 h 198"/>
                <a:gd name="T96" fmla="*/ 94 w 215"/>
                <a:gd name="T97" fmla="*/ 30 h 198"/>
                <a:gd name="T98" fmla="*/ 92 w 215"/>
                <a:gd name="T99" fmla="*/ 29 h 198"/>
                <a:gd name="T100" fmla="*/ 91 w 215"/>
                <a:gd name="T101" fmla="*/ 28 h 198"/>
                <a:gd name="T102" fmla="*/ 89 w 215"/>
                <a:gd name="T103" fmla="*/ 27 h 198"/>
                <a:gd name="T104" fmla="*/ 87 w 215"/>
                <a:gd name="T105" fmla="*/ 26 h 198"/>
                <a:gd name="T106" fmla="*/ 86 w 215"/>
                <a:gd name="T107" fmla="*/ 26 h 198"/>
                <a:gd name="T108" fmla="*/ 84 w 215"/>
                <a:gd name="T109" fmla="*/ 25 h 198"/>
                <a:gd name="T110" fmla="*/ 82 w 215"/>
                <a:gd name="T111" fmla="*/ 24 h 198"/>
                <a:gd name="T112" fmla="*/ 81 w 215"/>
                <a:gd name="T113" fmla="*/ 23 h 198"/>
                <a:gd name="T114" fmla="*/ 79 w 215"/>
                <a:gd name="T115" fmla="*/ 22 h 198"/>
                <a:gd name="T116" fmla="*/ 76 w 215"/>
                <a:gd name="T117" fmla="*/ 21 h 198"/>
                <a:gd name="T118" fmla="*/ 74 w 215"/>
                <a:gd name="T119" fmla="*/ 20 h 198"/>
                <a:gd name="T120" fmla="*/ 70 w 215"/>
                <a:gd name="T121" fmla="*/ 1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198">
                  <a:moveTo>
                    <a:pt x="2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2" y="93"/>
                    <a:pt x="116" y="138"/>
                    <a:pt x="142" y="198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09" y="151"/>
                    <a:pt x="202" y="138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0" y="121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0" y="107"/>
                    <a:pt x="180" y="107"/>
                  </a:cubicBezTo>
                  <a:cubicBezTo>
                    <a:pt x="180" y="107"/>
                    <a:pt x="180" y="107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5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6" y="102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5"/>
                  </a:cubicBezTo>
                  <a:cubicBezTo>
                    <a:pt x="172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7" y="91"/>
                  </a:cubicBezTo>
                  <a:cubicBezTo>
                    <a:pt x="167" y="91"/>
                    <a:pt x="167" y="91"/>
                    <a:pt x="167" y="91"/>
                  </a:cubicBezTo>
                  <a:cubicBezTo>
                    <a:pt x="167" y="91"/>
                    <a:pt x="167" y="91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6" y="90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7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9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7"/>
                    <a:pt x="155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7"/>
                    <a:pt x="155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0" y="73"/>
                    <a:pt x="150" y="73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6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0" y="64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39" y="63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4" y="58"/>
                    <a:pt x="134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7"/>
                    <a:pt x="133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7" y="53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1"/>
                    <a:pt x="126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4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5"/>
                    <a:pt x="116" y="45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1"/>
                    <a:pt x="112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7" y="39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7"/>
                    <a:pt x="106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2" y="9"/>
                    <a:pt x="36" y="4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4501" y="3687198"/>
            <a:ext cx="8771467" cy="857956"/>
            <a:chOff x="404502" y="1383613"/>
            <a:chExt cx="8771467" cy="857956"/>
          </a:xfrm>
        </p:grpSpPr>
        <p:grpSp>
          <p:nvGrpSpPr>
            <p:cNvPr id="60" name="Group 59"/>
            <p:cNvGrpSpPr/>
            <p:nvPr/>
          </p:nvGrpSpPr>
          <p:grpSpPr>
            <a:xfrm>
              <a:off x="404502" y="1383613"/>
              <a:ext cx="8771467" cy="857956"/>
              <a:chOff x="431800" y="1110653"/>
              <a:chExt cx="8771467" cy="85795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31800" y="1110653"/>
                <a:ext cx="8771467" cy="857956"/>
              </a:xfrm>
              <a:prstGeom prst="rect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600" b="1" dirty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CONSULTATION ON CONTRIBUTIONS</a:t>
                </a:r>
                <a:endParaRPr lang="en-US" sz="1600" b="1" dirty="0">
                  <a:solidFill>
                    <a:srgbClr val="00A8C8">
                      <a:lumMod val="75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586133" y="1256875"/>
                <a:ext cx="502840" cy="578040"/>
                <a:chOff x="586133" y="1052155"/>
                <a:chExt cx="502840" cy="5780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86133" y="1052155"/>
                  <a:ext cx="502840" cy="578040"/>
                  <a:chOff x="-810867" y="1539158"/>
                  <a:chExt cx="502840" cy="578040"/>
                </a:xfrm>
              </p:grpSpPr>
              <p:sp>
                <p:nvSpPr>
                  <p:cNvPr id="67" name="Freeform 23"/>
                  <p:cNvSpPr>
                    <a:spLocks/>
                  </p:cNvSpPr>
                  <p:nvPr/>
                </p:nvSpPr>
                <p:spPr bwMode="auto">
                  <a:xfrm>
                    <a:off x="-810867" y="1678813"/>
                    <a:ext cx="108253" cy="247908"/>
                  </a:xfrm>
                  <a:custGeom>
                    <a:avLst/>
                    <a:gdLst>
                      <a:gd name="T0" fmla="*/ 9 w 111"/>
                      <a:gd name="T1" fmla="*/ 81 h 254"/>
                      <a:gd name="T2" fmla="*/ 8 w 111"/>
                      <a:gd name="T3" fmla="*/ 84 h 254"/>
                      <a:gd name="T4" fmla="*/ 7 w 111"/>
                      <a:gd name="T5" fmla="*/ 87 h 254"/>
                      <a:gd name="T6" fmla="*/ 7 w 111"/>
                      <a:gd name="T7" fmla="*/ 90 h 254"/>
                      <a:gd name="T8" fmla="*/ 6 w 111"/>
                      <a:gd name="T9" fmla="*/ 92 h 254"/>
                      <a:gd name="T10" fmla="*/ 6 w 111"/>
                      <a:gd name="T11" fmla="*/ 95 h 254"/>
                      <a:gd name="T12" fmla="*/ 5 w 111"/>
                      <a:gd name="T13" fmla="*/ 97 h 254"/>
                      <a:gd name="T14" fmla="*/ 5 w 111"/>
                      <a:gd name="T15" fmla="*/ 98 h 254"/>
                      <a:gd name="T16" fmla="*/ 5 w 111"/>
                      <a:gd name="T17" fmla="*/ 100 h 254"/>
                      <a:gd name="T18" fmla="*/ 4 w 111"/>
                      <a:gd name="T19" fmla="*/ 102 h 254"/>
                      <a:gd name="T20" fmla="*/ 4 w 111"/>
                      <a:gd name="T21" fmla="*/ 103 h 254"/>
                      <a:gd name="T22" fmla="*/ 4 w 111"/>
                      <a:gd name="T23" fmla="*/ 105 h 254"/>
                      <a:gd name="T24" fmla="*/ 4 w 111"/>
                      <a:gd name="T25" fmla="*/ 107 h 254"/>
                      <a:gd name="T26" fmla="*/ 3 w 111"/>
                      <a:gd name="T27" fmla="*/ 108 h 254"/>
                      <a:gd name="T28" fmla="*/ 3 w 111"/>
                      <a:gd name="T29" fmla="*/ 110 h 254"/>
                      <a:gd name="T30" fmla="*/ 3 w 111"/>
                      <a:gd name="T31" fmla="*/ 112 h 254"/>
                      <a:gd name="T32" fmla="*/ 3 w 111"/>
                      <a:gd name="T33" fmla="*/ 113 h 254"/>
                      <a:gd name="T34" fmla="*/ 2 w 111"/>
                      <a:gd name="T35" fmla="*/ 115 h 254"/>
                      <a:gd name="T36" fmla="*/ 2 w 111"/>
                      <a:gd name="T37" fmla="*/ 117 h 254"/>
                      <a:gd name="T38" fmla="*/ 2 w 111"/>
                      <a:gd name="T39" fmla="*/ 118 h 254"/>
                      <a:gd name="T40" fmla="*/ 2 w 111"/>
                      <a:gd name="T41" fmla="*/ 120 h 254"/>
                      <a:gd name="T42" fmla="*/ 2 w 111"/>
                      <a:gd name="T43" fmla="*/ 121 h 254"/>
                      <a:gd name="T44" fmla="*/ 2 w 111"/>
                      <a:gd name="T45" fmla="*/ 123 h 254"/>
                      <a:gd name="T46" fmla="*/ 1 w 111"/>
                      <a:gd name="T47" fmla="*/ 125 h 254"/>
                      <a:gd name="T48" fmla="*/ 1 w 111"/>
                      <a:gd name="T49" fmla="*/ 126 h 254"/>
                      <a:gd name="T50" fmla="*/ 1 w 111"/>
                      <a:gd name="T51" fmla="*/ 128 h 254"/>
                      <a:gd name="T52" fmla="*/ 1 w 111"/>
                      <a:gd name="T53" fmla="*/ 130 h 254"/>
                      <a:gd name="T54" fmla="*/ 1 w 111"/>
                      <a:gd name="T55" fmla="*/ 131 h 254"/>
                      <a:gd name="T56" fmla="*/ 1 w 111"/>
                      <a:gd name="T57" fmla="*/ 133 h 254"/>
                      <a:gd name="T58" fmla="*/ 1 w 111"/>
                      <a:gd name="T59" fmla="*/ 135 h 254"/>
                      <a:gd name="T60" fmla="*/ 0 w 111"/>
                      <a:gd name="T61" fmla="*/ 136 h 254"/>
                      <a:gd name="T62" fmla="*/ 0 w 111"/>
                      <a:gd name="T63" fmla="*/ 138 h 254"/>
                      <a:gd name="T64" fmla="*/ 0 w 111"/>
                      <a:gd name="T65" fmla="*/ 139 h 254"/>
                      <a:gd name="T66" fmla="*/ 0 w 111"/>
                      <a:gd name="T67" fmla="*/ 141 h 254"/>
                      <a:gd name="T68" fmla="*/ 0 w 111"/>
                      <a:gd name="T69" fmla="*/ 143 h 254"/>
                      <a:gd name="T70" fmla="*/ 0 w 111"/>
                      <a:gd name="T71" fmla="*/ 144 h 254"/>
                      <a:gd name="T72" fmla="*/ 0 w 111"/>
                      <a:gd name="T73" fmla="*/ 146 h 254"/>
                      <a:gd name="T74" fmla="*/ 0 w 111"/>
                      <a:gd name="T75" fmla="*/ 148 h 254"/>
                      <a:gd name="T76" fmla="*/ 0 w 111"/>
                      <a:gd name="T77" fmla="*/ 149 h 254"/>
                      <a:gd name="T78" fmla="*/ 0 w 111"/>
                      <a:gd name="T79" fmla="*/ 151 h 254"/>
                      <a:gd name="T80" fmla="*/ 0 w 111"/>
                      <a:gd name="T81" fmla="*/ 153 h 254"/>
                      <a:gd name="T82" fmla="*/ 0 w 111"/>
                      <a:gd name="T83" fmla="*/ 155 h 254"/>
                      <a:gd name="T84" fmla="*/ 0 w 111"/>
                      <a:gd name="T85" fmla="*/ 157 h 254"/>
                      <a:gd name="T86" fmla="*/ 0 w 111"/>
                      <a:gd name="T87" fmla="*/ 158 h 254"/>
                      <a:gd name="T88" fmla="*/ 0 w 111"/>
                      <a:gd name="T89" fmla="*/ 160 h 254"/>
                      <a:gd name="T90" fmla="*/ 0 w 111"/>
                      <a:gd name="T91" fmla="*/ 162 h 254"/>
                      <a:gd name="T92" fmla="*/ 0 w 111"/>
                      <a:gd name="T93" fmla="*/ 164 h 254"/>
                      <a:gd name="T94" fmla="*/ 0 w 111"/>
                      <a:gd name="T95" fmla="*/ 166 h 254"/>
                      <a:gd name="T96" fmla="*/ 0 w 111"/>
                      <a:gd name="T97" fmla="*/ 168 h 254"/>
                      <a:gd name="T98" fmla="*/ 0 w 111"/>
                      <a:gd name="T99" fmla="*/ 170 h 254"/>
                      <a:gd name="T100" fmla="*/ 1 w 111"/>
                      <a:gd name="T101" fmla="*/ 172 h 254"/>
                      <a:gd name="T102" fmla="*/ 1 w 111"/>
                      <a:gd name="T103" fmla="*/ 174 h 254"/>
                      <a:gd name="T104" fmla="*/ 1 w 111"/>
                      <a:gd name="T105" fmla="*/ 177 h 254"/>
                      <a:gd name="T106" fmla="*/ 1 w 111"/>
                      <a:gd name="T107" fmla="*/ 182 h 254"/>
                      <a:gd name="T108" fmla="*/ 8 w 111"/>
                      <a:gd name="T109" fmla="*/ 224 h 254"/>
                      <a:gd name="T110" fmla="*/ 9 w 111"/>
                      <a:gd name="T111" fmla="*/ 226 h 254"/>
                      <a:gd name="T112" fmla="*/ 10 w 111"/>
                      <a:gd name="T113" fmla="*/ 228 h 254"/>
                      <a:gd name="T114" fmla="*/ 10 w 111"/>
                      <a:gd name="T115" fmla="*/ 230 h 254"/>
                      <a:gd name="T116" fmla="*/ 11 w 111"/>
                      <a:gd name="T117" fmla="*/ 231 h 254"/>
                      <a:gd name="T118" fmla="*/ 11 w 111"/>
                      <a:gd name="T119" fmla="*/ 233 h 254"/>
                      <a:gd name="T120" fmla="*/ 12 w 111"/>
                      <a:gd name="T121" fmla="*/ 23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1" h="254">
                        <a:moveTo>
                          <a:pt x="43" y="0"/>
                        </a:moveTo>
                        <a:cubicBezTo>
                          <a:pt x="29" y="22"/>
                          <a:pt x="18" y="47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1" y="73"/>
                          <a:pt x="11" y="73"/>
                        </a:cubicBezTo>
                        <a:cubicBezTo>
                          <a:pt x="11" y="73"/>
                          <a:pt x="11" y="73"/>
                          <a:pt x="11" y="73"/>
                        </a:cubicBezTo>
                        <a:cubicBezTo>
                          <a:pt x="11" y="74"/>
                          <a:pt x="11" y="74"/>
                          <a:pt x="10" y="75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6"/>
                          <a:pt x="10" y="77"/>
                          <a:pt x="10" y="78"/>
                        </a:cubicBezTo>
                        <a:cubicBezTo>
                          <a:pt x="10" y="78"/>
                          <a:pt x="10" y="78"/>
                          <a:pt x="10" y="78"/>
                        </a:cubicBezTo>
                        <a:cubicBezTo>
                          <a:pt x="9" y="78"/>
                          <a:pt x="9" y="79"/>
                          <a:pt x="9" y="80"/>
                        </a:cubicBezTo>
                        <a:cubicBezTo>
                          <a:pt x="9" y="80"/>
                          <a:pt x="9" y="80"/>
                          <a:pt x="9" y="80"/>
                        </a:cubicBezTo>
                        <a:cubicBezTo>
                          <a:pt x="9" y="80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8" y="82"/>
                          <a:pt x="8" y="82"/>
                        </a:cubicBezTo>
                        <a:cubicBezTo>
                          <a:pt x="8" y="82"/>
                          <a:pt x="8" y="82"/>
                          <a:pt x="8" y="82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1"/>
                          <a:pt x="7" y="91"/>
                        </a:cubicBezTo>
                        <a:cubicBezTo>
                          <a:pt x="7" y="91"/>
                          <a:pt x="7" y="91"/>
                          <a:pt x="7" y="91"/>
                        </a:cubicBezTo>
                        <a:cubicBezTo>
                          <a:pt x="7" y="91"/>
                          <a:pt x="6" y="91"/>
                          <a:pt x="6" y="91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6" y="91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4" y="101"/>
                          <a:pt x="4" y="101"/>
                        </a:cubicBezTo>
                        <a:cubicBezTo>
                          <a:pt x="4" y="101"/>
                          <a:pt x="4" y="101"/>
                          <a:pt x="4" y="101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3" y="107"/>
                        </a:cubicBezTo>
                        <a:cubicBezTo>
                          <a:pt x="3" y="107"/>
                          <a:pt x="3" y="107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2" y="114"/>
                          <a:pt x="2" y="114"/>
                        </a:cubicBezTo>
                        <a:cubicBezTo>
                          <a:pt x="2" y="114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6"/>
                          <a:pt x="1" y="136"/>
                          <a:pt x="1" y="136"/>
                        </a:cubicBezTo>
                        <a:cubicBezTo>
                          <a:pt x="1" y="136"/>
                          <a:pt x="1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9"/>
                          <a:pt x="1" y="179"/>
                        </a:cubicBezTo>
                        <a:cubicBezTo>
                          <a:pt x="1" y="179"/>
                          <a:pt x="1" y="179"/>
                          <a:pt x="1" y="179"/>
                        </a:cubicBezTo>
                        <a:cubicBezTo>
                          <a:pt x="1" y="179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2"/>
                          <a:pt x="1" y="182"/>
                        </a:cubicBezTo>
                        <a:cubicBezTo>
                          <a:pt x="1" y="182"/>
                          <a:pt x="1" y="182"/>
                          <a:pt x="1" y="182"/>
                        </a:cubicBezTo>
                        <a:cubicBezTo>
                          <a:pt x="1" y="182"/>
                          <a:pt x="1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3" y="196"/>
                          <a:pt x="5" y="209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9" y="224"/>
                          <a:pt x="9" y="224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8"/>
                          <a:pt x="9" y="228"/>
                          <a:pt x="9" y="228"/>
                        </a:cubicBezTo>
                        <a:cubicBezTo>
                          <a:pt x="9" y="228"/>
                          <a:pt x="9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1" y="231"/>
                        </a:cubicBezTo>
                        <a:cubicBezTo>
                          <a:pt x="11" y="231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7"/>
                        </a:cubicBezTo>
                        <a:cubicBezTo>
                          <a:pt x="12" y="237"/>
                          <a:pt x="12" y="237"/>
                          <a:pt x="12" y="237"/>
                        </a:cubicBezTo>
                        <a:cubicBezTo>
                          <a:pt x="14" y="242"/>
                          <a:pt x="16" y="248"/>
                          <a:pt x="18" y="254"/>
                        </a:cubicBezTo>
                        <a:cubicBezTo>
                          <a:pt x="93" y="227"/>
                          <a:pt x="93" y="227"/>
                          <a:pt x="93" y="227"/>
                        </a:cubicBezTo>
                        <a:cubicBezTo>
                          <a:pt x="84" y="203"/>
                          <a:pt x="80" y="178"/>
                          <a:pt x="80" y="153"/>
                        </a:cubicBezTo>
                        <a:cubicBezTo>
                          <a:pt x="80" y="113"/>
                          <a:pt x="91" y="75"/>
                          <a:pt x="111" y="4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24"/>
                  <p:cNvSpPr>
                    <a:spLocks/>
                  </p:cNvSpPr>
                  <p:nvPr/>
                </p:nvSpPr>
                <p:spPr bwMode="auto">
                  <a:xfrm>
                    <a:off x="-777813" y="1925895"/>
                    <a:ext cx="214854" cy="185105"/>
                  </a:xfrm>
                  <a:custGeom>
                    <a:avLst/>
                    <a:gdLst>
                      <a:gd name="T0" fmla="*/ 35 w 220"/>
                      <a:gd name="T1" fmla="*/ 90 h 190"/>
                      <a:gd name="T2" fmla="*/ 37 w 220"/>
                      <a:gd name="T3" fmla="*/ 92 h 190"/>
                      <a:gd name="T4" fmla="*/ 38 w 220"/>
                      <a:gd name="T5" fmla="*/ 94 h 190"/>
                      <a:gd name="T6" fmla="*/ 40 w 220"/>
                      <a:gd name="T7" fmla="*/ 95 h 190"/>
                      <a:gd name="T8" fmla="*/ 41 w 220"/>
                      <a:gd name="T9" fmla="*/ 97 h 190"/>
                      <a:gd name="T10" fmla="*/ 42 w 220"/>
                      <a:gd name="T11" fmla="*/ 98 h 190"/>
                      <a:gd name="T12" fmla="*/ 43 w 220"/>
                      <a:gd name="T13" fmla="*/ 99 h 190"/>
                      <a:gd name="T14" fmla="*/ 44 w 220"/>
                      <a:gd name="T15" fmla="*/ 100 h 190"/>
                      <a:gd name="T16" fmla="*/ 45 w 220"/>
                      <a:gd name="T17" fmla="*/ 102 h 190"/>
                      <a:gd name="T18" fmla="*/ 46 w 220"/>
                      <a:gd name="T19" fmla="*/ 103 h 190"/>
                      <a:gd name="T20" fmla="*/ 48 w 220"/>
                      <a:gd name="T21" fmla="*/ 104 h 190"/>
                      <a:gd name="T22" fmla="*/ 49 w 220"/>
                      <a:gd name="T23" fmla="*/ 105 h 190"/>
                      <a:gd name="T24" fmla="*/ 50 w 220"/>
                      <a:gd name="T25" fmla="*/ 106 h 190"/>
                      <a:gd name="T26" fmla="*/ 51 w 220"/>
                      <a:gd name="T27" fmla="*/ 108 h 190"/>
                      <a:gd name="T28" fmla="*/ 52 w 220"/>
                      <a:gd name="T29" fmla="*/ 109 h 190"/>
                      <a:gd name="T30" fmla="*/ 54 w 220"/>
                      <a:gd name="T31" fmla="*/ 110 h 190"/>
                      <a:gd name="T32" fmla="*/ 55 w 220"/>
                      <a:gd name="T33" fmla="*/ 111 h 190"/>
                      <a:gd name="T34" fmla="*/ 56 w 220"/>
                      <a:gd name="T35" fmla="*/ 113 h 190"/>
                      <a:gd name="T36" fmla="*/ 57 w 220"/>
                      <a:gd name="T37" fmla="*/ 114 h 190"/>
                      <a:gd name="T38" fmla="*/ 59 w 220"/>
                      <a:gd name="T39" fmla="*/ 115 h 190"/>
                      <a:gd name="T40" fmla="*/ 61 w 220"/>
                      <a:gd name="T41" fmla="*/ 117 h 190"/>
                      <a:gd name="T42" fmla="*/ 62 w 220"/>
                      <a:gd name="T43" fmla="*/ 118 h 190"/>
                      <a:gd name="T44" fmla="*/ 64 w 220"/>
                      <a:gd name="T45" fmla="*/ 120 h 190"/>
                      <a:gd name="T46" fmla="*/ 66 w 220"/>
                      <a:gd name="T47" fmla="*/ 122 h 190"/>
                      <a:gd name="T48" fmla="*/ 67 w 220"/>
                      <a:gd name="T49" fmla="*/ 123 h 190"/>
                      <a:gd name="T50" fmla="*/ 70 w 220"/>
                      <a:gd name="T51" fmla="*/ 125 h 190"/>
                      <a:gd name="T52" fmla="*/ 71 w 220"/>
                      <a:gd name="T53" fmla="*/ 126 h 190"/>
                      <a:gd name="T54" fmla="*/ 73 w 220"/>
                      <a:gd name="T55" fmla="*/ 128 h 190"/>
                      <a:gd name="T56" fmla="*/ 75 w 220"/>
                      <a:gd name="T57" fmla="*/ 129 h 190"/>
                      <a:gd name="T58" fmla="*/ 77 w 220"/>
                      <a:gd name="T59" fmla="*/ 131 h 190"/>
                      <a:gd name="T60" fmla="*/ 79 w 220"/>
                      <a:gd name="T61" fmla="*/ 132 h 190"/>
                      <a:gd name="T62" fmla="*/ 80 w 220"/>
                      <a:gd name="T63" fmla="*/ 134 h 190"/>
                      <a:gd name="T64" fmla="*/ 82 w 220"/>
                      <a:gd name="T65" fmla="*/ 135 h 190"/>
                      <a:gd name="T66" fmla="*/ 83 w 220"/>
                      <a:gd name="T67" fmla="*/ 136 h 190"/>
                      <a:gd name="T68" fmla="*/ 85 w 220"/>
                      <a:gd name="T69" fmla="*/ 137 h 190"/>
                      <a:gd name="T70" fmla="*/ 87 w 220"/>
                      <a:gd name="T71" fmla="*/ 139 h 190"/>
                      <a:gd name="T72" fmla="*/ 88 w 220"/>
                      <a:gd name="T73" fmla="*/ 140 h 190"/>
                      <a:gd name="T74" fmla="*/ 90 w 220"/>
                      <a:gd name="T75" fmla="*/ 141 h 190"/>
                      <a:gd name="T76" fmla="*/ 91 w 220"/>
                      <a:gd name="T77" fmla="*/ 142 h 190"/>
                      <a:gd name="T78" fmla="*/ 93 w 220"/>
                      <a:gd name="T79" fmla="*/ 143 h 190"/>
                      <a:gd name="T80" fmla="*/ 94 w 220"/>
                      <a:gd name="T81" fmla="*/ 144 h 190"/>
                      <a:gd name="T82" fmla="*/ 96 w 220"/>
                      <a:gd name="T83" fmla="*/ 145 h 190"/>
                      <a:gd name="T84" fmla="*/ 97 w 220"/>
                      <a:gd name="T85" fmla="*/ 146 h 190"/>
                      <a:gd name="T86" fmla="*/ 99 w 220"/>
                      <a:gd name="T87" fmla="*/ 147 h 190"/>
                      <a:gd name="T88" fmla="*/ 100 w 220"/>
                      <a:gd name="T89" fmla="*/ 148 h 190"/>
                      <a:gd name="T90" fmla="*/ 101 w 220"/>
                      <a:gd name="T91" fmla="*/ 149 h 190"/>
                      <a:gd name="T92" fmla="*/ 103 w 220"/>
                      <a:gd name="T93" fmla="*/ 150 h 190"/>
                      <a:gd name="T94" fmla="*/ 104 w 220"/>
                      <a:gd name="T95" fmla="*/ 150 h 190"/>
                      <a:gd name="T96" fmla="*/ 106 w 220"/>
                      <a:gd name="T97" fmla="*/ 151 h 190"/>
                      <a:gd name="T98" fmla="*/ 107 w 220"/>
                      <a:gd name="T99" fmla="*/ 152 h 190"/>
                      <a:gd name="T100" fmla="*/ 109 w 220"/>
                      <a:gd name="T101" fmla="*/ 153 h 190"/>
                      <a:gd name="T102" fmla="*/ 110 w 220"/>
                      <a:gd name="T103" fmla="*/ 154 h 190"/>
                      <a:gd name="T104" fmla="*/ 112 w 220"/>
                      <a:gd name="T105" fmla="*/ 155 h 190"/>
                      <a:gd name="T106" fmla="*/ 114 w 220"/>
                      <a:gd name="T107" fmla="*/ 156 h 190"/>
                      <a:gd name="T108" fmla="*/ 116 w 220"/>
                      <a:gd name="T109" fmla="*/ 157 h 190"/>
                      <a:gd name="T110" fmla="*/ 117 w 220"/>
                      <a:gd name="T111" fmla="*/ 158 h 190"/>
                      <a:gd name="T112" fmla="*/ 120 w 220"/>
                      <a:gd name="T113" fmla="*/ 160 h 190"/>
                      <a:gd name="T114" fmla="*/ 123 w 220"/>
                      <a:gd name="T115" fmla="*/ 161 h 190"/>
                      <a:gd name="T116" fmla="*/ 126 w 220"/>
                      <a:gd name="T117" fmla="*/ 163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20" h="190">
                        <a:moveTo>
                          <a:pt x="71" y="0"/>
                        </a:move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9" y="55"/>
                          <a:pt x="20" y="72"/>
                          <a:pt x="33" y="88"/>
                        </a:cubicBezTo>
                        <a:cubicBezTo>
                          <a:pt x="33" y="88"/>
                          <a:pt x="33" y="88"/>
                          <a:pt x="33" y="88"/>
                        </a:cubicBezTo>
                        <a:cubicBezTo>
                          <a:pt x="34" y="88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5" y="89"/>
                        </a:cubicBezTo>
                        <a:cubicBezTo>
                          <a:pt x="35" y="89"/>
                          <a:pt x="35" y="89"/>
                          <a:pt x="35" y="89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1" y="96"/>
                        </a:cubicBezTo>
                        <a:cubicBezTo>
                          <a:pt x="41" y="96"/>
                          <a:pt x="41" y="96"/>
                          <a:pt x="41" y="96"/>
                        </a:cubicBezTo>
                        <a:cubicBezTo>
                          <a:pt x="41" y="96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2" y="97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9"/>
                          <a:pt x="42" y="99"/>
                        </a:cubicBezTo>
                        <a:cubicBezTo>
                          <a:pt x="42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7"/>
                          <a:pt x="60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20"/>
                        </a:cubicBezTo>
                        <a:cubicBezTo>
                          <a:pt x="63" y="120"/>
                          <a:pt x="63" y="120"/>
                          <a:pt x="63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5" y="120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6" y="121"/>
                        </a:cubicBezTo>
                        <a:cubicBezTo>
                          <a:pt x="66" y="121"/>
                          <a:pt x="66" y="121"/>
                          <a:pt x="66" y="121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7" y="122"/>
                          <a:pt x="67" y="122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5"/>
                          <a:pt x="69" y="125"/>
                        </a:cubicBezTo>
                        <a:cubicBezTo>
                          <a:pt x="69" y="125"/>
                          <a:pt x="69" y="125"/>
                          <a:pt x="69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3" y="127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73" y="127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8" y="131"/>
                          <a:pt x="78" y="131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5"/>
                          <a:pt x="81" y="135"/>
                        </a:cubicBezTo>
                        <a:cubicBezTo>
                          <a:pt x="81" y="135"/>
                          <a:pt x="81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4" y="136"/>
                          <a:pt x="84" y="136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8"/>
                          <a:pt x="85" y="138"/>
                        </a:cubicBezTo>
                        <a:cubicBezTo>
                          <a:pt x="85" y="138"/>
                          <a:pt x="85" y="138"/>
                          <a:pt x="85" y="138"/>
                        </a:cubicBezTo>
                        <a:cubicBezTo>
                          <a:pt x="85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7" y="138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1"/>
                          <a:pt x="89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4" y="143"/>
                          <a:pt x="94" y="143"/>
                          <a:pt x="94" y="143"/>
                        </a:cubicBezTo>
                        <a:cubicBezTo>
                          <a:pt x="94" y="143"/>
                          <a:pt x="94" y="143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7" y="145"/>
                          <a:pt x="97" y="145"/>
                        </a:cubicBezTo>
                        <a:cubicBezTo>
                          <a:pt x="97" y="145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100" y="147"/>
                        </a:cubicBezTo>
                        <a:cubicBezTo>
                          <a:pt x="100" y="147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3" y="149"/>
                        </a:cubicBezTo>
                        <a:cubicBezTo>
                          <a:pt x="103" y="149"/>
                          <a:pt x="103" y="149"/>
                          <a:pt x="103" y="149"/>
                        </a:cubicBezTo>
                        <a:cubicBezTo>
                          <a:pt x="103" y="149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1"/>
                        </a:cubicBezTo>
                        <a:cubicBezTo>
                          <a:pt x="104" y="151"/>
                          <a:pt x="104" y="151"/>
                          <a:pt x="104" y="151"/>
                        </a:cubicBezTo>
                        <a:cubicBezTo>
                          <a:pt x="104" y="151"/>
                          <a:pt x="104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8" y="158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1"/>
                          <a:pt x="121" y="161"/>
                        </a:cubicBezTo>
                        <a:cubicBezTo>
                          <a:pt x="121" y="161"/>
                          <a:pt x="121" y="161"/>
                          <a:pt x="121" y="161"/>
                        </a:cubicBezTo>
                        <a:cubicBezTo>
                          <a:pt x="121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7" y="163"/>
                          <a:pt x="127" y="163"/>
                          <a:pt x="127" y="164"/>
                        </a:cubicBezTo>
                        <a:cubicBezTo>
                          <a:pt x="127" y="164"/>
                          <a:pt x="127" y="164"/>
                          <a:pt x="127" y="164"/>
                        </a:cubicBezTo>
                        <a:cubicBezTo>
                          <a:pt x="127" y="164"/>
                          <a:pt x="127" y="164"/>
                          <a:pt x="128" y="164"/>
                        </a:cubicBezTo>
                        <a:cubicBezTo>
                          <a:pt x="128" y="164"/>
                          <a:pt x="128" y="164"/>
                          <a:pt x="128" y="164"/>
                        </a:cubicBezTo>
                        <a:cubicBezTo>
                          <a:pt x="128" y="164"/>
                          <a:pt x="128" y="164"/>
                          <a:pt x="129" y="164"/>
                        </a:cubicBezTo>
                        <a:cubicBezTo>
                          <a:pt x="129" y="164"/>
                          <a:pt x="129" y="164"/>
                          <a:pt x="129" y="164"/>
                        </a:cubicBezTo>
                        <a:cubicBezTo>
                          <a:pt x="152" y="176"/>
                          <a:pt x="178" y="185"/>
                          <a:pt x="204" y="190"/>
                        </a:cubicBezTo>
                        <a:cubicBezTo>
                          <a:pt x="220" y="112"/>
                          <a:pt x="220" y="112"/>
                          <a:pt x="220" y="112"/>
                        </a:cubicBezTo>
                        <a:cubicBezTo>
                          <a:pt x="156" y="99"/>
                          <a:pt x="101" y="59"/>
                          <a:pt x="7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9" name="Freeform 25"/>
                  <p:cNvSpPr>
                    <a:spLocks/>
                  </p:cNvSpPr>
                  <p:nvPr/>
                </p:nvSpPr>
                <p:spPr bwMode="auto">
                  <a:xfrm>
                    <a:off x="-539408" y="1970519"/>
                    <a:ext cx="231381" cy="146679"/>
                  </a:xfrm>
                  <a:custGeom>
                    <a:avLst/>
                    <a:gdLst>
                      <a:gd name="T0" fmla="*/ 2 w 237"/>
                      <a:gd name="T1" fmla="*/ 150 h 150"/>
                      <a:gd name="T2" fmla="*/ 4 w 237"/>
                      <a:gd name="T3" fmla="*/ 150 h 150"/>
                      <a:gd name="T4" fmla="*/ 12 w 237"/>
                      <a:gd name="T5" fmla="*/ 150 h 150"/>
                      <a:gd name="T6" fmla="*/ 14 w 237"/>
                      <a:gd name="T7" fmla="*/ 150 h 150"/>
                      <a:gd name="T8" fmla="*/ 16 w 237"/>
                      <a:gd name="T9" fmla="*/ 150 h 150"/>
                      <a:gd name="T10" fmla="*/ 17 w 237"/>
                      <a:gd name="T11" fmla="*/ 150 h 150"/>
                      <a:gd name="T12" fmla="*/ 19 w 237"/>
                      <a:gd name="T13" fmla="*/ 150 h 150"/>
                      <a:gd name="T14" fmla="*/ 20 w 237"/>
                      <a:gd name="T15" fmla="*/ 150 h 150"/>
                      <a:gd name="T16" fmla="*/ 22 w 237"/>
                      <a:gd name="T17" fmla="*/ 150 h 150"/>
                      <a:gd name="T18" fmla="*/ 23 w 237"/>
                      <a:gd name="T19" fmla="*/ 150 h 150"/>
                      <a:gd name="T20" fmla="*/ 24 w 237"/>
                      <a:gd name="T21" fmla="*/ 150 h 150"/>
                      <a:gd name="T22" fmla="*/ 26 w 237"/>
                      <a:gd name="T23" fmla="*/ 150 h 150"/>
                      <a:gd name="T24" fmla="*/ 27 w 237"/>
                      <a:gd name="T25" fmla="*/ 150 h 150"/>
                      <a:gd name="T26" fmla="*/ 29 w 237"/>
                      <a:gd name="T27" fmla="*/ 150 h 150"/>
                      <a:gd name="T28" fmla="*/ 30 w 237"/>
                      <a:gd name="T29" fmla="*/ 150 h 150"/>
                      <a:gd name="T30" fmla="*/ 31 w 237"/>
                      <a:gd name="T31" fmla="*/ 150 h 150"/>
                      <a:gd name="T32" fmla="*/ 33 w 237"/>
                      <a:gd name="T33" fmla="*/ 150 h 150"/>
                      <a:gd name="T34" fmla="*/ 34 w 237"/>
                      <a:gd name="T35" fmla="*/ 150 h 150"/>
                      <a:gd name="T36" fmla="*/ 35 w 237"/>
                      <a:gd name="T37" fmla="*/ 149 h 150"/>
                      <a:gd name="T38" fmla="*/ 37 w 237"/>
                      <a:gd name="T39" fmla="*/ 149 h 150"/>
                      <a:gd name="T40" fmla="*/ 38 w 237"/>
                      <a:gd name="T41" fmla="*/ 149 h 150"/>
                      <a:gd name="T42" fmla="*/ 40 w 237"/>
                      <a:gd name="T43" fmla="*/ 149 h 150"/>
                      <a:gd name="T44" fmla="*/ 41 w 237"/>
                      <a:gd name="T45" fmla="*/ 149 h 150"/>
                      <a:gd name="T46" fmla="*/ 42 w 237"/>
                      <a:gd name="T47" fmla="*/ 149 h 150"/>
                      <a:gd name="T48" fmla="*/ 44 w 237"/>
                      <a:gd name="T49" fmla="*/ 149 h 150"/>
                      <a:gd name="T50" fmla="*/ 45 w 237"/>
                      <a:gd name="T51" fmla="*/ 149 h 150"/>
                      <a:gd name="T52" fmla="*/ 47 w 237"/>
                      <a:gd name="T53" fmla="*/ 149 h 150"/>
                      <a:gd name="T54" fmla="*/ 48 w 237"/>
                      <a:gd name="T55" fmla="*/ 148 h 150"/>
                      <a:gd name="T56" fmla="*/ 50 w 237"/>
                      <a:gd name="T57" fmla="*/ 148 h 150"/>
                      <a:gd name="T58" fmla="*/ 51 w 237"/>
                      <a:gd name="T59" fmla="*/ 148 h 150"/>
                      <a:gd name="T60" fmla="*/ 53 w 237"/>
                      <a:gd name="T61" fmla="*/ 148 h 150"/>
                      <a:gd name="T62" fmla="*/ 54 w 237"/>
                      <a:gd name="T63" fmla="*/ 148 h 150"/>
                      <a:gd name="T64" fmla="*/ 55 w 237"/>
                      <a:gd name="T65" fmla="*/ 148 h 150"/>
                      <a:gd name="T66" fmla="*/ 57 w 237"/>
                      <a:gd name="T67" fmla="*/ 147 h 150"/>
                      <a:gd name="T68" fmla="*/ 58 w 237"/>
                      <a:gd name="T69" fmla="*/ 147 h 150"/>
                      <a:gd name="T70" fmla="*/ 60 w 237"/>
                      <a:gd name="T71" fmla="*/ 147 h 150"/>
                      <a:gd name="T72" fmla="*/ 61 w 237"/>
                      <a:gd name="T73" fmla="*/ 147 h 150"/>
                      <a:gd name="T74" fmla="*/ 63 w 237"/>
                      <a:gd name="T75" fmla="*/ 147 h 150"/>
                      <a:gd name="T76" fmla="*/ 64 w 237"/>
                      <a:gd name="T77" fmla="*/ 146 h 150"/>
                      <a:gd name="T78" fmla="*/ 66 w 237"/>
                      <a:gd name="T79" fmla="*/ 146 h 150"/>
                      <a:gd name="T80" fmla="*/ 67 w 237"/>
                      <a:gd name="T81" fmla="*/ 146 h 150"/>
                      <a:gd name="T82" fmla="*/ 69 w 237"/>
                      <a:gd name="T83" fmla="*/ 146 h 150"/>
                      <a:gd name="T84" fmla="*/ 70 w 237"/>
                      <a:gd name="T85" fmla="*/ 145 h 150"/>
                      <a:gd name="T86" fmla="*/ 72 w 237"/>
                      <a:gd name="T87" fmla="*/ 145 h 150"/>
                      <a:gd name="T88" fmla="*/ 74 w 237"/>
                      <a:gd name="T89" fmla="*/ 145 h 150"/>
                      <a:gd name="T90" fmla="*/ 75 w 237"/>
                      <a:gd name="T91" fmla="*/ 145 h 150"/>
                      <a:gd name="T92" fmla="*/ 78 w 237"/>
                      <a:gd name="T93" fmla="*/ 144 h 150"/>
                      <a:gd name="T94" fmla="*/ 79 w 237"/>
                      <a:gd name="T95" fmla="*/ 144 h 150"/>
                      <a:gd name="T96" fmla="*/ 81 w 237"/>
                      <a:gd name="T97" fmla="*/ 143 h 150"/>
                      <a:gd name="T98" fmla="*/ 83 w 237"/>
                      <a:gd name="T99" fmla="*/ 143 h 150"/>
                      <a:gd name="T100" fmla="*/ 85 w 237"/>
                      <a:gd name="T101" fmla="*/ 142 h 150"/>
                      <a:gd name="T102" fmla="*/ 87 w 237"/>
                      <a:gd name="T103" fmla="*/ 142 h 150"/>
                      <a:gd name="T104" fmla="*/ 88 w 237"/>
                      <a:gd name="T105" fmla="*/ 142 h 150"/>
                      <a:gd name="T106" fmla="*/ 91 w 237"/>
                      <a:gd name="T107" fmla="*/ 141 h 150"/>
                      <a:gd name="T108" fmla="*/ 94 w 237"/>
                      <a:gd name="T109" fmla="*/ 140 h 150"/>
                      <a:gd name="T110" fmla="*/ 95 w 237"/>
                      <a:gd name="T111" fmla="*/ 140 h 150"/>
                      <a:gd name="T112" fmla="*/ 98 w 237"/>
                      <a:gd name="T113" fmla="*/ 139 h 150"/>
                      <a:gd name="T114" fmla="*/ 102 w 237"/>
                      <a:gd name="T115" fmla="*/ 138 h 150"/>
                      <a:gd name="T116" fmla="*/ 178 w 237"/>
                      <a:gd name="T117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37" h="150">
                        <a:moveTo>
                          <a:pt x="178" y="0"/>
                        </a:moveTo>
                        <a:cubicBezTo>
                          <a:pt x="137" y="44"/>
                          <a:pt x="79" y="70"/>
                          <a:pt x="18" y="70"/>
                        </a:cubicBezTo>
                        <a:cubicBezTo>
                          <a:pt x="14" y="70"/>
                          <a:pt x="9" y="70"/>
                          <a:pt x="5" y="70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1" y="150"/>
                          <a:pt x="1" y="150"/>
                        </a:cubicBezTo>
                        <a:cubicBezTo>
                          <a:pt x="1" y="150"/>
                          <a:pt x="1" y="150"/>
                          <a:pt x="1" y="150"/>
                        </a:cubicBezTo>
                        <a:cubicBezTo>
                          <a:pt x="1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5" y="150"/>
                          <a:pt x="5" y="150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7" y="150"/>
                          <a:pt x="9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49"/>
                        </a:cubicBezTo>
                        <a:cubicBezTo>
                          <a:pt x="35" y="149"/>
                          <a:pt x="35" y="149"/>
                          <a:pt x="35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7" y="148"/>
                          <a:pt x="57" y="148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4" y="147"/>
                          <a:pt x="64" y="147"/>
                        </a:cubicBezTo>
                        <a:cubicBezTo>
                          <a:pt x="64" y="147"/>
                          <a:pt x="64" y="147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70" y="146"/>
                        </a:cubicBezTo>
                        <a:cubicBezTo>
                          <a:pt x="70" y="146"/>
                          <a:pt x="70" y="146"/>
                          <a:pt x="70" y="146"/>
                        </a:cubicBezTo>
                        <a:cubicBezTo>
                          <a:pt x="70" y="146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6" y="144"/>
                        </a:cubicBezTo>
                        <a:cubicBezTo>
                          <a:pt x="76" y="144"/>
                          <a:pt x="76" y="144"/>
                          <a:pt x="76" y="144"/>
                        </a:cubicBezTo>
                        <a:cubicBezTo>
                          <a:pt x="76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80" y="144"/>
                          <a:pt x="80" y="144"/>
                        </a:cubicBezTo>
                        <a:cubicBezTo>
                          <a:pt x="80" y="144"/>
                          <a:pt x="80" y="144"/>
                          <a:pt x="80" y="144"/>
                        </a:cubicBezTo>
                        <a:cubicBezTo>
                          <a:pt x="80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9" y="141"/>
                          <a:pt x="89" y="141"/>
                        </a:cubicBezTo>
                        <a:cubicBezTo>
                          <a:pt x="89" y="141"/>
                          <a:pt x="89" y="141"/>
                          <a:pt x="89" y="141"/>
                        </a:cubicBezTo>
                        <a:cubicBezTo>
                          <a:pt x="89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2" y="141"/>
                          <a:pt x="93" y="141"/>
                          <a:pt x="93" y="140"/>
                        </a:cubicBezTo>
                        <a:cubicBezTo>
                          <a:pt x="93" y="140"/>
                          <a:pt x="93" y="140"/>
                          <a:pt x="93" y="140"/>
                        </a:cubicBezTo>
                        <a:cubicBezTo>
                          <a:pt x="93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6" y="140"/>
                          <a:pt x="97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100" y="139"/>
                          <a:pt x="101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5" y="137"/>
                          <a:pt x="108" y="136"/>
                          <a:pt x="110" y="135"/>
                        </a:cubicBezTo>
                        <a:cubicBezTo>
                          <a:pt x="110" y="135"/>
                          <a:pt x="110" y="135"/>
                          <a:pt x="110" y="135"/>
                        </a:cubicBezTo>
                        <a:cubicBezTo>
                          <a:pt x="159" y="119"/>
                          <a:pt x="203" y="91"/>
                          <a:pt x="237" y="54"/>
                        </a:cubicBezTo>
                        <a:cubicBezTo>
                          <a:pt x="178" y="0"/>
                          <a:pt x="178" y="0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-746411" y="1539158"/>
                    <a:ext cx="259477" cy="156182"/>
                    <a:chOff x="-1968500" y="2260600"/>
                    <a:chExt cx="996950" cy="600075"/>
                  </a:xfrm>
                  <a:solidFill>
                    <a:schemeClr val="accent4">
                      <a:lumMod val="20000"/>
                      <a:lumOff val="80000"/>
                    </a:schemeClr>
                  </a:solidFill>
                </p:grpSpPr>
                <p:sp>
                  <p:nvSpPr>
                    <p:cNvPr id="7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-1968500" y="2260600"/>
                      <a:ext cx="862013" cy="600075"/>
                    </a:xfrm>
                    <a:custGeom>
                      <a:avLst/>
                      <a:gdLst>
                        <a:gd name="T0" fmla="*/ 228 w 230"/>
                        <a:gd name="T1" fmla="*/ 0 h 160"/>
                        <a:gd name="T2" fmla="*/ 226 w 230"/>
                        <a:gd name="T3" fmla="*/ 0 h 160"/>
                        <a:gd name="T4" fmla="*/ 224 w 230"/>
                        <a:gd name="T5" fmla="*/ 0 h 160"/>
                        <a:gd name="T6" fmla="*/ 221 w 230"/>
                        <a:gd name="T7" fmla="*/ 0 h 160"/>
                        <a:gd name="T8" fmla="*/ 219 w 230"/>
                        <a:gd name="T9" fmla="*/ 0 h 160"/>
                        <a:gd name="T10" fmla="*/ 217 w 230"/>
                        <a:gd name="T11" fmla="*/ 0 h 160"/>
                        <a:gd name="T12" fmla="*/ 215 w 230"/>
                        <a:gd name="T13" fmla="*/ 0 h 160"/>
                        <a:gd name="T14" fmla="*/ 213 w 230"/>
                        <a:gd name="T15" fmla="*/ 0 h 160"/>
                        <a:gd name="T16" fmla="*/ 211 w 230"/>
                        <a:gd name="T17" fmla="*/ 1 h 160"/>
                        <a:gd name="T18" fmla="*/ 208 w 230"/>
                        <a:gd name="T19" fmla="*/ 1 h 160"/>
                        <a:gd name="T20" fmla="*/ 206 w 230"/>
                        <a:gd name="T21" fmla="*/ 1 h 160"/>
                        <a:gd name="T22" fmla="*/ 204 w 230"/>
                        <a:gd name="T23" fmla="*/ 1 h 160"/>
                        <a:gd name="T24" fmla="*/ 202 w 230"/>
                        <a:gd name="T25" fmla="*/ 1 h 160"/>
                        <a:gd name="T26" fmla="*/ 200 w 230"/>
                        <a:gd name="T27" fmla="*/ 2 h 160"/>
                        <a:gd name="T28" fmla="*/ 198 w 230"/>
                        <a:gd name="T29" fmla="*/ 2 h 160"/>
                        <a:gd name="T30" fmla="*/ 196 w 230"/>
                        <a:gd name="T31" fmla="*/ 2 h 160"/>
                        <a:gd name="T32" fmla="*/ 194 w 230"/>
                        <a:gd name="T33" fmla="*/ 2 h 160"/>
                        <a:gd name="T34" fmla="*/ 191 w 230"/>
                        <a:gd name="T35" fmla="*/ 2 h 160"/>
                        <a:gd name="T36" fmla="*/ 189 w 230"/>
                        <a:gd name="T37" fmla="*/ 3 h 160"/>
                        <a:gd name="T38" fmla="*/ 187 w 230"/>
                        <a:gd name="T39" fmla="*/ 3 h 160"/>
                        <a:gd name="T40" fmla="*/ 185 w 230"/>
                        <a:gd name="T41" fmla="*/ 3 h 160"/>
                        <a:gd name="T42" fmla="*/ 183 w 230"/>
                        <a:gd name="T43" fmla="*/ 4 h 160"/>
                        <a:gd name="T44" fmla="*/ 181 w 230"/>
                        <a:gd name="T45" fmla="*/ 4 h 160"/>
                        <a:gd name="T46" fmla="*/ 179 w 230"/>
                        <a:gd name="T47" fmla="*/ 4 h 160"/>
                        <a:gd name="T48" fmla="*/ 177 w 230"/>
                        <a:gd name="T49" fmla="*/ 5 h 160"/>
                        <a:gd name="T50" fmla="*/ 175 w 230"/>
                        <a:gd name="T51" fmla="*/ 5 h 160"/>
                        <a:gd name="T52" fmla="*/ 173 w 230"/>
                        <a:gd name="T53" fmla="*/ 6 h 160"/>
                        <a:gd name="T54" fmla="*/ 170 w 230"/>
                        <a:gd name="T55" fmla="*/ 6 h 160"/>
                        <a:gd name="T56" fmla="*/ 168 w 230"/>
                        <a:gd name="T57" fmla="*/ 6 h 160"/>
                        <a:gd name="T58" fmla="*/ 166 w 230"/>
                        <a:gd name="T59" fmla="*/ 7 h 160"/>
                        <a:gd name="T60" fmla="*/ 164 w 230"/>
                        <a:gd name="T61" fmla="*/ 7 h 160"/>
                        <a:gd name="T62" fmla="*/ 162 w 230"/>
                        <a:gd name="T63" fmla="*/ 8 h 160"/>
                        <a:gd name="T64" fmla="*/ 159 w 230"/>
                        <a:gd name="T65" fmla="*/ 9 h 160"/>
                        <a:gd name="T66" fmla="*/ 156 w 230"/>
                        <a:gd name="T67" fmla="*/ 9 h 160"/>
                        <a:gd name="T68" fmla="*/ 153 w 230"/>
                        <a:gd name="T69" fmla="*/ 10 h 160"/>
                        <a:gd name="T70" fmla="*/ 151 w 230"/>
                        <a:gd name="T71" fmla="*/ 11 h 160"/>
                        <a:gd name="T72" fmla="*/ 148 w 230"/>
                        <a:gd name="T73" fmla="*/ 12 h 160"/>
                        <a:gd name="T74" fmla="*/ 145 w 230"/>
                        <a:gd name="T75" fmla="*/ 12 h 160"/>
                        <a:gd name="T76" fmla="*/ 142 w 230"/>
                        <a:gd name="T77" fmla="*/ 13 h 160"/>
                        <a:gd name="T78" fmla="*/ 139 w 230"/>
                        <a:gd name="T79" fmla="*/ 14 h 160"/>
                        <a:gd name="T80" fmla="*/ 137 w 230"/>
                        <a:gd name="T81" fmla="*/ 15 h 160"/>
                        <a:gd name="T82" fmla="*/ 133 w 230"/>
                        <a:gd name="T83" fmla="*/ 16 h 160"/>
                        <a:gd name="T84" fmla="*/ 128 w 230"/>
                        <a:gd name="T85" fmla="*/ 18 h 160"/>
                        <a:gd name="T86" fmla="*/ 123 w 230"/>
                        <a:gd name="T87" fmla="*/ 20 h 160"/>
                        <a:gd name="T88" fmla="*/ 114 w 230"/>
                        <a:gd name="T89" fmla="*/ 23 h 160"/>
                        <a:gd name="T90" fmla="*/ 50 w 230"/>
                        <a:gd name="T91" fmla="*/ 61 h 160"/>
                        <a:gd name="T92" fmla="*/ 47 w 230"/>
                        <a:gd name="T93" fmla="*/ 64 h 160"/>
                        <a:gd name="T94" fmla="*/ 43 w 230"/>
                        <a:gd name="T95" fmla="*/ 67 h 160"/>
                        <a:gd name="T96" fmla="*/ 41 w 230"/>
                        <a:gd name="T97" fmla="*/ 68 h 160"/>
                        <a:gd name="T98" fmla="*/ 38 w 230"/>
                        <a:gd name="T99" fmla="*/ 70 h 160"/>
                        <a:gd name="T100" fmla="*/ 37 w 230"/>
                        <a:gd name="T101" fmla="*/ 72 h 160"/>
                        <a:gd name="T102" fmla="*/ 35 w 230"/>
                        <a:gd name="T103" fmla="*/ 73 h 160"/>
                        <a:gd name="T104" fmla="*/ 34 w 230"/>
                        <a:gd name="T105" fmla="*/ 75 h 160"/>
                        <a:gd name="T106" fmla="*/ 32 w 230"/>
                        <a:gd name="T107" fmla="*/ 76 h 160"/>
                        <a:gd name="T108" fmla="*/ 30 w 230"/>
                        <a:gd name="T109" fmla="*/ 77 h 160"/>
                        <a:gd name="T110" fmla="*/ 29 w 230"/>
                        <a:gd name="T111" fmla="*/ 79 h 160"/>
                        <a:gd name="T112" fmla="*/ 27 w 230"/>
                        <a:gd name="T113" fmla="*/ 80 h 160"/>
                        <a:gd name="T114" fmla="*/ 26 w 230"/>
                        <a:gd name="T115" fmla="*/ 82 h 160"/>
                        <a:gd name="T116" fmla="*/ 23 w 230"/>
                        <a:gd name="T117" fmla="*/ 84 h 160"/>
                        <a:gd name="T118" fmla="*/ 21 w 230"/>
                        <a:gd name="T119" fmla="*/ 86 h 160"/>
                        <a:gd name="T120" fmla="*/ 230 w 230"/>
                        <a:gd name="T121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30" h="160">
                          <a:moveTo>
                            <a:pt x="230" y="0"/>
                          </a:move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1" y="2"/>
                          </a:cubicBezTo>
                          <a:cubicBezTo>
                            <a:pt x="191" y="2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4" y="3"/>
                            <a:pt x="184" y="3"/>
                            <a:pt x="184" y="3"/>
                          </a:cubicBezTo>
                          <a:cubicBezTo>
                            <a:pt x="184" y="3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8" y="4"/>
                            <a:pt x="178" y="4"/>
                            <a:pt x="178" y="4"/>
                          </a:cubicBezTo>
                          <a:cubicBezTo>
                            <a:pt x="178" y="4"/>
                            <a:pt x="178" y="4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6"/>
                            <a:pt x="173" y="6"/>
                          </a:cubicBezTo>
                          <a:cubicBezTo>
                            <a:pt x="173" y="6"/>
                            <a:pt x="173" y="6"/>
                            <a:pt x="173" y="6"/>
                          </a:cubicBezTo>
                          <a:cubicBezTo>
                            <a:pt x="173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59" y="8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5" y="9"/>
                            <a:pt x="155" y="9"/>
                          </a:cubicBezTo>
                          <a:cubicBezTo>
                            <a:pt x="155" y="9"/>
                            <a:pt x="155" y="9"/>
                            <a:pt x="155" y="9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3"/>
                          </a:cubicBezTo>
                          <a:cubicBezTo>
                            <a:pt x="145" y="13"/>
                            <a:pt x="145" y="13"/>
                            <a:pt x="145" y="13"/>
                          </a:cubicBezTo>
                          <a:cubicBezTo>
                            <a:pt x="145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1" y="13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8" y="14"/>
                          </a:cubicBezTo>
                          <a:cubicBezTo>
                            <a:pt x="138" y="15"/>
                            <a:pt x="138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2" y="16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1" y="17"/>
                            <a:pt x="131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29" y="18"/>
                            <a:pt x="129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7" y="18"/>
                            <a:pt x="127" y="19"/>
                          </a:cubicBezTo>
                          <a:cubicBezTo>
                            <a:pt x="127" y="19"/>
                            <a:pt x="127" y="19"/>
                            <a:pt x="127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4" y="19"/>
                            <a:pt x="124" y="20"/>
                            <a:pt x="123" y="20"/>
                          </a:cubicBezTo>
                          <a:cubicBezTo>
                            <a:pt x="123" y="20"/>
                            <a:pt x="123" y="20"/>
                            <a:pt x="123" y="20"/>
                          </a:cubicBezTo>
                          <a:cubicBezTo>
                            <a:pt x="123" y="20"/>
                            <a:pt x="122" y="20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19" y="21"/>
                            <a:pt x="119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7" y="23"/>
                            <a:pt x="115" y="23"/>
                            <a:pt x="114" y="23"/>
                          </a:cubicBezTo>
                          <a:cubicBezTo>
                            <a:pt x="114" y="23"/>
                            <a:pt x="114" y="23"/>
                            <a:pt x="114" y="23"/>
                          </a:cubicBezTo>
                          <a:cubicBezTo>
                            <a:pt x="97" y="31"/>
                            <a:pt x="80" y="40"/>
                            <a:pt x="65" y="51"/>
                          </a:cubicBezTo>
                          <a:cubicBezTo>
                            <a:pt x="65" y="51"/>
                            <a:pt x="65" y="51"/>
                            <a:pt x="65" y="51"/>
                          </a:cubicBezTo>
                          <a:cubicBezTo>
                            <a:pt x="61" y="53"/>
                            <a:pt x="57" y="55"/>
                            <a:pt x="54" y="58"/>
                          </a:cubicBezTo>
                          <a:cubicBezTo>
                            <a:pt x="54" y="58"/>
                            <a:pt x="54" y="58"/>
                            <a:pt x="54" y="58"/>
                          </a:cubicBezTo>
                          <a:cubicBezTo>
                            <a:pt x="54" y="58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60"/>
                            <a:pt x="52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2"/>
                            <a:pt x="49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3"/>
                            <a:pt x="48" y="63"/>
                          </a:cubicBezTo>
                          <a:cubicBezTo>
                            <a:pt x="48" y="63"/>
                            <a:pt x="48" y="63"/>
                            <a:pt x="48" y="63"/>
                          </a:cubicBezTo>
                          <a:cubicBezTo>
                            <a:pt x="48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6" y="64"/>
                            <a:pt x="46" y="64"/>
                            <a:pt x="46" y="65"/>
                          </a:cubicBezTo>
                          <a:cubicBezTo>
                            <a:pt x="46" y="65"/>
                            <a:pt x="46" y="65"/>
                            <a:pt x="46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4" y="65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3" y="66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8"/>
                            <a:pt x="42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39" y="69"/>
                            <a:pt x="39" y="69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5"/>
                          </a:cubicBezTo>
                          <a:cubicBezTo>
                            <a:pt x="34" y="75"/>
                            <a:pt x="34" y="75"/>
                            <a:pt x="34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1" y="76"/>
                            <a:pt x="31" y="76"/>
                            <a:pt x="31" y="76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5"/>
                            <a:pt x="23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6"/>
                          </a:cubicBezTo>
                          <a:cubicBezTo>
                            <a:pt x="22" y="86"/>
                            <a:pt x="22" y="86"/>
                            <a:pt x="22" y="86"/>
                          </a:cubicBezTo>
                          <a:cubicBezTo>
                            <a:pt x="22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0" y="87"/>
                            <a:pt x="20" y="87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19" y="88"/>
                            <a:pt x="19" y="89"/>
                            <a:pt x="18" y="89"/>
                          </a:cubicBezTo>
                          <a:cubicBezTo>
                            <a:pt x="18" y="89"/>
                            <a:pt x="18" y="89"/>
                            <a:pt x="18" y="89"/>
                          </a:cubicBezTo>
                          <a:cubicBezTo>
                            <a:pt x="12" y="96"/>
                            <a:pt x="6" y="103"/>
                            <a:pt x="0" y="110"/>
                          </a:cubicBezTo>
                          <a:cubicBezTo>
                            <a:pt x="62" y="160"/>
                            <a:pt x="62" y="160"/>
                            <a:pt x="62" y="160"/>
                          </a:cubicBezTo>
                          <a:cubicBezTo>
                            <a:pt x="103" y="109"/>
                            <a:pt x="164" y="80"/>
                            <a:pt x="230" y="8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-1106488" y="2260600"/>
                      <a:ext cx="134938" cy="307975"/>
                    </a:xfrm>
                    <a:custGeom>
                      <a:avLst/>
                      <a:gdLst>
                        <a:gd name="T0" fmla="*/ 0 w 36"/>
                        <a:gd name="T1" fmla="*/ 0 h 82"/>
                        <a:gd name="T2" fmla="*/ 0 w 36"/>
                        <a:gd name="T3" fmla="*/ 80 h 82"/>
                        <a:gd name="T4" fmla="*/ 26 w 36"/>
                        <a:gd name="T5" fmla="*/ 82 h 82"/>
                        <a:gd name="T6" fmla="*/ 36 w 36"/>
                        <a:gd name="T7" fmla="*/ 2 h 82"/>
                        <a:gd name="T8" fmla="*/ 5 w 36"/>
                        <a:gd name="T9" fmla="*/ 0 h 82"/>
                        <a:gd name="T10" fmla="*/ 5 w 36"/>
                        <a:gd name="T11" fmla="*/ 0 h 82"/>
                        <a:gd name="T12" fmla="*/ 4 w 36"/>
                        <a:gd name="T13" fmla="*/ 0 h 82"/>
                        <a:gd name="T14" fmla="*/ 4 w 36"/>
                        <a:gd name="T15" fmla="*/ 0 h 82"/>
                        <a:gd name="T16" fmla="*/ 4 w 36"/>
                        <a:gd name="T17" fmla="*/ 0 h 82"/>
                        <a:gd name="T18" fmla="*/ 4 w 36"/>
                        <a:gd name="T19" fmla="*/ 0 h 82"/>
                        <a:gd name="T20" fmla="*/ 3 w 36"/>
                        <a:gd name="T21" fmla="*/ 0 h 82"/>
                        <a:gd name="T22" fmla="*/ 3 w 36"/>
                        <a:gd name="T23" fmla="*/ 0 h 82"/>
                        <a:gd name="T24" fmla="*/ 3 w 36"/>
                        <a:gd name="T25" fmla="*/ 0 h 82"/>
                        <a:gd name="T26" fmla="*/ 3 w 36"/>
                        <a:gd name="T27" fmla="*/ 0 h 82"/>
                        <a:gd name="T28" fmla="*/ 3 w 36"/>
                        <a:gd name="T29" fmla="*/ 0 h 82"/>
                        <a:gd name="T30" fmla="*/ 3 w 36"/>
                        <a:gd name="T31" fmla="*/ 0 h 82"/>
                        <a:gd name="T32" fmla="*/ 2 w 36"/>
                        <a:gd name="T33" fmla="*/ 0 h 82"/>
                        <a:gd name="T34" fmla="*/ 2 w 36"/>
                        <a:gd name="T35" fmla="*/ 0 h 82"/>
                        <a:gd name="T36" fmla="*/ 2 w 36"/>
                        <a:gd name="T37" fmla="*/ 0 h 82"/>
                        <a:gd name="T38" fmla="*/ 2 w 36"/>
                        <a:gd name="T39" fmla="*/ 0 h 82"/>
                        <a:gd name="T40" fmla="*/ 2 w 36"/>
                        <a:gd name="T41" fmla="*/ 0 h 82"/>
                        <a:gd name="T42" fmla="*/ 2 w 36"/>
                        <a:gd name="T43" fmla="*/ 0 h 82"/>
                        <a:gd name="T44" fmla="*/ 2 w 36"/>
                        <a:gd name="T45" fmla="*/ 0 h 82"/>
                        <a:gd name="T46" fmla="*/ 2 w 36"/>
                        <a:gd name="T47" fmla="*/ 0 h 82"/>
                        <a:gd name="T48" fmla="*/ 1 w 36"/>
                        <a:gd name="T49" fmla="*/ 0 h 82"/>
                        <a:gd name="T50" fmla="*/ 1 w 36"/>
                        <a:gd name="T51" fmla="*/ 0 h 82"/>
                        <a:gd name="T52" fmla="*/ 1 w 36"/>
                        <a:gd name="T53" fmla="*/ 0 h 82"/>
                        <a:gd name="T54" fmla="*/ 1 w 36"/>
                        <a:gd name="T55" fmla="*/ 0 h 82"/>
                        <a:gd name="T56" fmla="*/ 1 w 36"/>
                        <a:gd name="T57" fmla="*/ 0 h 82"/>
                        <a:gd name="T58" fmla="*/ 1 w 36"/>
                        <a:gd name="T59" fmla="*/ 0 h 82"/>
                        <a:gd name="T60" fmla="*/ 1 w 36"/>
                        <a:gd name="T61" fmla="*/ 0 h 82"/>
                        <a:gd name="T62" fmla="*/ 1 w 36"/>
                        <a:gd name="T63" fmla="*/ 0 h 82"/>
                        <a:gd name="T64" fmla="*/ 1 w 36"/>
                        <a:gd name="T65" fmla="*/ 0 h 82"/>
                        <a:gd name="T66" fmla="*/ 0 w 36"/>
                        <a:gd name="T67" fmla="*/ 0 h 82"/>
                        <a:gd name="T68" fmla="*/ 0 w 36"/>
                        <a:gd name="T69" fmla="*/ 0 h 82"/>
                        <a:gd name="T70" fmla="*/ 0 w 36"/>
                        <a:gd name="T71" fmla="*/ 0 h 82"/>
                        <a:gd name="T72" fmla="*/ 0 w 36"/>
                        <a:gd name="T73" fmla="*/ 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6" h="82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9" y="80"/>
                            <a:pt x="18" y="81"/>
                            <a:pt x="26" y="82"/>
                          </a:cubicBezTo>
                          <a:cubicBezTo>
                            <a:pt x="36" y="2"/>
                            <a:pt x="36" y="2"/>
                            <a:pt x="36" y="2"/>
                          </a:cubicBezTo>
                          <a:cubicBezTo>
                            <a:pt x="26" y="1"/>
                            <a:pt x="15" y="0"/>
                            <a:pt x="5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733425" y="1129656"/>
                  <a:ext cx="273646" cy="422405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r>
                    <a:rPr lang="en-GB" b="1" dirty="0">
                      <a:solidFill>
                        <a:srgbClr val="006D9E"/>
                      </a:solidFill>
                    </a:rPr>
                    <a:t>3</a:t>
                  </a:r>
                  <a:endParaRPr lang="en-GB" b="1" dirty="0" smtClean="0">
                    <a:solidFill>
                      <a:srgbClr val="006D9E"/>
                    </a:solidFill>
                  </a:endParaRPr>
                </a:p>
              </p:txBody>
            </p:sp>
          </p:grpSp>
        </p:grp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1012602" y="1733914"/>
              <a:ext cx="114864" cy="245842"/>
            </a:xfrm>
            <a:custGeom>
              <a:avLst/>
              <a:gdLst>
                <a:gd name="T0" fmla="*/ 88 w 118"/>
                <a:gd name="T1" fmla="*/ 213 h 252"/>
                <a:gd name="T2" fmla="*/ 90 w 118"/>
                <a:gd name="T3" fmla="*/ 210 h 252"/>
                <a:gd name="T4" fmla="*/ 91 w 118"/>
                <a:gd name="T5" fmla="*/ 207 h 252"/>
                <a:gd name="T6" fmla="*/ 92 w 118"/>
                <a:gd name="T7" fmla="*/ 205 h 252"/>
                <a:gd name="T8" fmla="*/ 93 w 118"/>
                <a:gd name="T9" fmla="*/ 203 h 252"/>
                <a:gd name="T10" fmla="*/ 94 w 118"/>
                <a:gd name="T11" fmla="*/ 201 h 252"/>
                <a:gd name="T12" fmla="*/ 95 w 118"/>
                <a:gd name="T13" fmla="*/ 198 h 252"/>
                <a:gd name="T14" fmla="*/ 96 w 118"/>
                <a:gd name="T15" fmla="*/ 196 h 252"/>
                <a:gd name="T16" fmla="*/ 97 w 118"/>
                <a:gd name="T17" fmla="*/ 194 h 252"/>
                <a:gd name="T18" fmla="*/ 98 w 118"/>
                <a:gd name="T19" fmla="*/ 192 h 252"/>
                <a:gd name="T20" fmla="*/ 99 w 118"/>
                <a:gd name="T21" fmla="*/ 190 h 252"/>
                <a:gd name="T22" fmla="*/ 99 w 118"/>
                <a:gd name="T23" fmla="*/ 187 h 252"/>
                <a:gd name="T24" fmla="*/ 100 w 118"/>
                <a:gd name="T25" fmla="*/ 185 h 252"/>
                <a:gd name="T26" fmla="*/ 101 w 118"/>
                <a:gd name="T27" fmla="*/ 183 h 252"/>
                <a:gd name="T28" fmla="*/ 102 w 118"/>
                <a:gd name="T29" fmla="*/ 180 h 252"/>
                <a:gd name="T30" fmla="*/ 103 w 118"/>
                <a:gd name="T31" fmla="*/ 178 h 252"/>
                <a:gd name="T32" fmla="*/ 104 w 118"/>
                <a:gd name="T33" fmla="*/ 175 h 252"/>
                <a:gd name="T34" fmla="*/ 104 w 118"/>
                <a:gd name="T35" fmla="*/ 173 h 252"/>
                <a:gd name="T36" fmla="*/ 105 w 118"/>
                <a:gd name="T37" fmla="*/ 170 h 252"/>
                <a:gd name="T38" fmla="*/ 106 w 118"/>
                <a:gd name="T39" fmla="*/ 168 h 252"/>
                <a:gd name="T40" fmla="*/ 107 w 118"/>
                <a:gd name="T41" fmla="*/ 165 h 252"/>
                <a:gd name="T42" fmla="*/ 107 w 118"/>
                <a:gd name="T43" fmla="*/ 163 h 252"/>
                <a:gd name="T44" fmla="*/ 108 w 118"/>
                <a:gd name="T45" fmla="*/ 160 h 252"/>
                <a:gd name="T46" fmla="*/ 109 w 118"/>
                <a:gd name="T47" fmla="*/ 157 h 252"/>
                <a:gd name="T48" fmla="*/ 110 w 118"/>
                <a:gd name="T49" fmla="*/ 155 h 252"/>
                <a:gd name="T50" fmla="*/ 110 w 118"/>
                <a:gd name="T51" fmla="*/ 152 h 252"/>
                <a:gd name="T52" fmla="*/ 111 w 118"/>
                <a:gd name="T53" fmla="*/ 150 h 252"/>
                <a:gd name="T54" fmla="*/ 111 w 118"/>
                <a:gd name="T55" fmla="*/ 147 h 252"/>
                <a:gd name="T56" fmla="*/ 112 w 118"/>
                <a:gd name="T57" fmla="*/ 145 h 252"/>
                <a:gd name="T58" fmla="*/ 112 w 118"/>
                <a:gd name="T59" fmla="*/ 142 h 252"/>
                <a:gd name="T60" fmla="*/ 113 w 118"/>
                <a:gd name="T61" fmla="*/ 139 h 252"/>
                <a:gd name="T62" fmla="*/ 113 w 118"/>
                <a:gd name="T63" fmla="*/ 137 h 252"/>
                <a:gd name="T64" fmla="*/ 114 w 118"/>
                <a:gd name="T65" fmla="*/ 135 h 252"/>
                <a:gd name="T66" fmla="*/ 114 w 118"/>
                <a:gd name="T67" fmla="*/ 132 h 252"/>
                <a:gd name="T68" fmla="*/ 114 w 118"/>
                <a:gd name="T69" fmla="*/ 130 h 252"/>
                <a:gd name="T70" fmla="*/ 115 w 118"/>
                <a:gd name="T71" fmla="*/ 127 h 252"/>
                <a:gd name="T72" fmla="*/ 115 w 118"/>
                <a:gd name="T73" fmla="*/ 125 h 252"/>
                <a:gd name="T74" fmla="*/ 116 w 118"/>
                <a:gd name="T75" fmla="*/ 122 h 252"/>
                <a:gd name="T76" fmla="*/ 116 w 118"/>
                <a:gd name="T77" fmla="*/ 120 h 252"/>
                <a:gd name="T78" fmla="*/ 116 w 118"/>
                <a:gd name="T79" fmla="*/ 118 h 252"/>
                <a:gd name="T80" fmla="*/ 116 w 118"/>
                <a:gd name="T81" fmla="*/ 115 h 252"/>
                <a:gd name="T82" fmla="*/ 117 w 118"/>
                <a:gd name="T83" fmla="*/ 113 h 252"/>
                <a:gd name="T84" fmla="*/ 117 w 118"/>
                <a:gd name="T85" fmla="*/ 110 h 252"/>
                <a:gd name="T86" fmla="*/ 117 w 118"/>
                <a:gd name="T87" fmla="*/ 108 h 252"/>
                <a:gd name="T88" fmla="*/ 117 w 118"/>
                <a:gd name="T89" fmla="*/ 105 h 252"/>
                <a:gd name="T90" fmla="*/ 117 w 118"/>
                <a:gd name="T91" fmla="*/ 103 h 252"/>
                <a:gd name="T92" fmla="*/ 118 w 118"/>
                <a:gd name="T93" fmla="*/ 100 h 252"/>
                <a:gd name="T94" fmla="*/ 118 w 118"/>
                <a:gd name="T95" fmla="*/ 98 h 252"/>
                <a:gd name="T96" fmla="*/ 118 w 118"/>
                <a:gd name="T97" fmla="*/ 95 h 252"/>
                <a:gd name="T98" fmla="*/ 118 w 118"/>
                <a:gd name="T99" fmla="*/ 93 h 252"/>
                <a:gd name="T100" fmla="*/ 118 w 118"/>
                <a:gd name="T101" fmla="*/ 90 h 252"/>
                <a:gd name="T102" fmla="*/ 118 w 118"/>
                <a:gd name="T103" fmla="*/ 88 h 252"/>
                <a:gd name="T104" fmla="*/ 118 w 118"/>
                <a:gd name="T105" fmla="*/ 85 h 252"/>
                <a:gd name="T106" fmla="*/ 118 w 118"/>
                <a:gd name="T107" fmla="*/ 82 h 252"/>
                <a:gd name="T108" fmla="*/ 118 w 118"/>
                <a:gd name="T109" fmla="*/ 80 h 252"/>
                <a:gd name="T110" fmla="*/ 118 w 118"/>
                <a:gd name="T111" fmla="*/ 77 h 252"/>
                <a:gd name="T112" fmla="*/ 118 w 118"/>
                <a:gd name="T113" fmla="*/ 74 h 252"/>
                <a:gd name="T114" fmla="*/ 118 w 118"/>
                <a:gd name="T115" fmla="*/ 71 h 252"/>
                <a:gd name="T116" fmla="*/ 118 w 118"/>
                <a:gd name="T117" fmla="*/ 68 h 252"/>
                <a:gd name="T118" fmla="*/ 112 w 118"/>
                <a:gd name="T119" fmla="*/ 27 h 252"/>
                <a:gd name="T120" fmla="*/ 112 w 118"/>
                <a:gd name="T121" fmla="*/ 24 h 252"/>
                <a:gd name="T122" fmla="*/ 111 w 118"/>
                <a:gd name="T123" fmla="*/ 22 h 252"/>
                <a:gd name="T124" fmla="*/ 111 w 118"/>
                <a:gd name="T125" fmla="*/ 1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52">
                  <a:moveTo>
                    <a:pt x="106" y="0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35" y="43"/>
                    <a:pt x="38" y="63"/>
                    <a:pt x="38" y="84"/>
                  </a:cubicBezTo>
                  <a:cubicBezTo>
                    <a:pt x="38" y="128"/>
                    <a:pt x="25" y="171"/>
                    <a:pt x="0" y="207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3" y="242"/>
                    <a:pt x="80" y="230"/>
                    <a:pt x="86" y="219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7"/>
                    <a:pt x="86" y="217"/>
                    <a:pt x="87" y="217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8" y="215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2" y="207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7"/>
                  </a:cubicBezTo>
                  <a:cubicBezTo>
                    <a:pt x="95" y="197"/>
                    <a:pt x="95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7"/>
                    <a:pt x="99" y="187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2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69"/>
                  </a:cubicBezTo>
                  <a:cubicBezTo>
                    <a:pt x="105" y="169"/>
                    <a:pt x="105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5" y="130"/>
                    <a:pt x="115" y="130"/>
                  </a:cubicBezTo>
                  <a:cubicBezTo>
                    <a:pt x="115" y="130"/>
                    <a:pt x="115" y="130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6"/>
                    <a:pt x="117" y="66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53"/>
                    <a:pt x="115" y="41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2"/>
                    <a:pt x="108" y="6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892366" y="1536827"/>
              <a:ext cx="209896" cy="193368"/>
            </a:xfrm>
            <a:custGeom>
              <a:avLst/>
              <a:gdLst>
                <a:gd name="T0" fmla="*/ 192 w 215"/>
                <a:gd name="T1" fmla="*/ 122 h 198"/>
                <a:gd name="T2" fmla="*/ 189 w 215"/>
                <a:gd name="T3" fmla="*/ 119 h 198"/>
                <a:gd name="T4" fmla="*/ 188 w 215"/>
                <a:gd name="T5" fmla="*/ 117 h 198"/>
                <a:gd name="T6" fmla="*/ 187 w 215"/>
                <a:gd name="T7" fmla="*/ 115 h 198"/>
                <a:gd name="T8" fmla="*/ 185 w 215"/>
                <a:gd name="T9" fmla="*/ 113 h 198"/>
                <a:gd name="T10" fmla="*/ 184 w 215"/>
                <a:gd name="T11" fmla="*/ 111 h 198"/>
                <a:gd name="T12" fmla="*/ 183 w 215"/>
                <a:gd name="T13" fmla="*/ 109 h 198"/>
                <a:gd name="T14" fmla="*/ 181 w 215"/>
                <a:gd name="T15" fmla="*/ 108 h 198"/>
                <a:gd name="T16" fmla="*/ 180 w 215"/>
                <a:gd name="T17" fmla="*/ 106 h 198"/>
                <a:gd name="T18" fmla="*/ 179 w 215"/>
                <a:gd name="T19" fmla="*/ 105 h 198"/>
                <a:gd name="T20" fmla="*/ 178 w 215"/>
                <a:gd name="T21" fmla="*/ 103 h 198"/>
                <a:gd name="T22" fmla="*/ 177 w 215"/>
                <a:gd name="T23" fmla="*/ 102 h 198"/>
                <a:gd name="T24" fmla="*/ 175 w 215"/>
                <a:gd name="T25" fmla="*/ 100 h 198"/>
                <a:gd name="T26" fmla="*/ 174 w 215"/>
                <a:gd name="T27" fmla="*/ 98 h 198"/>
                <a:gd name="T28" fmla="*/ 173 w 215"/>
                <a:gd name="T29" fmla="*/ 97 h 198"/>
                <a:gd name="T30" fmla="*/ 171 w 215"/>
                <a:gd name="T31" fmla="*/ 95 h 198"/>
                <a:gd name="T32" fmla="*/ 170 w 215"/>
                <a:gd name="T33" fmla="*/ 94 h 198"/>
                <a:gd name="T34" fmla="*/ 168 w 215"/>
                <a:gd name="T35" fmla="*/ 92 h 198"/>
                <a:gd name="T36" fmla="*/ 167 w 215"/>
                <a:gd name="T37" fmla="*/ 90 h 198"/>
                <a:gd name="T38" fmla="*/ 166 w 215"/>
                <a:gd name="T39" fmla="*/ 89 h 198"/>
                <a:gd name="T40" fmla="*/ 164 w 215"/>
                <a:gd name="T41" fmla="*/ 87 h 198"/>
                <a:gd name="T42" fmla="*/ 162 w 215"/>
                <a:gd name="T43" fmla="*/ 85 h 198"/>
                <a:gd name="T44" fmla="*/ 160 w 215"/>
                <a:gd name="T45" fmla="*/ 83 h 198"/>
                <a:gd name="T46" fmla="*/ 159 w 215"/>
                <a:gd name="T47" fmla="*/ 81 h 198"/>
                <a:gd name="T48" fmla="*/ 157 w 215"/>
                <a:gd name="T49" fmla="*/ 79 h 198"/>
                <a:gd name="T50" fmla="*/ 154 w 215"/>
                <a:gd name="T51" fmla="*/ 77 h 198"/>
                <a:gd name="T52" fmla="*/ 152 w 215"/>
                <a:gd name="T53" fmla="*/ 75 h 198"/>
                <a:gd name="T54" fmla="*/ 150 w 215"/>
                <a:gd name="T55" fmla="*/ 72 h 198"/>
                <a:gd name="T56" fmla="*/ 147 w 215"/>
                <a:gd name="T57" fmla="*/ 70 h 198"/>
                <a:gd name="T58" fmla="*/ 144 w 215"/>
                <a:gd name="T59" fmla="*/ 67 h 198"/>
                <a:gd name="T60" fmla="*/ 140 w 215"/>
                <a:gd name="T61" fmla="*/ 63 h 198"/>
                <a:gd name="T62" fmla="*/ 136 w 215"/>
                <a:gd name="T63" fmla="*/ 60 h 198"/>
                <a:gd name="T64" fmla="*/ 132 w 215"/>
                <a:gd name="T65" fmla="*/ 56 h 198"/>
                <a:gd name="T66" fmla="*/ 128 w 215"/>
                <a:gd name="T67" fmla="*/ 53 h 198"/>
                <a:gd name="T68" fmla="*/ 125 w 215"/>
                <a:gd name="T69" fmla="*/ 51 h 198"/>
                <a:gd name="T70" fmla="*/ 122 w 215"/>
                <a:gd name="T71" fmla="*/ 49 h 198"/>
                <a:gd name="T72" fmla="*/ 119 w 215"/>
                <a:gd name="T73" fmla="*/ 47 h 198"/>
                <a:gd name="T74" fmla="*/ 116 w 215"/>
                <a:gd name="T75" fmla="*/ 45 h 198"/>
                <a:gd name="T76" fmla="*/ 114 w 215"/>
                <a:gd name="T77" fmla="*/ 43 h 198"/>
                <a:gd name="T78" fmla="*/ 111 w 215"/>
                <a:gd name="T79" fmla="*/ 41 h 198"/>
                <a:gd name="T80" fmla="*/ 109 w 215"/>
                <a:gd name="T81" fmla="*/ 40 h 198"/>
                <a:gd name="T82" fmla="*/ 107 w 215"/>
                <a:gd name="T83" fmla="*/ 38 h 198"/>
                <a:gd name="T84" fmla="*/ 105 w 215"/>
                <a:gd name="T85" fmla="*/ 37 h 198"/>
                <a:gd name="T86" fmla="*/ 103 w 215"/>
                <a:gd name="T87" fmla="*/ 35 h 198"/>
                <a:gd name="T88" fmla="*/ 101 w 215"/>
                <a:gd name="T89" fmla="*/ 34 h 198"/>
                <a:gd name="T90" fmla="*/ 99 w 215"/>
                <a:gd name="T91" fmla="*/ 33 h 198"/>
                <a:gd name="T92" fmla="*/ 98 w 215"/>
                <a:gd name="T93" fmla="*/ 32 h 198"/>
                <a:gd name="T94" fmla="*/ 96 w 215"/>
                <a:gd name="T95" fmla="*/ 31 h 198"/>
                <a:gd name="T96" fmla="*/ 94 w 215"/>
                <a:gd name="T97" fmla="*/ 30 h 198"/>
                <a:gd name="T98" fmla="*/ 92 w 215"/>
                <a:gd name="T99" fmla="*/ 29 h 198"/>
                <a:gd name="T100" fmla="*/ 91 w 215"/>
                <a:gd name="T101" fmla="*/ 28 h 198"/>
                <a:gd name="T102" fmla="*/ 89 w 215"/>
                <a:gd name="T103" fmla="*/ 27 h 198"/>
                <a:gd name="T104" fmla="*/ 87 w 215"/>
                <a:gd name="T105" fmla="*/ 26 h 198"/>
                <a:gd name="T106" fmla="*/ 86 w 215"/>
                <a:gd name="T107" fmla="*/ 26 h 198"/>
                <a:gd name="T108" fmla="*/ 84 w 215"/>
                <a:gd name="T109" fmla="*/ 25 h 198"/>
                <a:gd name="T110" fmla="*/ 82 w 215"/>
                <a:gd name="T111" fmla="*/ 24 h 198"/>
                <a:gd name="T112" fmla="*/ 81 w 215"/>
                <a:gd name="T113" fmla="*/ 23 h 198"/>
                <a:gd name="T114" fmla="*/ 79 w 215"/>
                <a:gd name="T115" fmla="*/ 22 h 198"/>
                <a:gd name="T116" fmla="*/ 76 w 215"/>
                <a:gd name="T117" fmla="*/ 21 h 198"/>
                <a:gd name="T118" fmla="*/ 74 w 215"/>
                <a:gd name="T119" fmla="*/ 20 h 198"/>
                <a:gd name="T120" fmla="*/ 70 w 215"/>
                <a:gd name="T121" fmla="*/ 1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198">
                  <a:moveTo>
                    <a:pt x="2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2" y="93"/>
                    <a:pt x="116" y="138"/>
                    <a:pt x="142" y="198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09" y="151"/>
                    <a:pt x="202" y="138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0" y="121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0" y="107"/>
                    <a:pt x="180" y="107"/>
                  </a:cubicBezTo>
                  <a:cubicBezTo>
                    <a:pt x="180" y="107"/>
                    <a:pt x="180" y="107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5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6" y="102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5"/>
                  </a:cubicBezTo>
                  <a:cubicBezTo>
                    <a:pt x="172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7" y="91"/>
                  </a:cubicBezTo>
                  <a:cubicBezTo>
                    <a:pt x="167" y="91"/>
                    <a:pt x="167" y="91"/>
                    <a:pt x="167" y="91"/>
                  </a:cubicBezTo>
                  <a:cubicBezTo>
                    <a:pt x="167" y="91"/>
                    <a:pt x="167" y="91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6" y="90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7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9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7"/>
                    <a:pt x="155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7"/>
                    <a:pt x="155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0" y="73"/>
                    <a:pt x="150" y="73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6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0" y="64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39" y="63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4" y="58"/>
                    <a:pt x="134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7"/>
                    <a:pt x="133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7" y="53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1"/>
                    <a:pt x="126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4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5"/>
                    <a:pt x="116" y="45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1"/>
                    <a:pt x="112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7" y="39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7"/>
                    <a:pt x="106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2" y="9"/>
                    <a:pt x="36" y="4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4501" y="4900538"/>
            <a:ext cx="8771467" cy="857956"/>
            <a:chOff x="404502" y="1383613"/>
            <a:chExt cx="8771467" cy="857956"/>
          </a:xfrm>
        </p:grpSpPr>
        <p:grpSp>
          <p:nvGrpSpPr>
            <p:cNvPr id="74" name="Group 73"/>
            <p:cNvGrpSpPr/>
            <p:nvPr/>
          </p:nvGrpSpPr>
          <p:grpSpPr>
            <a:xfrm>
              <a:off x="404502" y="1383613"/>
              <a:ext cx="8771467" cy="857956"/>
              <a:chOff x="431800" y="1110653"/>
              <a:chExt cx="8771467" cy="8579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431800" y="1110653"/>
                <a:ext cx="8771467" cy="857956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600" b="1" dirty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rgbClr val="00A8C8">
                        <a:lumMod val="75000"/>
                      </a:srgbClr>
                    </a:solidFill>
                    <a:cs typeface="Arial" panose="020B0604020202020204" pitchFamily="34" charset="0"/>
                  </a:rPr>
                  <a:t>WHAT HAPPENS NEXT?</a:t>
                </a:r>
                <a:endParaRPr lang="en-US" sz="1600" b="1" dirty="0">
                  <a:solidFill>
                    <a:srgbClr val="00A8C8">
                      <a:lumMod val="75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86133" y="1256875"/>
                <a:ext cx="502840" cy="578040"/>
                <a:chOff x="586133" y="1052155"/>
                <a:chExt cx="502840" cy="578040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586133" y="1052155"/>
                  <a:ext cx="502840" cy="578040"/>
                  <a:chOff x="-810867" y="1539158"/>
                  <a:chExt cx="502840" cy="578040"/>
                </a:xfrm>
              </p:grpSpPr>
              <p:sp>
                <p:nvSpPr>
                  <p:cNvPr id="81" name="Freeform 23"/>
                  <p:cNvSpPr>
                    <a:spLocks/>
                  </p:cNvSpPr>
                  <p:nvPr/>
                </p:nvSpPr>
                <p:spPr bwMode="auto">
                  <a:xfrm>
                    <a:off x="-810867" y="1678813"/>
                    <a:ext cx="108253" cy="247908"/>
                  </a:xfrm>
                  <a:custGeom>
                    <a:avLst/>
                    <a:gdLst>
                      <a:gd name="T0" fmla="*/ 9 w 111"/>
                      <a:gd name="T1" fmla="*/ 81 h 254"/>
                      <a:gd name="T2" fmla="*/ 8 w 111"/>
                      <a:gd name="T3" fmla="*/ 84 h 254"/>
                      <a:gd name="T4" fmla="*/ 7 w 111"/>
                      <a:gd name="T5" fmla="*/ 87 h 254"/>
                      <a:gd name="T6" fmla="*/ 7 w 111"/>
                      <a:gd name="T7" fmla="*/ 90 h 254"/>
                      <a:gd name="T8" fmla="*/ 6 w 111"/>
                      <a:gd name="T9" fmla="*/ 92 h 254"/>
                      <a:gd name="T10" fmla="*/ 6 w 111"/>
                      <a:gd name="T11" fmla="*/ 95 h 254"/>
                      <a:gd name="T12" fmla="*/ 5 w 111"/>
                      <a:gd name="T13" fmla="*/ 97 h 254"/>
                      <a:gd name="T14" fmla="*/ 5 w 111"/>
                      <a:gd name="T15" fmla="*/ 98 h 254"/>
                      <a:gd name="T16" fmla="*/ 5 w 111"/>
                      <a:gd name="T17" fmla="*/ 100 h 254"/>
                      <a:gd name="T18" fmla="*/ 4 w 111"/>
                      <a:gd name="T19" fmla="*/ 102 h 254"/>
                      <a:gd name="T20" fmla="*/ 4 w 111"/>
                      <a:gd name="T21" fmla="*/ 103 h 254"/>
                      <a:gd name="T22" fmla="*/ 4 w 111"/>
                      <a:gd name="T23" fmla="*/ 105 h 254"/>
                      <a:gd name="T24" fmla="*/ 4 w 111"/>
                      <a:gd name="T25" fmla="*/ 107 h 254"/>
                      <a:gd name="T26" fmla="*/ 3 w 111"/>
                      <a:gd name="T27" fmla="*/ 108 h 254"/>
                      <a:gd name="T28" fmla="*/ 3 w 111"/>
                      <a:gd name="T29" fmla="*/ 110 h 254"/>
                      <a:gd name="T30" fmla="*/ 3 w 111"/>
                      <a:gd name="T31" fmla="*/ 112 h 254"/>
                      <a:gd name="T32" fmla="*/ 3 w 111"/>
                      <a:gd name="T33" fmla="*/ 113 h 254"/>
                      <a:gd name="T34" fmla="*/ 2 w 111"/>
                      <a:gd name="T35" fmla="*/ 115 h 254"/>
                      <a:gd name="T36" fmla="*/ 2 w 111"/>
                      <a:gd name="T37" fmla="*/ 117 h 254"/>
                      <a:gd name="T38" fmla="*/ 2 w 111"/>
                      <a:gd name="T39" fmla="*/ 118 h 254"/>
                      <a:gd name="T40" fmla="*/ 2 w 111"/>
                      <a:gd name="T41" fmla="*/ 120 h 254"/>
                      <a:gd name="T42" fmla="*/ 2 w 111"/>
                      <a:gd name="T43" fmla="*/ 121 h 254"/>
                      <a:gd name="T44" fmla="*/ 2 w 111"/>
                      <a:gd name="T45" fmla="*/ 123 h 254"/>
                      <a:gd name="T46" fmla="*/ 1 w 111"/>
                      <a:gd name="T47" fmla="*/ 125 h 254"/>
                      <a:gd name="T48" fmla="*/ 1 w 111"/>
                      <a:gd name="T49" fmla="*/ 126 h 254"/>
                      <a:gd name="T50" fmla="*/ 1 w 111"/>
                      <a:gd name="T51" fmla="*/ 128 h 254"/>
                      <a:gd name="T52" fmla="*/ 1 w 111"/>
                      <a:gd name="T53" fmla="*/ 130 h 254"/>
                      <a:gd name="T54" fmla="*/ 1 w 111"/>
                      <a:gd name="T55" fmla="*/ 131 h 254"/>
                      <a:gd name="T56" fmla="*/ 1 w 111"/>
                      <a:gd name="T57" fmla="*/ 133 h 254"/>
                      <a:gd name="T58" fmla="*/ 1 w 111"/>
                      <a:gd name="T59" fmla="*/ 135 h 254"/>
                      <a:gd name="T60" fmla="*/ 0 w 111"/>
                      <a:gd name="T61" fmla="*/ 136 h 254"/>
                      <a:gd name="T62" fmla="*/ 0 w 111"/>
                      <a:gd name="T63" fmla="*/ 138 h 254"/>
                      <a:gd name="T64" fmla="*/ 0 w 111"/>
                      <a:gd name="T65" fmla="*/ 139 h 254"/>
                      <a:gd name="T66" fmla="*/ 0 w 111"/>
                      <a:gd name="T67" fmla="*/ 141 h 254"/>
                      <a:gd name="T68" fmla="*/ 0 w 111"/>
                      <a:gd name="T69" fmla="*/ 143 h 254"/>
                      <a:gd name="T70" fmla="*/ 0 w 111"/>
                      <a:gd name="T71" fmla="*/ 144 h 254"/>
                      <a:gd name="T72" fmla="*/ 0 w 111"/>
                      <a:gd name="T73" fmla="*/ 146 h 254"/>
                      <a:gd name="T74" fmla="*/ 0 w 111"/>
                      <a:gd name="T75" fmla="*/ 148 h 254"/>
                      <a:gd name="T76" fmla="*/ 0 w 111"/>
                      <a:gd name="T77" fmla="*/ 149 h 254"/>
                      <a:gd name="T78" fmla="*/ 0 w 111"/>
                      <a:gd name="T79" fmla="*/ 151 h 254"/>
                      <a:gd name="T80" fmla="*/ 0 w 111"/>
                      <a:gd name="T81" fmla="*/ 153 h 254"/>
                      <a:gd name="T82" fmla="*/ 0 w 111"/>
                      <a:gd name="T83" fmla="*/ 155 h 254"/>
                      <a:gd name="T84" fmla="*/ 0 w 111"/>
                      <a:gd name="T85" fmla="*/ 157 h 254"/>
                      <a:gd name="T86" fmla="*/ 0 w 111"/>
                      <a:gd name="T87" fmla="*/ 158 h 254"/>
                      <a:gd name="T88" fmla="*/ 0 w 111"/>
                      <a:gd name="T89" fmla="*/ 160 h 254"/>
                      <a:gd name="T90" fmla="*/ 0 w 111"/>
                      <a:gd name="T91" fmla="*/ 162 h 254"/>
                      <a:gd name="T92" fmla="*/ 0 w 111"/>
                      <a:gd name="T93" fmla="*/ 164 h 254"/>
                      <a:gd name="T94" fmla="*/ 0 w 111"/>
                      <a:gd name="T95" fmla="*/ 166 h 254"/>
                      <a:gd name="T96" fmla="*/ 0 w 111"/>
                      <a:gd name="T97" fmla="*/ 168 h 254"/>
                      <a:gd name="T98" fmla="*/ 0 w 111"/>
                      <a:gd name="T99" fmla="*/ 170 h 254"/>
                      <a:gd name="T100" fmla="*/ 1 w 111"/>
                      <a:gd name="T101" fmla="*/ 172 h 254"/>
                      <a:gd name="T102" fmla="*/ 1 w 111"/>
                      <a:gd name="T103" fmla="*/ 174 h 254"/>
                      <a:gd name="T104" fmla="*/ 1 w 111"/>
                      <a:gd name="T105" fmla="*/ 177 h 254"/>
                      <a:gd name="T106" fmla="*/ 1 w 111"/>
                      <a:gd name="T107" fmla="*/ 182 h 254"/>
                      <a:gd name="T108" fmla="*/ 8 w 111"/>
                      <a:gd name="T109" fmla="*/ 224 h 254"/>
                      <a:gd name="T110" fmla="*/ 9 w 111"/>
                      <a:gd name="T111" fmla="*/ 226 h 254"/>
                      <a:gd name="T112" fmla="*/ 10 w 111"/>
                      <a:gd name="T113" fmla="*/ 228 h 254"/>
                      <a:gd name="T114" fmla="*/ 10 w 111"/>
                      <a:gd name="T115" fmla="*/ 230 h 254"/>
                      <a:gd name="T116" fmla="*/ 11 w 111"/>
                      <a:gd name="T117" fmla="*/ 231 h 254"/>
                      <a:gd name="T118" fmla="*/ 11 w 111"/>
                      <a:gd name="T119" fmla="*/ 233 h 254"/>
                      <a:gd name="T120" fmla="*/ 12 w 111"/>
                      <a:gd name="T121" fmla="*/ 23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1" h="254">
                        <a:moveTo>
                          <a:pt x="43" y="0"/>
                        </a:moveTo>
                        <a:cubicBezTo>
                          <a:pt x="29" y="22"/>
                          <a:pt x="18" y="47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1" y="73"/>
                          <a:pt x="11" y="73"/>
                        </a:cubicBezTo>
                        <a:cubicBezTo>
                          <a:pt x="11" y="73"/>
                          <a:pt x="11" y="73"/>
                          <a:pt x="11" y="73"/>
                        </a:cubicBezTo>
                        <a:cubicBezTo>
                          <a:pt x="11" y="74"/>
                          <a:pt x="11" y="74"/>
                          <a:pt x="10" y="75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6"/>
                          <a:pt x="10" y="77"/>
                          <a:pt x="10" y="78"/>
                        </a:cubicBezTo>
                        <a:cubicBezTo>
                          <a:pt x="10" y="78"/>
                          <a:pt x="10" y="78"/>
                          <a:pt x="10" y="78"/>
                        </a:cubicBezTo>
                        <a:cubicBezTo>
                          <a:pt x="9" y="78"/>
                          <a:pt x="9" y="79"/>
                          <a:pt x="9" y="80"/>
                        </a:cubicBezTo>
                        <a:cubicBezTo>
                          <a:pt x="9" y="80"/>
                          <a:pt x="9" y="80"/>
                          <a:pt x="9" y="80"/>
                        </a:cubicBezTo>
                        <a:cubicBezTo>
                          <a:pt x="9" y="80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1"/>
                          <a:pt x="9" y="81"/>
                          <a:pt x="9" y="81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9" y="82"/>
                          <a:pt x="8" y="82"/>
                          <a:pt x="8" y="82"/>
                        </a:cubicBezTo>
                        <a:cubicBezTo>
                          <a:pt x="8" y="82"/>
                          <a:pt x="8" y="82"/>
                          <a:pt x="8" y="82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3"/>
                          <a:pt x="8" y="83"/>
                          <a:pt x="8" y="83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4"/>
                          <a:pt x="8" y="84"/>
                        </a:cubicBezTo>
                        <a:cubicBezTo>
                          <a:pt x="8" y="84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5"/>
                          <a:pt x="8" y="85"/>
                          <a:pt x="8" y="85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8" y="86"/>
                          <a:pt x="8" y="86"/>
                        </a:cubicBezTo>
                        <a:cubicBezTo>
                          <a:pt x="8" y="86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7" y="88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89"/>
                          <a:pt x="7" y="89"/>
                        </a:cubicBezTo>
                        <a:cubicBezTo>
                          <a:pt x="7" y="89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0"/>
                          <a:pt x="7" y="90"/>
                        </a:cubicBezTo>
                        <a:cubicBezTo>
                          <a:pt x="7" y="90"/>
                          <a:pt x="7" y="91"/>
                          <a:pt x="7" y="91"/>
                        </a:cubicBezTo>
                        <a:cubicBezTo>
                          <a:pt x="7" y="91"/>
                          <a:pt x="7" y="91"/>
                          <a:pt x="7" y="91"/>
                        </a:cubicBezTo>
                        <a:cubicBezTo>
                          <a:pt x="7" y="91"/>
                          <a:pt x="6" y="91"/>
                          <a:pt x="6" y="91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6" y="91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2"/>
                        </a:cubicBezTo>
                        <a:cubicBezTo>
                          <a:pt x="6" y="92"/>
                          <a:pt x="6" y="92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6" y="93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4"/>
                        </a:cubicBezTo>
                        <a:cubicBezTo>
                          <a:pt x="6" y="94"/>
                          <a:pt x="6" y="94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5"/>
                        </a:cubicBezTo>
                        <a:cubicBezTo>
                          <a:pt x="6" y="95"/>
                          <a:pt x="6" y="95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6" y="96"/>
                          <a:pt x="6" y="96"/>
                        </a:cubicBezTo>
                        <a:cubicBezTo>
                          <a:pt x="6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6"/>
                        </a:cubicBezTo>
                        <a:cubicBezTo>
                          <a:pt x="5" y="96"/>
                          <a:pt x="5" y="96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5" y="97"/>
                          <a:pt x="5" y="97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5" y="98"/>
                          <a:pt x="5" y="98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5" y="99"/>
                          <a:pt x="5" y="99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0"/>
                        </a:cubicBezTo>
                        <a:cubicBezTo>
                          <a:pt x="5" y="100"/>
                          <a:pt x="5" y="100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5" y="101"/>
                          <a:pt x="4" y="101"/>
                          <a:pt x="4" y="101"/>
                        </a:cubicBezTo>
                        <a:cubicBezTo>
                          <a:pt x="4" y="101"/>
                          <a:pt x="4" y="101"/>
                          <a:pt x="4" y="101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3"/>
                        </a:cubicBezTo>
                        <a:cubicBezTo>
                          <a:pt x="4" y="103"/>
                          <a:pt x="4" y="103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4"/>
                        </a:cubicBezTo>
                        <a:cubicBezTo>
                          <a:pt x="4" y="104"/>
                          <a:pt x="4" y="104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5"/>
                          <a:pt x="4" y="105"/>
                          <a:pt x="4" y="105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6"/>
                        </a:cubicBezTo>
                        <a:cubicBezTo>
                          <a:pt x="4" y="106"/>
                          <a:pt x="4" y="106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4" y="107"/>
                        </a:cubicBezTo>
                        <a:cubicBezTo>
                          <a:pt x="4" y="107"/>
                          <a:pt x="4" y="107"/>
                          <a:pt x="3" y="107"/>
                        </a:cubicBezTo>
                        <a:cubicBezTo>
                          <a:pt x="3" y="107"/>
                          <a:pt x="3" y="107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8"/>
                          <a:pt x="3" y="108"/>
                          <a:pt x="3" y="108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09"/>
                          <a:pt x="3" y="109"/>
                          <a:pt x="3" y="109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3" y="110"/>
                          <a:pt x="3" y="110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1"/>
                          <a:pt x="3" y="111"/>
                        </a:cubicBezTo>
                        <a:cubicBezTo>
                          <a:pt x="3" y="111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2"/>
                          <a:pt x="3" y="112"/>
                          <a:pt x="3" y="112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3"/>
                        </a:cubicBezTo>
                        <a:cubicBezTo>
                          <a:pt x="3" y="113"/>
                          <a:pt x="3" y="113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3" y="114"/>
                          <a:pt x="3" y="114"/>
                        </a:cubicBezTo>
                        <a:cubicBezTo>
                          <a:pt x="3" y="114"/>
                          <a:pt x="2" y="114"/>
                          <a:pt x="2" y="114"/>
                        </a:cubicBezTo>
                        <a:cubicBezTo>
                          <a:pt x="2" y="114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5"/>
                        </a:cubicBezTo>
                        <a:cubicBezTo>
                          <a:pt x="2" y="115"/>
                          <a:pt x="2" y="115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2" y="116"/>
                          <a:pt x="2" y="116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7"/>
                          <a:pt x="2" y="117"/>
                        </a:cubicBezTo>
                        <a:cubicBezTo>
                          <a:pt x="2" y="117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8"/>
                        </a:cubicBezTo>
                        <a:cubicBezTo>
                          <a:pt x="2" y="118"/>
                          <a:pt x="2" y="118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19"/>
                        </a:cubicBezTo>
                        <a:cubicBezTo>
                          <a:pt x="2" y="119"/>
                          <a:pt x="2" y="119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0"/>
                          <a:pt x="2" y="120"/>
                        </a:cubicBezTo>
                        <a:cubicBezTo>
                          <a:pt x="2" y="120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1"/>
                        </a:cubicBezTo>
                        <a:cubicBezTo>
                          <a:pt x="2" y="121"/>
                          <a:pt x="2" y="121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2"/>
                          <a:pt x="2" y="122"/>
                        </a:cubicBezTo>
                        <a:cubicBezTo>
                          <a:pt x="2" y="122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4"/>
                          <a:pt x="1" y="124"/>
                        </a:cubicBezTo>
                        <a:cubicBezTo>
                          <a:pt x="1" y="124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5"/>
                          <a:pt x="1" y="125"/>
                          <a:pt x="1" y="125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7"/>
                          <a:pt x="1" y="127"/>
                          <a:pt x="1" y="127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8"/>
                        </a:cubicBezTo>
                        <a:cubicBezTo>
                          <a:pt x="1" y="128"/>
                          <a:pt x="1" y="128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29"/>
                          <a:pt x="1" y="129"/>
                        </a:cubicBezTo>
                        <a:cubicBezTo>
                          <a:pt x="1" y="129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0"/>
                          <a:pt x="1" y="130"/>
                          <a:pt x="1" y="130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1"/>
                          <a:pt x="1" y="131"/>
                        </a:cubicBezTo>
                        <a:cubicBezTo>
                          <a:pt x="1" y="131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2"/>
                        </a:cubicBezTo>
                        <a:cubicBezTo>
                          <a:pt x="1" y="132"/>
                          <a:pt x="1" y="132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4"/>
                        </a:cubicBezTo>
                        <a:cubicBezTo>
                          <a:pt x="1" y="134"/>
                          <a:pt x="1" y="134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5"/>
                          <a:pt x="1" y="135"/>
                          <a:pt x="1" y="135"/>
                        </a:cubicBezTo>
                        <a:cubicBezTo>
                          <a:pt x="1" y="136"/>
                          <a:pt x="1" y="136"/>
                          <a:pt x="1" y="136"/>
                        </a:cubicBezTo>
                        <a:cubicBezTo>
                          <a:pt x="1" y="136"/>
                          <a:pt x="1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136"/>
                          <a:pt x="0" y="136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37"/>
                          <a:pt x="0" y="137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8"/>
                        </a:cubicBezTo>
                        <a:cubicBezTo>
                          <a:pt x="0" y="138"/>
                          <a:pt x="0" y="138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0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1"/>
                        </a:cubicBezTo>
                        <a:cubicBezTo>
                          <a:pt x="0" y="141"/>
                          <a:pt x="0" y="141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2"/>
                          <a:pt x="0" y="142"/>
                        </a:cubicBezTo>
                        <a:cubicBezTo>
                          <a:pt x="0" y="142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5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0" y="146"/>
                          <a:pt x="0" y="146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0"/>
                        </a:cubicBezTo>
                        <a:cubicBezTo>
                          <a:pt x="0" y="150"/>
                          <a:pt x="0" y="150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1"/>
                          <a:pt x="0" y="151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2"/>
                        </a:cubicBezTo>
                        <a:cubicBezTo>
                          <a:pt x="0" y="152"/>
                          <a:pt x="0" y="152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3"/>
                          <a:pt x="0" y="153"/>
                        </a:cubicBezTo>
                        <a:cubicBezTo>
                          <a:pt x="0" y="153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4"/>
                          <a:pt x="0" y="154"/>
                          <a:pt x="0" y="154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0" y="155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0" y="156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0" y="157"/>
                          <a:pt x="0" y="157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58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0"/>
                          <a:pt x="0" y="160"/>
                        </a:cubicBezTo>
                        <a:cubicBezTo>
                          <a:pt x="0" y="160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1"/>
                        </a:cubicBezTo>
                        <a:cubicBezTo>
                          <a:pt x="0" y="161"/>
                          <a:pt x="0" y="161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2"/>
                        </a:cubicBezTo>
                        <a:cubicBezTo>
                          <a:pt x="0" y="162"/>
                          <a:pt x="0" y="162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3"/>
                        </a:cubicBezTo>
                        <a:cubicBezTo>
                          <a:pt x="0" y="163"/>
                          <a:pt x="0" y="163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5"/>
                          <a:pt x="0" y="165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0" y="166"/>
                          <a:pt x="0" y="166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7"/>
                        </a:cubicBezTo>
                        <a:cubicBezTo>
                          <a:pt x="0" y="167"/>
                          <a:pt x="0" y="167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68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69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0"/>
                          <a:pt x="0" y="170"/>
                          <a:pt x="1" y="170"/>
                        </a:cubicBezTo>
                        <a:cubicBezTo>
                          <a:pt x="1" y="170"/>
                          <a:pt x="1" y="170"/>
                          <a:pt x="1" y="170"/>
                        </a:cubicBezTo>
                        <a:cubicBezTo>
                          <a:pt x="1" y="170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2"/>
                        </a:cubicBezTo>
                        <a:cubicBezTo>
                          <a:pt x="1" y="172"/>
                          <a:pt x="1" y="172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1" y="173"/>
                          <a:pt x="1" y="173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4"/>
                          <a:pt x="1" y="174"/>
                          <a:pt x="1" y="174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5"/>
                        </a:cubicBezTo>
                        <a:cubicBezTo>
                          <a:pt x="1" y="175"/>
                          <a:pt x="1" y="175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6"/>
                        </a:cubicBezTo>
                        <a:cubicBezTo>
                          <a:pt x="1" y="176"/>
                          <a:pt x="1" y="176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7"/>
                          <a:pt x="1" y="177"/>
                          <a:pt x="1" y="177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8"/>
                          <a:pt x="1" y="178"/>
                        </a:cubicBezTo>
                        <a:cubicBezTo>
                          <a:pt x="1" y="178"/>
                          <a:pt x="1" y="179"/>
                          <a:pt x="1" y="179"/>
                        </a:cubicBezTo>
                        <a:cubicBezTo>
                          <a:pt x="1" y="179"/>
                          <a:pt x="1" y="179"/>
                          <a:pt x="1" y="179"/>
                        </a:cubicBezTo>
                        <a:cubicBezTo>
                          <a:pt x="1" y="179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0"/>
                          <a:pt x="1" y="180"/>
                          <a:pt x="1" y="180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1"/>
                          <a:pt x="1" y="181"/>
                        </a:cubicBezTo>
                        <a:cubicBezTo>
                          <a:pt x="1" y="181"/>
                          <a:pt x="1" y="182"/>
                          <a:pt x="1" y="182"/>
                        </a:cubicBezTo>
                        <a:cubicBezTo>
                          <a:pt x="1" y="182"/>
                          <a:pt x="1" y="182"/>
                          <a:pt x="1" y="182"/>
                        </a:cubicBezTo>
                        <a:cubicBezTo>
                          <a:pt x="1" y="182"/>
                          <a:pt x="1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3" y="196"/>
                          <a:pt x="5" y="209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2"/>
                          <a:pt x="8" y="222"/>
                        </a:cubicBezTo>
                        <a:cubicBezTo>
                          <a:pt x="8" y="222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3"/>
                          <a:pt x="8" y="223"/>
                          <a:pt x="8" y="223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8" y="224"/>
                          <a:pt x="8" y="224"/>
                          <a:pt x="8" y="224"/>
                        </a:cubicBezTo>
                        <a:cubicBezTo>
                          <a:pt x="9" y="224"/>
                          <a:pt x="9" y="224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5"/>
                          <a:pt x="9" y="225"/>
                        </a:cubicBezTo>
                        <a:cubicBezTo>
                          <a:pt x="9" y="225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6"/>
                          <a:pt x="9" y="226"/>
                          <a:pt x="9" y="226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7"/>
                          <a:pt x="9" y="227"/>
                          <a:pt x="9" y="227"/>
                        </a:cubicBezTo>
                        <a:cubicBezTo>
                          <a:pt x="9" y="228"/>
                          <a:pt x="9" y="228"/>
                          <a:pt x="9" y="228"/>
                        </a:cubicBezTo>
                        <a:cubicBezTo>
                          <a:pt x="9" y="228"/>
                          <a:pt x="9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8"/>
                          <a:pt x="10" y="228"/>
                        </a:cubicBezTo>
                        <a:cubicBezTo>
                          <a:pt x="10" y="228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29"/>
                          <a:pt x="10" y="229"/>
                        </a:cubicBezTo>
                        <a:cubicBezTo>
                          <a:pt x="10" y="229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0"/>
                          <a:pt x="10" y="230"/>
                          <a:pt x="10" y="230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0" y="231"/>
                        </a:cubicBezTo>
                        <a:cubicBezTo>
                          <a:pt x="10" y="231"/>
                          <a:pt x="10" y="231"/>
                          <a:pt x="11" y="231"/>
                        </a:cubicBezTo>
                        <a:cubicBezTo>
                          <a:pt x="11" y="231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2"/>
                        </a:cubicBezTo>
                        <a:cubicBezTo>
                          <a:pt x="11" y="232"/>
                          <a:pt x="11" y="232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3"/>
                          <a:pt x="11" y="233"/>
                        </a:cubicBezTo>
                        <a:cubicBezTo>
                          <a:pt x="11" y="233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4"/>
                        </a:cubicBezTo>
                        <a:cubicBezTo>
                          <a:pt x="11" y="234"/>
                          <a:pt x="11" y="234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1" y="235"/>
                        </a:cubicBezTo>
                        <a:cubicBezTo>
                          <a:pt x="11" y="235"/>
                          <a:pt x="11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5"/>
                          <a:pt x="12" y="235"/>
                          <a:pt x="12" y="235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6"/>
                        </a:cubicBezTo>
                        <a:cubicBezTo>
                          <a:pt x="12" y="236"/>
                          <a:pt x="12" y="236"/>
                          <a:pt x="12" y="237"/>
                        </a:cubicBezTo>
                        <a:cubicBezTo>
                          <a:pt x="12" y="237"/>
                          <a:pt x="12" y="237"/>
                          <a:pt x="12" y="237"/>
                        </a:cubicBezTo>
                        <a:cubicBezTo>
                          <a:pt x="14" y="242"/>
                          <a:pt x="16" y="248"/>
                          <a:pt x="18" y="254"/>
                        </a:cubicBezTo>
                        <a:cubicBezTo>
                          <a:pt x="93" y="227"/>
                          <a:pt x="93" y="227"/>
                          <a:pt x="93" y="227"/>
                        </a:cubicBezTo>
                        <a:cubicBezTo>
                          <a:pt x="84" y="203"/>
                          <a:pt x="80" y="178"/>
                          <a:pt x="80" y="153"/>
                        </a:cubicBezTo>
                        <a:cubicBezTo>
                          <a:pt x="80" y="113"/>
                          <a:pt x="91" y="75"/>
                          <a:pt x="111" y="4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24"/>
                  <p:cNvSpPr>
                    <a:spLocks/>
                  </p:cNvSpPr>
                  <p:nvPr/>
                </p:nvSpPr>
                <p:spPr bwMode="auto">
                  <a:xfrm>
                    <a:off x="-777813" y="1925895"/>
                    <a:ext cx="214854" cy="185105"/>
                  </a:xfrm>
                  <a:custGeom>
                    <a:avLst/>
                    <a:gdLst>
                      <a:gd name="T0" fmla="*/ 35 w 220"/>
                      <a:gd name="T1" fmla="*/ 90 h 190"/>
                      <a:gd name="T2" fmla="*/ 37 w 220"/>
                      <a:gd name="T3" fmla="*/ 92 h 190"/>
                      <a:gd name="T4" fmla="*/ 38 w 220"/>
                      <a:gd name="T5" fmla="*/ 94 h 190"/>
                      <a:gd name="T6" fmla="*/ 40 w 220"/>
                      <a:gd name="T7" fmla="*/ 95 h 190"/>
                      <a:gd name="T8" fmla="*/ 41 w 220"/>
                      <a:gd name="T9" fmla="*/ 97 h 190"/>
                      <a:gd name="T10" fmla="*/ 42 w 220"/>
                      <a:gd name="T11" fmla="*/ 98 h 190"/>
                      <a:gd name="T12" fmla="*/ 43 w 220"/>
                      <a:gd name="T13" fmla="*/ 99 h 190"/>
                      <a:gd name="T14" fmla="*/ 44 w 220"/>
                      <a:gd name="T15" fmla="*/ 100 h 190"/>
                      <a:gd name="T16" fmla="*/ 45 w 220"/>
                      <a:gd name="T17" fmla="*/ 102 h 190"/>
                      <a:gd name="T18" fmla="*/ 46 w 220"/>
                      <a:gd name="T19" fmla="*/ 103 h 190"/>
                      <a:gd name="T20" fmla="*/ 48 w 220"/>
                      <a:gd name="T21" fmla="*/ 104 h 190"/>
                      <a:gd name="T22" fmla="*/ 49 w 220"/>
                      <a:gd name="T23" fmla="*/ 105 h 190"/>
                      <a:gd name="T24" fmla="*/ 50 w 220"/>
                      <a:gd name="T25" fmla="*/ 106 h 190"/>
                      <a:gd name="T26" fmla="*/ 51 w 220"/>
                      <a:gd name="T27" fmla="*/ 108 h 190"/>
                      <a:gd name="T28" fmla="*/ 52 w 220"/>
                      <a:gd name="T29" fmla="*/ 109 h 190"/>
                      <a:gd name="T30" fmla="*/ 54 w 220"/>
                      <a:gd name="T31" fmla="*/ 110 h 190"/>
                      <a:gd name="T32" fmla="*/ 55 w 220"/>
                      <a:gd name="T33" fmla="*/ 111 h 190"/>
                      <a:gd name="T34" fmla="*/ 56 w 220"/>
                      <a:gd name="T35" fmla="*/ 113 h 190"/>
                      <a:gd name="T36" fmla="*/ 57 w 220"/>
                      <a:gd name="T37" fmla="*/ 114 h 190"/>
                      <a:gd name="T38" fmla="*/ 59 w 220"/>
                      <a:gd name="T39" fmla="*/ 115 h 190"/>
                      <a:gd name="T40" fmla="*/ 61 w 220"/>
                      <a:gd name="T41" fmla="*/ 117 h 190"/>
                      <a:gd name="T42" fmla="*/ 62 w 220"/>
                      <a:gd name="T43" fmla="*/ 118 h 190"/>
                      <a:gd name="T44" fmla="*/ 64 w 220"/>
                      <a:gd name="T45" fmla="*/ 120 h 190"/>
                      <a:gd name="T46" fmla="*/ 66 w 220"/>
                      <a:gd name="T47" fmla="*/ 122 h 190"/>
                      <a:gd name="T48" fmla="*/ 67 w 220"/>
                      <a:gd name="T49" fmla="*/ 123 h 190"/>
                      <a:gd name="T50" fmla="*/ 70 w 220"/>
                      <a:gd name="T51" fmla="*/ 125 h 190"/>
                      <a:gd name="T52" fmla="*/ 71 w 220"/>
                      <a:gd name="T53" fmla="*/ 126 h 190"/>
                      <a:gd name="T54" fmla="*/ 73 w 220"/>
                      <a:gd name="T55" fmla="*/ 128 h 190"/>
                      <a:gd name="T56" fmla="*/ 75 w 220"/>
                      <a:gd name="T57" fmla="*/ 129 h 190"/>
                      <a:gd name="T58" fmla="*/ 77 w 220"/>
                      <a:gd name="T59" fmla="*/ 131 h 190"/>
                      <a:gd name="T60" fmla="*/ 79 w 220"/>
                      <a:gd name="T61" fmla="*/ 132 h 190"/>
                      <a:gd name="T62" fmla="*/ 80 w 220"/>
                      <a:gd name="T63" fmla="*/ 134 h 190"/>
                      <a:gd name="T64" fmla="*/ 82 w 220"/>
                      <a:gd name="T65" fmla="*/ 135 h 190"/>
                      <a:gd name="T66" fmla="*/ 83 w 220"/>
                      <a:gd name="T67" fmla="*/ 136 h 190"/>
                      <a:gd name="T68" fmla="*/ 85 w 220"/>
                      <a:gd name="T69" fmla="*/ 137 h 190"/>
                      <a:gd name="T70" fmla="*/ 87 w 220"/>
                      <a:gd name="T71" fmla="*/ 139 h 190"/>
                      <a:gd name="T72" fmla="*/ 88 w 220"/>
                      <a:gd name="T73" fmla="*/ 140 h 190"/>
                      <a:gd name="T74" fmla="*/ 90 w 220"/>
                      <a:gd name="T75" fmla="*/ 141 h 190"/>
                      <a:gd name="T76" fmla="*/ 91 w 220"/>
                      <a:gd name="T77" fmla="*/ 142 h 190"/>
                      <a:gd name="T78" fmla="*/ 93 w 220"/>
                      <a:gd name="T79" fmla="*/ 143 h 190"/>
                      <a:gd name="T80" fmla="*/ 94 w 220"/>
                      <a:gd name="T81" fmla="*/ 144 h 190"/>
                      <a:gd name="T82" fmla="*/ 96 w 220"/>
                      <a:gd name="T83" fmla="*/ 145 h 190"/>
                      <a:gd name="T84" fmla="*/ 97 w 220"/>
                      <a:gd name="T85" fmla="*/ 146 h 190"/>
                      <a:gd name="T86" fmla="*/ 99 w 220"/>
                      <a:gd name="T87" fmla="*/ 147 h 190"/>
                      <a:gd name="T88" fmla="*/ 100 w 220"/>
                      <a:gd name="T89" fmla="*/ 148 h 190"/>
                      <a:gd name="T90" fmla="*/ 101 w 220"/>
                      <a:gd name="T91" fmla="*/ 149 h 190"/>
                      <a:gd name="T92" fmla="*/ 103 w 220"/>
                      <a:gd name="T93" fmla="*/ 150 h 190"/>
                      <a:gd name="T94" fmla="*/ 104 w 220"/>
                      <a:gd name="T95" fmla="*/ 150 h 190"/>
                      <a:gd name="T96" fmla="*/ 106 w 220"/>
                      <a:gd name="T97" fmla="*/ 151 h 190"/>
                      <a:gd name="T98" fmla="*/ 107 w 220"/>
                      <a:gd name="T99" fmla="*/ 152 h 190"/>
                      <a:gd name="T100" fmla="*/ 109 w 220"/>
                      <a:gd name="T101" fmla="*/ 153 h 190"/>
                      <a:gd name="T102" fmla="*/ 110 w 220"/>
                      <a:gd name="T103" fmla="*/ 154 h 190"/>
                      <a:gd name="T104" fmla="*/ 112 w 220"/>
                      <a:gd name="T105" fmla="*/ 155 h 190"/>
                      <a:gd name="T106" fmla="*/ 114 w 220"/>
                      <a:gd name="T107" fmla="*/ 156 h 190"/>
                      <a:gd name="T108" fmla="*/ 116 w 220"/>
                      <a:gd name="T109" fmla="*/ 157 h 190"/>
                      <a:gd name="T110" fmla="*/ 117 w 220"/>
                      <a:gd name="T111" fmla="*/ 158 h 190"/>
                      <a:gd name="T112" fmla="*/ 120 w 220"/>
                      <a:gd name="T113" fmla="*/ 160 h 190"/>
                      <a:gd name="T114" fmla="*/ 123 w 220"/>
                      <a:gd name="T115" fmla="*/ 161 h 190"/>
                      <a:gd name="T116" fmla="*/ 126 w 220"/>
                      <a:gd name="T117" fmla="*/ 163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20" h="190">
                        <a:moveTo>
                          <a:pt x="71" y="0"/>
                        </a:move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9" y="55"/>
                          <a:pt x="20" y="72"/>
                          <a:pt x="33" y="88"/>
                        </a:cubicBezTo>
                        <a:cubicBezTo>
                          <a:pt x="33" y="88"/>
                          <a:pt x="33" y="88"/>
                          <a:pt x="33" y="88"/>
                        </a:cubicBezTo>
                        <a:cubicBezTo>
                          <a:pt x="34" y="88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4" y="89"/>
                        </a:cubicBezTo>
                        <a:cubicBezTo>
                          <a:pt x="34" y="89"/>
                          <a:pt x="34" y="89"/>
                          <a:pt x="35" y="89"/>
                        </a:cubicBezTo>
                        <a:cubicBezTo>
                          <a:pt x="35" y="89"/>
                          <a:pt x="35" y="89"/>
                          <a:pt x="35" y="89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0"/>
                          <a:pt x="35" y="90"/>
                        </a:cubicBezTo>
                        <a:cubicBezTo>
                          <a:pt x="35" y="90"/>
                          <a:pt x="35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1"/>
                          <a:pt x="36" y="91"/>
                        </a:cubicBezTo>
                        <a:cubicBezTo>
                          <a:pt x="36" y="91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6" y="92"/>
                        </a:cubicBezTo>
                        <a:cubicBezTo>
                          <a:pt x="36" y="92"/>
                          <a:pt x="36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2"/>
                        </a:cubicBezTo>
                        <a:cubicBezTo>
                          <a:pt x="37" y="92"/>
                          <a:pt x="37" y="92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7" y="93"/>
                        </a:cubicBezTo>
                        <a:cubicBezTo>
                          <a:pt x="37" y="93"/>
                          <a:pt x="37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3"/>
                          <a:pt x="38" y="93"/>
                          <a:pt x="38" y="93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8" y="94"/>
                        </a:cubicBezTo>
                        <a:cubicBezTo>
                          <a:pt x="38" y="94"/>
                          <a:pt x="38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4"/>
                        </a:cubicBezTo>
                        <a:cubicBezTo>
                          <a:pt x="39" y="94"/>
                          <a:pt x="39" y="94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39" y="95"/>
                        </a:cubicBezTo>
                        <a:cubicBezTo>
                          <a:pt x="39" y="95"/>
                          <a:pt x="39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5"/>
                          <a:pt x="40" y="95"/>
                          <a:pt x="40" y="95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0" y="96"/>
                        </a:cubicBezTo>
                        <a:cubicBezTo>
                          <a:pt x="40" y="96"/>
                          <a:pt x="40" y="96"/>
                          <a:pt x="41" y="96"/>
                        </a:cubicBezTo>
                        <a:cubicBezTo>
                          <a:pt x="41" y="96"/>
                          <a:pt x="41" y="96"/>
                          <a:pt x="41" y="96"/>
                        </a:cubicBezTo>
                        <a:cubicBezTo>
                          <a:pt x="41" y="96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1" y="97"/>
                          <a:pt x="41" y="97"/>
                        </a:cubicBezTo>
                        <a:cubicBezTo>
                          <a:pt x="41" y="97"/>
                          <a:pt x="42" y="97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8"/>
                          <a:pt x="42" y="98"/>
                        </a:cubicBezTo>
                        <a:cubicBezTo>
                          <a:pt x="42" y="98"/>
                          <a:pt x="42" y="99"/>
                          <a:pt x="42" y="99"/>
                        </a:cubicBezTo>
                        <a:cubicBezTo>
                          <a:pt x="42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99"/>
                          <a:pt x="43" y="99"/>
                          <a:pt x="43" y="99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3" y="100"/>
                          <a:pt x="43" y="100"/>
                          <a:pt x="43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0"/>
                          <a:pt x="44" y="100"/>
                        </a:cubicBezTo>
                        <a:cubicBezTo>
                          <a:pt x="44" y="100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4" y="101"/>
                        </a:cubicBezTo>
                        <a:cubicBezTo>
                          <a:pt x="44" y="101"/>
                          <a:pt x="44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1"/>
                        </a:cubicBezTo>
                        <a:cubicBezTo>
                          <a:pt x="45" y="101"/>
                          <a:pt x="45" y="101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5" y="102"/>
                        </a:cubicBezTo>
                        <a:cubicBezTo>
                          <a:pt x="45" y="102"/>
                          <a:pt x="45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2"/>
                        </a:cubicBezTo>
                        <a:cubicBezTo>
                          <a:pt x="46" y="102"/>
                          <a:pt x="46" y="102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6" y="103"/>
                          <a:pt x="46" y="103"/>
                        </a:cubicBezTo>
                        <a:cubicBezTo>
                          <a:pt x="46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3"/>
                        </a:cubicBezTo>
                        <a:cubicBezTo>
                          <a:pt x="47" y="103"/>
                          <a:pt x="47" y="103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7" y="104"/>
                          <a:pt x="47" y="104"/>
                        </a:cubicBezTo>
                        <a:cubicBezTo>
                          <a:pt x="47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48" y="104"/>
                          <a:pt x="48" y="104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8" y="105"/>
                        </a:cubicBezTo>
                        <a:cubicBezTo>
                          <a:pt x="48" y="105"/>
                          <a:pt x="48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5"/>
                          <a:pt x="49" y="105"/>
                        </a:cubicBezTo>
                        <a:cubicBezTo>
                          <a:pt x="49" y="105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6"/>
                          <a:pt x="50" y="106"/>
                          <a:pt x="50" y="106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0" y="107"/>
                        </a:cubicBezTo>
                        <a:cubicBezTo>
                          <a:pt x="50" y="107"/>
                          <a:pt x="50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7"/>
                        </a:cubicBezTo>
                        <a:cubicBezTo>
                          <a:pt x="51" y="107"/>
                          <a:pt x="51" y="107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8"/>
                          <a:pt x="52" y="108"/>
                        </a:cubicBezTo>
                        <a:cubicBezTo>
                          <a:pt x="52" y="108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2" y="109"/>
                          <a:pt x="52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09"/>
                          <a:pt x="53" y="109"/>
                        </a:cubicBezTo>
                        <a:cubicBezTo>
                          <a:pt x="53" y="109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3" y="110"/>
                          <a:pt x="53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0"/>
                          <a:pt x="54" y="110"/>
                        </a:cubicBezTo>
                        <a:cubicBezTo>
                          <a:pt x="54" y="110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4" y="111"/>
                        </a:cubicBezTo>
                        <a:cubicBezTo>
                          <a:pt x="54" y="111"/>
                          <a:pt x="54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1"/>
                          <a:pt x="55" y="111"/>
                        </a:cubicBezTo>
                        <a:cubicBezTo>
                          <a:pt x="55" y="111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5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2"/>
                          <a:pt x="56" y="112"/>
                        </a:cubicBezTo>
                        <a:cubicBezTo>
                          <a:pt x="56" y="112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6" y="113"/>
                          <a:pt x="56" y="113"/>
                          <a:pt x="56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57" y="113"/>
                          <a:pt x="57" y="113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7" y="114"/>
                          <a:pt x="57" y="114"/>
                          <a:pt x="57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4"/>
                        </a:cubicBezTo>
                        <a:cubicBezTo>
                          <a:pt x="58" y="114"/>
                          <a:pt x="58" y="114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8" y="115"/>
                          <a:pt x="58" y="115"/>
                        </a:cubicBezTo>
                        <a:cubicBezTo>
                          <a:pt x="58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5"/>
                          <a:pt x="59" y="115"/>
                        </a:cubicBezTo>
                        <a:cubicBezTo>
                          <a:pt x="59" y="115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59" y="116"/>
                        </a:cubicBezTo>
                        <a:cubicBezTo>
                          <a:pt x="59" y="116"/>
                          <a:pt x="59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6"/>
                          <a:pt x="60" y="116"/>
                          <a:pt x="60" y="116"/>
                        </a:cubicBezTo>
                        <a:cubicBezTo>
                          <a:pt x="60" y="117"/>
                          <a:pt x="60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7"/>
                          <a:pt x="61" y="117"/>
                          <a:pt x="61" y="117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2" y="119"/>
                        </a:cubicBezTo>
                        <a:cubicBezTo>
                          <a:pt x="62" y="119"/>
                          <a:pt x="62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19"/>
                        </a:cubicBezTo>
                        <a:cubicBezTo>
                          <a:pt x="63" y="119"/>
                          <a:pt x="63" y="119"/>
                          <a:pt x="63" y="120"/>
                        </a:cubicBezTo>
                        <a:cubicBezTo>
                          <a:pt x="63" y="120"/>
                          <a:pt x="63" y="120"/>
                          <a:pt x="63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5" y="120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5" y="121"/>
                        </a:cubicBezTo>
                        <a:cubicBezTo>
                          <a:pt x="65" y="121"/>
                          <a:pt x="65" y="121"/>
                          <a:pt x="66" y="121"/>
                        </a:cubicBezTo>
                        <a:cubicBezTo>
                          <a:pt x="66" y="121"/>
                          <a:pt x="66" y="121"/>
                          <a:pt x="66" y="121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6" y="122"/>
                          <a:pt x="66" y="122"/>
                          <a:pt x="66" y="122"/>
                        </a:cubicBezTo>
                        <a:cubicBezTo>
                          <a:pt x="67" y="122"/>
                          <a:pt x="67" y="122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7" y="123"/>
                          <a:pt x="67" y="123"/>
                          <a:pt x="67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3"/>
                          <a:pt x="68" y="123"/>
                        </a:cubicBezTo>
                        <a:cubicBezTo>
                          <a:pt x="68" y="123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8" y="124"/>
                          <a:pt x="68" y="124"/>
                          <a:pt x="68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69" y="124"/>
                          <a:pt x="69" y="125"/>
                          <a:pt x="69" y="125"/>
                        </a:cubicBezTo>
                        <a:cubicBezTo>
                          <a:pt x="69" y="125"/>
                          <a:pt x="69" y="125"/>
                          <a:pt x="69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5"/>
                          <a:pt x="70" y="125"/>
                          <a:pt x="70" y="125"/>
                        </a:cubicBezTo>
                        <a:cubicBezTo>
                          <a:pt x="70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1" y="126"/>
                          <a:pt x="71" y="126"/>
                          <a:pt x="71" y="126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2" y="127"/>
                        </a:cubicBezTo>
                        <a:cubicBezTo>
                          <a:pt x="72" y="127"/>
                          <a:pt x="72" y="127"/>
                          <a:pt x="73" y="127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73" y="127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3" y="128"/>
                        </a:cubicBezTo>
                        <a:cubicBezTo>
                          <a:pt x="73" y="128"/>
                          <a:pt x="73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8"/>
                          <a:pt x="74" y="128"/>
                        </a:cubicBezTo>
                        <a:cubicBezTo>
                          <a:pt x="74" y="128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4" y="129"/>
                          <a:pt x="74" y="129"/>
                        </a:cubicBezTo>
                        <a:cubicBezTo>
                          <a:pt x="74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29"/>
                        </a:cubicBezTo>
                        <a:cubicBezTo>
                          <a:pt x="75" y="129"/>
                          <a:pt x="75" y="129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5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0"/>
                          <a:pt x="76" y="130"/>
                          <a:pt x="76" y="130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6" y="131"/>
                        </a:cubicBezTo>
                        <a:cubicBezTo>
                          <a:pt x="76" y="131"/>
                          <a:pt x="76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7" y="131"/>
                          <a:pt x="77" y="131"/>
                          <a:pt x="77" y="131"/>
                        </a:cubicBezTo>
                        <a:cubicBezTo>
                          <a:pt x="78" y="131"/>
                          <a:pt x="78" y="131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8" y="132"/>
                        </a:cubicBezTo>
                        <a:cubicBezTo>
                          <a:pt x="78" y="132"/>
                          <a:pt x="78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2"/>
                          <a:pt x="79" y="132"/>
                          <a:pt x="79" y="132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79" y="133"/>
                          <a:pt x="79" y="133"/>
                          <a:pt x="79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80" y="133"/>
                          <a:pt x="80" y="133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0" y="134"/>
                        </a:cubicBezTo>
                        <a:cubicBezTo>
                          <a:pt x="80" y="134"/>
                          <a:pt x="80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4"/>
                          <a:pt x="81" y="134"/>
                        </a:cubicBezTo>
                        <a:cubicBezTo>
                          <a:pt x="81" y="134"/>
                          <a:pt x="81" y="135"/>
                          <a:pt x="81" y="135"/>
                        </a:cubicBezTo>
                        <a:cubicBezTo>
                          <a:pt x="81" y="135"/>
                          <a:pt x="81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2" y="135"/>
                        </a:cubicBezTo>
                        <a:cubicBezTo>
                          <a:pt x="82" y="135"/>
                          <a:pt x="82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3" y="136"/>
                          <a:pt x="83" y="136"/>
                          <a:pt x="83" y="136"/>
                        </a:cubicBezTo>
                        <a:cubicBezTo>
                          <a:pt x="84" y="136"/>
                          <a:pt x="84" y="136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4" y="137"/>
                        </a:cubicBezTo>
                        <a:cubicBezTo>
                          <a:pt x="84" y="137"/>
                          <a:pt x="84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7"/>
                          <a:pt x="85" y="137"/>
                        </a:cubicBezTo>
                        <a:cubicBezTo>
                          <a:pt x="85" y="137"/>
                          <a:pt x="85" y="138"/>
                          <a:pt x="85" y="138"/>
                        </a:cubicBezTo>
                        <a:cubicBezTo>
                          <a:pt x="85" y="138"/>
                          <a:pt x="85" y="138"/>
                          <a:pt x="85" y="138"/>
                        </a:cubicBezTo>
                        <a:cubicBezTo>
                          <a:pt x="85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6" y="138"/>
                        </a:cubicBezTo>
                        <a:cubicBezTo>
                          <a:pt x="86" y="138"/>
                          <a:pt x="86" y="138"/>
                          <a:pt x="87" y="138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7" y="139"/>
                          <a:pt x="87" y="139"/>
                          <a:pt x="87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39"/>
                          <a:pt x="88" y="139"/>
                        </a:cubicBezTo>
                        <a:cubicBezTo>
                          <a:pt x="88" y="139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8" y="140"/>
                        </a:cubicBezTo>
                        <a:cubicBezTo>
                          <a:pt x="88" y="140"/>
                          <a:pt x="88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1"/>
                          <a:pt x="89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1" y="142"/>
                          <a:pt x="91" y="142"/>
                        </a:cubicBezTo>
                        <a:cubicBezTo>
                          <a:pt x="91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2"/>
                        </a:cubicBezTo>
                        <a:cubicBezTo>
                          <a:pt x="92" y="142"/>
                          <a:pt x="92" y="142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2" y="143"/>
                        </a:cubicBezTo>
                        <a:cubicBezTo>
                          <a:pt x="92" y="143"/>
                          <a:pt x="92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3" y="143"/>
                          <a:pt x="93" y="143"/>
                          <a:pt x="93" y="143"/>
                        </a:cubicBezTo>
                        <a:cubicBezTo>
                          <a:pt x="94" y="143"/>
                          <a:pt x="94" y="143"/>
                          <a:pt x="94" y="143"/>
                        </a:cubicBezTo>
                        <a:cubicBezTo>
                          <a:pt x="94" y="143"/>
                          <a:pt x="94" y="143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4" y="144"/>
                          <a:pt x="94" y="144"/>
                          <a:pt x="94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4"/>
                          <a:pt x="95" y="144"/>
                        </a:cubicBezTo>
                        <a:cubicBezTo>
                          <a:pt x="95" y="144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5" y="145"/>
                          <a:pt x="95" y="145"/>
                        </a:cubicBezTo>
                        <a:cubicBezTo>
                          <a:pt x="95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6" y="145"/>
                          <a:pt x="96" y="145"/>
                        </a:cubicBezTo>
                        <a:cubicBezTo>
                          <a:pt x="96" y="145"/>
                          <a:pt x="97" y="145"/>
                          <a:pt x="97" y="145"/>
                        </a:cubicBezTo>
                        <a:cubicBezTo>
                          <a:pt x="97" y="145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7" y="146"/>
                        </a:cubicBezTo>
                        <a:cubicBezTo>
                          <a:pt x="97" y="146"/>
                          <a:pt x="97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6"/>
                          <a:pt x="98" y="146"/>
                        </a:cubicBezTo>
                        <a:cubicBezTo>
                          <a:pt x="98" y="146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8" y="147"/>
                        </a:cubicBezTo>
                        <a:cubicBezTo>
                          <a:pt x="98" y="147"/>
                          <a:pt x="98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99" y="147"/>
                        </a:cubicBezTo>
                        <a:cubicBezTo>
                          <a:pt x="99" y="147"/>
                          <a:pt x="99" y="147"/>
                          <a:pt x="100" y="147"/>
                        </a:cubicBezTo>
                        <a:cubicBezTo>
                          <a:pt x="100" y="147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0" y="148"/>
                        </a:cubicBezTo>
                        <a:cubicBezTo>
                          <a:pt x="100" y="148"/>
                          <a:pt x="100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8"/>
                          <a:pt x="101" y="148"/>
                          <a:pt x="101" y="148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1" y="149"/>
                        </a:cubicBezTo>
                        <a:cubicBezTo>
                          <a:pt x="101" y="149"/>
                          <a:pt x="101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2" y="149"/>
                        </a:cubicBezTo>
                        <a:cubicBezTo>
                          <a:pt x="102" y="149"/>
                          <a:pt x="102" y="149"/>
                          <a:pt x="103" y="149"/>
                        </a:cubicBezTo>
                        <a:cubicBezTo>
                          <a:pt x="103" y="149"/>
                          <a:pt x="103" y="149"/>
                          <a:pt x="103" y="149"/>
                        </a:cubicBezTo>
                        <a:cubicBezTo>
                          <a:pt x="103" y="149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3" y="150"/>
                        </a:cubicBezTo>
                        <a:cubicBezTo>
                          <a:pt x="103" y="150"/>
                          <a:pt x="103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0"/>
                        </a:cubicBezTo>
                        <a:cubicBezTo>
                          <a:pt x="104" y="150"/>
                          <a:pt x="104" y="150"/>
                          <a:pt x="104" y="151"/>
                        </a:cubicBezTo>
                        <a:cubicBezTo>
                          <a:pt x="104" y="151"/>
                          <a:pt x="104" y="151"/>
                          <a:pt x="104" y="151"/>
                        </a:cubicBezTo>
                        <a:cubicBezTo>
                          <a:pt x="104" y="151"/>
                          <a:pt x="104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5" y="151"/>
                          <a:pt x="105" y="151"/>
                        </a:cubicBezTo>
                        <a:cubicBezTo>
                          <a:pt x="105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1"/>
                        </a:cubicBezTo>
                        <a:cubicBezTo>
                          <a:pt x="106" y="151"/>
                          <a:pt x="106" y="151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6" y="152"/>
                          <a:pt x="106" y="152"/>
                        </a:cubicBezTo>
                        <a:cubicBezTo>
                          <a:pt x="106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8" y="153"/>
                          <a:pt x="108" y="153"/>
                          <a:pt x="108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3"/>
                        </a:cubicBezTo>
                        <a:cubicBezTo>
                          <a:pt x="109" y="153"/>
                          <a:pt x="109" y="153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09" y="154"/>
                        </a:cubicBezTo>
                        <a:cubicBezTo>
                          <a:pt x="109" y="154"/>
                          <a:pt x="109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0" y="154"/>
                          <a:pt x="110" y="154"/>
                          <a:pt x="110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4"/>
                          <a:pt x="111" y="154"/>
                        </a:cubicBezTo>
                        <a:cubicBezTo>
                          <a:pt x="111" y="154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1" y="155"/>
                        </a:cubicBezTo>
                        <a:cubicBezTo>
                          <a:pt x="111" y="155"/>
                          <a:pt x="111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5"/>
                        </a:cubicBezTo>
                        <a:cubicBezTo>
                          <a:pt x="112" y="155"/>
                          <a:pt x="112" y="155"/>
                          <a:pt x="112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3" y="156"/>
                        </a:cubicBezTo>
                        <a:cubicBezTo>
                          <a:pt x="113" y="156"/>
                          <a:pt x="113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6"/>
                        </a:cubicBezTo>
                        <a:cubicBezTo>
                          <a:pt x="114" y="156"/>
                          <a:pt x="114" y="156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5" y="157"/>
                        </a:cubicBezTo>
                        <a:cubicBezTo>
                          <a:pt x="115" y="157"/>
                          <a:pt x="115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7"/>
                          <a:pt x="116" y="157"/>
                          <a:pt x="116" y="157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6" y="158"/>
                          <a:pt x="116" y="158"/>
                          <a:pt x="116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7" y="158"/>
                          <a:pt x="117" y="158"/>
                          <a:pt x="117" y="158"/>
                        </a:cubicBezTo>
                        <a:cubicBezTo>
                          <a:pt x="118" y="158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8" y="159"/>
                          <a:pt x="118" y="159"/>
                          <a:pt x="118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19" y="159"/>
                        </a:cubicBezTo>
                        <a:cubicBezTo>
                          <a:pt x="119" y="159"/>
                          <a:pt x="119" y="159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0" y="160"/>
                          <a:pt x="120" y="160"/>
                          <a:pt x="120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0"/>
                          <a:pt x="121" y="160"/>
                        </a:cubicBezTo>
                        <a:cubicBezTo>
                          <a:pt x="121" y="160"/>
                          <a:pt x="121" y="161"/>
                          <a:pt x="121" y="161"/>
                        </a:cubicBezTo>
                        <a:cubicBezTo>
                          <a:pt x="121" y="161"/>
                          <a:pt x="121" y="161"/>
                          <a:pt x="121" y="161"/>
                        </a:cubicBezTo>
                        <a:cubicBezTo>
                          <a:pt x="121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2" y="161"/>
                        </a:cubicBezTo>
                        <a:cubicBezTo>
                          <a:pt x="122" y="161"/>
                          <a:pt x="122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1"/>
                          <a:pt x="123" y="161"/>
                          <a:pt x="123" y="161"/>
                        </a:cubicBezTo>
                        <a:cubicBezTo>
                          <a:pt x="123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4" y="162"/>
                          <a:pt x="124" y="162"/>
                        </a:cubicBezTo>
                        <a:cubicBezTo>
                          <a:pt x="124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2"/>
                          <a:pt x="125" y="162"/>
                        </a:cubicBezTo>
                        <a:cubicBezTo>
                          <a:pt x="125" y="162"/>
                          <a:pt x="125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6" y="163"/>
                          <a:pt x="126" y="163"/>
                          <a:pt x="126" y="163"/>
                        </a:cubicBezTo>
                        <a:cubicBezTo>
                          <a:pt x="127" y="163"/>
                          <a:pt x="127" y="163"/>
                          <a:pt x="127" y="164"/>
                        </a:cubicBezTo>
                        <a:cubicBezTo>
                          <a:pt x="127" y="164"/>
                          <a:pt x="127" y="164"/>
                          <a:pt x="127" y="164"/>
                        </a:cubicBezTo>
                        <a:cubicBezTo>
                          <a:pt x="127" y="164"/>
                          <a:pt x="127" y="164"/>
                          <a:pt x="128" y="164"/>
                        </a:cubicBezTo>
                        <a:cubicBezTo>
                          <a:pt x="128" y="164"/>
                          <a:pt x="128" y="164"/>
                          <a:pt x="128" y="164"/>
                        </a:cubicBezTo>
                        <a:cubicBezTo>
                          <a:pt x="128" y="164"/>
                          <a:pt x="128" y="164"/>
                          <a:pt x="129" y="164"/>
                        </a:cubicBezTo>
                        <a:cubicBezTo>
                          <a:pt x="129" y="164"/>
                          <a:pt x="129" y="164"/>
                          <a:pt x="129" y="164"/>
                        </a:cubicBezTo>
                        <a:cubicBezTo>
                          <a:pt x="152" y="176"/>
                          <a:pt x="178" y="185"/>
                          <a:pt x="204" y="190"/>
                        </a:cubicBezTo>
                        <a:cubicBezTo>
                          <a:pt x="220" y="112"/>
                          <a:pt x="220" y="112"/>
                          <a:pt x="220" y="112"/>
                        </a:cubicBezTo>
                        <a:cubicBezTo>
                          <a:pt x="156" y="99"/>
                          <a:pt x="101" y="59"/>
                          <a:pt x="7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" name="Freeform 25"/>
                  <p:cNvSpPr>
                    <a:spLocks/>
                  </p:cNvSpPr>
                  <p:nvPr/>
                </p:nvSpPr>
                <p:spPr bwMode="auto">
                  <a:xfrm>
                    <a:off x="-539408" y="1970519"/>
                    <a:ext cx="231381" cy="146679"/>
                  </a:xfrm>
                  <a:custGeom>
                    <a:avLst/>
                    <a:gdLst>
                      <a:gd name="T0" fmla="*/ 2 w 237"/>
                      <a:gd name="T1" fmla="*/ 150 h 150"/>
                      <a:gd name="T2" fmla="*/ 4 w 237"/>
                      <a:gd name="T3" fmla="*/ 150 h 150"/>
                      <a:gd name="T4" fmla="*/ 12 w 237"/>
                      <a:gd name="T5" fmla="*/ 150 h 150"/>
                      <a:gd name="T6" fmla="*/ 14 w 237"/>
                      <a:gd name="T7" fmla="*/ 150 h 150"/>
                      <a:gd name="T8" fmla="*/ 16 w 237"/>
                      <a:gd name="T9" fmla="*/ 150 h 150"/>
                      <a:gd name="T10" fmla="*/ 17 w 237"/>
                      <a:gd name="T11" fmla="*/ 150 h 150"/>
                      <a:gd name="T12" fmla="*/ 19 w 237"/>
                      <a:gd name="T13" fmla="*/ 150 h 150"/>
                      <a:gd name="T14" fmla="*/ 20 w 237"/>
                      <a:gd name="T15" fmla="*/ 150 h 150"/>
                      <a:gd name="T16" fmla="*/ 22 w 237"/>
                      <a:gd name="T17" fmla="*/ 150 h 150"/>
                      <a:gd name="T18" fmla="*/ 23 w 237"/>
                      <a:gd name="T19" fmla="*/ 150 h 150"/>
                      <a:gd name="T20" fmla="*/ 24 w 237"/>
                      <a:gd name="T21" fmla="*/ 150 h 150"/>
                      <a:gd name="T22" fmla="*/ 26 w 237"/>
                      <a:gd name="T23" fmla="*/ 150 h 150"/>
                      <a:gd name="T24" fmla="*/ 27 w 237"/>
                      <a:gd name="T25" fmla="*/ 150 h 150"/>
                      <a:gd name="T26" fmla="*/ 29 w 237"/>
                      <a:gd name="T27" fmla="*/ 150 h 150"/>
                      <a:gd name="T28" fmla="*/ 30 w 237"/>
                      <a:gd name="T29" fmla="*/ 150 h 150"/>
                      <a:gd name="T30" fmla="*/ 31 w 237"/>
                      <a:gd name="T31" fmla="*/ 150 h 150"/>
                      <a:gd name="T32" fmla="*/ 33 w 237"/>
                      <a:gd name="T33" fmla="*/ 150 h 150"/>
                      <a:gd name="T34" fmla="*/ 34 w 237"/>
                      <a:gd name="T35" fmla="*/ 150 h 150"/>
                      <a:gd name="T36" fmla="*/ 35 w 237"/>
                      <a:gd name="T37" fmla="*/ 149 h 150"/>
                      <a:gd name="T38" fmla="*/ 37 w 237"/>
                      <a:gd name="T39" fmla="*/ 149 h 150"/>
                      <a:gd name="T40" fmla="*/ 38 w 237"/>
                      <a:gd name="T41" fmla="*/ 149 h 150"/>
                      <a:gd name="T42" fmla="*/ 40 w 237"/>
                      <a:gd name="T43" fmla="*/ 149 h 150"/>
                      <a:gd name="T44" fmla="*/ 41 w 237"/>
                      <a:gd name="T45" fmla="*/ 149 h 150"/>
                      <a:gd name="T46" fmla="*/ 42 w 237"/>
                      <a:gd name="T47" fmla="*/ 149 h 150"/>
                      <a:gd name="T48" fmla="*/ 44 w 237"/>
                      <a:gd name="T49" fmla="*/ 149 h 150"/>
                      <a:gd name="T50" fmla="*/ 45 w 237"/>
                      <a:gd name="T51" fmla="*/ 149 h 150"/>
                      <a:gd name="T52" fmla="*/ 47 w 237"/>
                      <a:gd name="T53" fmla="*/ 149 h 150"/>
                      <a:gd name="T54" fmla="*/ 48 w 237"/>
                      <a:gd name="T55" fmla="*/ 148 h 150"/>
                      <a:gd name="T56" fmla="*/ 50 w 237"/>
                      <a:gd name="T57" fmla="*/ 148 h 150"/>
                      <a:gd name="T58" fmla="*/ 51 w 237"/>
                      <a:gd name="T59" fmla="*/ 148 h 150"/>
                      <a:gd name="T60" fmla="*/ 53 w 237"/>
                      <a:gd name="T61" fmla="*/ 148 h 150"/>
                      <a:gd name="T62" fmla="*/ 54 w 237"/>
                      <a:gd name="T63" fmla="*/ 148 h 150"/>
                      <a:gd name="T64" fmla="*/ 55 w 237"/>
                      <a:gd name="T65" fmla="*/ 148 h 150"/>
                      <a:gd name="T66" fmla="*/ 57 w 237"/>
                      <a:gd name="T67" fmla="*/ 147 h 150"/>
                      <a:gd name="T68" fmla="*/ 58 w 237"/>
                      <a:gd name="T69" fmla="*/ 147 h 150"/>
                      <a:gd name="T70" fmla="*/ 60 w 237"/>
                      <a:gd name="T71" fmla="*/ 147 h 150"/>
                      <a:gd name="T72" fmla="*/ 61 w 237"/>
                      <a:gd name="T73" fmla="*/ 147 h 150"/>
                      <a:gd name="T74" fmla="*/ 63 w 237"/>
                      <a:gd name="T75" fmla="*/ 147 h 150"/>
                      <a:gd name="T76" fmla="*/ 64 w 237"/>
                      <a:gd name="T77" fmla="*/ 146 h 150"/>
                      <a:gd name="T78" fmla="*/ 66 w 237"/>
                      <a:gd name="T79" fmla="*/ 146 h 150"/>
                      <a:gd name="T80" fmla="*/ 67 w 237"/>
                      <a:gd name="T81" fmla="*/ 146 h 150"/>
                      <a:gd name="T82" fmla="*/ 69 w 237"/>
                      <a:gd name="T83" fmla="*/ 146 h 150"/>
                      <a:gd name="T84" fmla="*/ 70 w 237"/>
                      <a:gd name="T85" fmla="*/ 145 h 150"/>
                      <a:gd name="T86" fmla="*/ 72 w 237"/>
                      <a:gd name="T87" fmla="*/ 145 h 150"/>
                      <a:gd name="T88" fmla="*/ 74 w 237"/>
                      <a:gd name="T89" fmla="*/ 145 h 150"/>
                      <a:gd name="T90" fmla="*/ 75 w 237"/>
                      <a:gd name="T91" fmla="*/ 145 h 150"/>
                      <a:gd name="T92" fmla="*/ 78 w 237"/>
                      <a:gd name="T93" fmla="*/ 144 h 150"/>
                      <a:gd name="T94" fmla="*/ 79 w 237"/>
                      <a:gd name="T95" fmla="*/ 144 h 150"/>
                      <a:gd name="T96" fmla="*/ 81 w 237"/>
                      <a:gd name="T97" fmla="*/ 143 h 150"/>
                      <a:gd name="T98" fmla="*/ 83 w 237"/>
                      <a:gd name="T99" fmla="*/ 143 h 150"/>
                      <a:gd name="T100" fmla="*/ 85 w 237"/>
                      <a:gd name="T101" fmla="*/ 142 h 150"/>
                      <a:gd name="T102" fmla="*/ 87 w 237"/>
                      <a:gd name="T103" fmla="*/ 142 h 150"/>
                      <a:gd name="T104" fmla="*/ 88 w 237"/>
                      <a:gd name="T105" fmla="*/ 142 h 150"/>
                      <a:gd name="T106" fmla="*/ 91 w 237"/>
                      <a:gd name="T107" fmla="*/ 141 h 150"/>
                      <a:gd name="T108" fmla="*/ 94 w 237"/>
                      <a:gd name="T109" fmla="*/ 140 h 150"/>
                      <a:gd name="T110" fmla="*/ 95 w 237"/>
                      <a:gd name="T111" fmla="*/ 140 h 150"/>
                      <a:gd name="T112" fmla="*/ 98 w 237"/>
                      <a:gd name="T113" fmla="*/ 139 h 150"/>
                      <a:gd name="T114" fmla="*/ 102 w 237"/>
                      <a:gd name="T115" fmla="*/ 138 h 150"/>
                      <a:gd name="T116" fmla="*/ 178 w 237"/>
                      <a:gd name="T117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37" h="150">
                        <a:moveTo>
                          <a:pt x="178" y="0"/>
                        </a:moveTo>
                        <a:cubicBezTo>
                          <a:pt x="137" y="44"/>
                          <a:pt x="79" y="70"/>
                          <a:pt x="18" y="70"/>
                        </a:cubicBezTo>
                        <a:cubicBezTo>
                          <a:pt x="14" y="70"/>
                          <a:pt x="9" y="70"/>
                          <a:pt x="5" y="70"/>
                        </a:cubicBez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149"/>
                          <a:pt x="1" y="150"/>
                          <a:pt x="1" y="150"/>
                        </a:cubicBezTo>
                        <a:cubicBezTo>
                          <a:pt x="1" y="150"/>
                          <a:pt x="1" y="150"/>
                          <a:pt x="1" y="150"/>
                        </a:cubicBezTo>
                        <a:cubicBezTo>
                          <a:pt x="1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2" y="150"/>
                        </a:cubicBezTo>
                        <a:cubicBezTo>
                          <a:pt x="2" y="150"/>
                          <a:pt x="2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3" y="150"/>
                        </a:cubicBezTo>
                        <a:cubicBezTo>
                          <a:pt x="3" y="150"/>
                          <a:pt x="3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0"/>
                          <a:pt x="5" y="150"/>
                          <a:pt x="5" y="150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7" y="150"/>
                          <a:pt x="9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1" y="150"/>
                          <a:pt x="11" y="150"/>
                          <a:pt x="11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2" y="150"/>
                          <a:pt x="12" y="150"/>
                        </a:cubicBezTo>
                        <a:cubicBezTo>
                          <a:pt x="12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3" y="150"/>
                        </a:cubicBezTo>
                        <a:cubicBezTo>
                          <a:pt x="13" y="150"/>
                          <a:pt x="13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4" y="150"/>
                          <a:pt x="14" y="150"/>
                          <a:pt x="14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5" y="150"/>
                        </a:cubicBezTo>
                        <a:cubicBezTo>
                          <a:pt x="15" y="150"/>
                          <a:pt x="15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6" y="150"/>
                          <a:pt x="16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8" y="150"/>
                          <a:pt x="18" y="150"/>
                          <a:pt x="18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19" y="150"/>
                          <a:pt x="19" y="150"/>
                          <a:pt x="19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0" y="150"/>
                          <a:pt x="20" y="150"/>
                        </a:cubicBezTo>
                        <a:cubicBezTo>
                          <a:pt x="20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1" y="150"/>
                          <a:pt x="21" y="150"/>
                        </a:cubicBezTo>
                        <a:cubicBezTo>
                          <a:pt x="21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2" y="150"/>
                        </a:cubicBezTo>
                        <a:cubicBezTo>
                          <a:pt x="22" y="150"/>
                          <a:pt x="22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3" y="150"/>
                        </a:cubicBezTo>
                        <a:cubicBezTo>
                          <a:pt x="23" y="150"/>
                          <a:pt x="23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4" y="150"/>
                        </a:cubicBezTo>
                        <a:cubicBezTo>
                          <a:pt x="24" y="150"/>
                          <a:pt x="24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5" y="150"/>
                        </a:cubicBezTo>
                        <a:cubicBezTo>
                          <a:pt x="25" y="150"/>
                          <a:pt x="25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6" y="150"/>
                          <a:pt x="26" y="150"/>
                        </a:cubicBezTo>
                        <a:cubicBezTo>
                          <a:pt x="26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7" y="150"/>
                          <a:pt x="27" y="150"/>
                        </a:cubicBezTo>
                        <a:cubicBezTo>
                          <a:pt x="27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8" y="150"/>
                          <a:pt x="28" y="150"/>
                        </a:cubicBezTo>
                        <a:cubicBezTo>
                          <a:pt x="28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29" y="150"/>
                        </a:cubicBezTo>
                        <a:cubicBezTo>
                          <a:pt x="29" y="150"/>
                          <a:pt x="29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0" y="150"/>
                        </a:cubicBezTo>
                        <a:cubicBezTo>
                          <a:pt x="30" y="150"/>
                          <a:pt x="30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1" y="150"/>
                          <a:pt x="31" y="150"/>
                        </a:cubicBezTo>
                        <a:cubicBezTo>
                          <a:pt x="31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2" y="150"/>
                          <a:pt x="32" y="150"/>
                        </a:cubicBezTo>
                        <a:cubicBezTo>
                          <a:pt x="32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3" y="150"/>
                          <a:pt x="33" y="150"/>
                        </a:cubicBezTo>
                        <a:cubicBezTo>
                          <a:pt x="33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4" y="150"/>
                        </a:cubicBezTo>
                        <a:cubicBezTo>
                          <a:pt x="34" y="150"/>
                          <a:pt x="34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35" y="150"/>
                          <a:pt x="35" y="150"/>
                          <a:pt x="35" y="149"/>
                        </a:cubicBezTo>
                        <a:cubicBezTo>
                          <a:pt x="35" y="149"/>
                          <a:pt x="35" y="149"/>
                          <a:pt x="35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6" y="149"/>
                          <a:pt x="36" y="149"/>
                        </a:cubicBezTo>
                        <a:cubicBezTo>
                          <a:pt x="36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7" y="149"/>
                          <a:pt x="37" y="149"/>
                        </a:cubicBezTo>
                        <a:cubicBezTo>
                          <a:pt x="37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8" y="149"/>
                        </a:cubicBezTo>
                        <a:cubicBezTo>
                          <a:pt x="38" y="149"/>
                          <a:pt x="38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39" y="149"/>
                          <a:pt x="39" y="149"/>
                        </a:cubicBezTo>
                        <a:cubicBezTo>
                          <a:pt x="39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0" y="149"/>
                          <a:pt x="40" y="149"/>
                        </a:cubicBezTo>
                        <a:cubicBezTo>
                          <a:pt x="40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2" y="149"/>
                        </a:cubicBezTo>
                        <a:cubicBezTo>
                          <a:pt x="42" y="149"/>
                          <a:pt x="42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3" y="149"/>
                        </a:cubicBezTo>
                        <a:cubicBezTo>
                          <a:pt x="43" y="149"/>
                          <a:pt x="43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4" y="149"/>
                          <a:pt x="44" y="149"/>
                        </a:cubicBezTo>
                        <a:cubicBezTo>
                          <a:pt x="44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5" y="149"/>
                        </a:cubicBezTo>
                        <a:cubicBezTo>
                          <a:pt x="45" y="149"/>
                          <a:pt x="45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6" y="149"/>
                        </a:cubicBezTo>
                        <a:cubicBezTo>
                          <a:pt x="46" y="149"/>
                          <a:pt x="46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7" y="149"/>
                          <a:pt x="47" y="149"/>
                        </a:cubicBezTo>
                        <a:cubicBezTo>
                          <a:pt x="47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9"/>
                        </a:cubicBezTo>
                        <a:cubicBezTo>
                          <a:pt x="48" y="149"/>
                          <a:pt x="48" y="149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8" y="148"/>
                        </a:cubicBezTo>
                        <a:cubicBezTo>
                          <a:pt x="48" y="148"/>
                          <a:pt x="48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0" y="148"/>
                          <a:pt x="50" y="148"/>
                        </a:cubicBezTo>
                        <a:cubicBezTo>
                          <a:pt x="50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1" y="148"/>
                          <a:pt x="51" y="148"/>
                          <a:pt x="51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2" y="148"/>
                          <a:pt x="52" y="148"/>
                          <a:pt x="52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3" y="148"/>
                          <a:pt x="53" y="148"/>
                        </a:cubicBezTo>
                        <a:cubicBezTo>
                          <a:pt x="53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4" y="148"/>
                          <a:pt x="54" y="148"/>
                          <a:pt x="54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5" y="148"/>
                          <a:pt x="55" y="148"/>
                          <a:pt x="55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6" y="148"/>
                          <a:pt x="56" y="148"/>
                          <a:pt x="56" y="148"/>
                        </a:cubicBezTo>
                        <a:cubicBezTo>
                          <a:pt x="57" y="148"/>
                          <a:pt x="57" y="148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7" y="147"/>
                          <a:pt x="57" y="147"/>
                          <a:pt x="57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8" y="147"/>
                          <a:pt x="58" y="147"/>
                        </a:cubicBezTo>
                        <a:cubicBezTo>
                          <a:pt x="58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59" y="147"/>
                          <a:pt x="59" y="147"/>
                        </a:cubicBezTo>
                        <a:cubicBezTo>
                          <a:pt x="59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0" y="147"/>
                        </a:cubicBezTo>
                        <a:cubicBezTo>
                          <a:pt x="60" y="147"/>
                          <a:pt x="60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1" y="147"/>
                        </a:cubicBezTo>
                        <a:cubicBezTo>
                          <a:pt x="61" y="147"/>
                          <a:pt x="61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2" y="147"/>
                          <a:pt x="62" y="147"/>
                          <a:pt x="62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47"/>
                          <a:pt x="64" y="147"/>
                          <a:pt x="64" y="147"/>
                        </a:cubicBezTo>
                        <a:cubicBezTo>
                          <a:pt x="64" y="147"/>
                          <a:pt x="64" y="147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6" y="146"/>
                          <a:pt x="66" y="146"/>
                          <a:pt x="66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7" y="146"/>
                          <a:pt x="67" y="146"/>
                        </a:cubicBezTo>
                        <a:cubicBezTo>
                          <a:pt x="67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8" y="146"/>
                        </a:cubicBezTo>
                        <a:cubicBezTo>
                          <a:pt x="68" y="146"/>
                          <a:pt x="68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69" y="146"/>
                        </a:cubicBezTo>
                        <a:cubicBezTo>
                          <a:pt x="69" y="146"/>
                          <a:pt x="69" y="146"/>
                          <a:pt x="70" y="146"/>
                        </a:cubicBezTo>
                        <a:cubicBezTo>
                          <a:pt x="70" y="146"/>
                          <a:pt x="70" y="146"/>
                          <a:pt x="70" y="146"/>
                        </a:cubicBezTo>
                        <a:cubicBezTo>
                          <a:pt x="70" y="146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1" y="145"/>
                        </a:cubicBezTo>
                        <a:cubicBezTo>
                          <a:pt x="71" y="145"/>
                          <a:pt x="71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2" y="145"/>
                        </a:cubicBezTo>
                        <a:cubicBezTo>
                          <a:pt x="72" y="145"/>
                          <a:pt x="72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3" y="145"/>
                          <a:pt x="73" y="145"/>
                          <a:pt x="73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4" y="145"/>
                          <a:pt x="74" y="145"/>
                        </a:cubicBezTo>
                        <a:cubicBezTo>
                          <a:pt x="74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5"/>
                          <a:pt x="75" y="145"/>
                        </a:cubicBezTo>
                        <a:cubicBezTo>
                          <a:pt x="75" y="145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5" y="144"/>
                        </a:cubicBezTo>
                        <a:cubicBezTo>
                          <a:pt x="75" y="144"/>
                          <a:pt x="75" y="144"/>
                          <a:pt x="76" y="144"/>
                        </a:cubicBezTo>
                        <a:cubicBezTo>
                          <a:pt x="76" y="144"/>
                          <a:pt x="76" y="144"/>
                          <a:pt x="76" y="144"/>
                        </a:cubicBezTo>
                        <a:cubicBezTo>
                          <a:pt x="76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7" y="144"/>
                          <a:pt x="77" y="144"/>
                        </a:cubicBezTo>
                        <a:cubicBezTo>
                          <a:pt x="77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8" y="144"/>
                          <a:pt x="78" y="144"/>
                          <a:pt x="78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79" y="144"/>
                          <a:pt x="80" y="144"/>
                          <a:pt x="80" y="144"/>
                        </a:cubicBezTo>
                        <a:cubicBezTo>
                          <a:pt x="80" y="144"/>
                          <a:pt x="80" y="144"/>
                          <a:pt x="80" y="144"/>
                        </a:cubicBezTo>
                        <a:cubicBezTo>
                          <a:pt x="80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1" y="143"/>
                          <a:pt x="81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2" y="143"/>
                          <a:pt x="82" y="143"/>
                        </a:cubicBezTo>
                        <a:cubicBezTo>
                          <a:pt x="82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3" y="143"/>
                          <a:pt x="83" y="143"/>
                          <a:pt x="83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4" y="143"/>
                          <a:pt x="84" y="143"/>
                        </a:cubicBezTo>
                        <a:cubicBezTo>
                          <a:pt x="84" y="143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5" y="142"/>
                          <a:pt x="85" y="142"/>
                        </a:cubicBezTo>
                        <a:cubicBezTo>
                          <a:pt x="85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6" y="142"/>
                        </a:cubicBezTo>
                        <a:cubicBezTo>
                          <a:pt x="86" y="142"/>
                          <a:pt x="86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7" y="142"/>
                          <a:pt x="87" y="142"/>
                          <a:pt x="87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8" y="142"/>
                          <a:pt x="88" y="142"/>
                        </a:cubicBezTo>
                        <a:cubicBezTo>
                          <a:pt x="88" y="142"/>
                          <a:pt x="89" y="141"/>
                          <a:pt x="89" y="141"/>
                        </a:cubicBezTo>
                        <a:cubicBezTo>
                          <a:pt x="89" y="141"/>
                          <a:pt x="89" y="141"/>
                          <a:pt x="89" y="141"/>
                        </a:cubicBezTo>
                        <a:cubicBezTo>
                          <a:pt x="89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0" y="141"/>
                        </a:cubicBezTo>
                        <a:cubicBezTo>
                          <a:pt x="90" y="141"/>
                          <a:pt x="90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1" y="141"/>
                          <a:pt x="91" y="141"/>
                          <a:pt x="91" y="141"/>
                        </a:cubicBezTo>
                        <a:cubicBezTo>
                          <a:pt x="92" y="141"/>
                          <a:pt x="93" y="141"/>
                          <a:pt x="93" y="140"/>
                        </a:cubicBezTo>
                        <a:cubicBezTo>
                          <a:pt x="93" y="140"/>
                          <a:pt x="93" y="140"/>
                          <a:pt x="93" y="140"/>
                        </a:cubicBezTo>
                        <a:cubicBezTo>
                          <a:pt x="93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4" y="140"/>
                        </a:cubicBezTo>
                        <a:cubicBezTo>
                          <a:pt x="94" y="140"/>
                          <a:pt x="94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5" y="140"/>
                          <a:pt x="95" y="140"/>
                          <a:pt x="95" y="140"/>
                        </a:cubicBezTo>
                        <a:cubicBezTo>
                          <a:pt x="96" y="140"/>
                          <a:pt x="97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98" y="139"/>
                          <a:pt x="98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99" y="139"/>
                          <a:pt x="99" y="139"/>
                          <a:pt x="99" y="139"/>
                        </a:cubicBezTo>
                        <a:cubicBezTo>
                          <a:pt x="100" y="139"/>
                          <a:pt x="101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2" y="138"/>
                          <a:pt x="102" y="138"/>
                          <a:pt x="102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3" y="138"/>
                          <a:pt x="103" y="138"/>
                          <a:pt x="103" y="138"/>
                        </a:cubicBezTo>
                        <a:cubicBezTo>
                          <a:pt x="105" y="137"/>
                          <a:pt x="108" y="136"/>
                          <a:pt x="110" y="135"/>
                        </a:cubicBezTo>
                        <a:cubicBezTo>
                          <a:pt x="110" y="135"/>
                          <a:pt x="110" y="135"/>
                          <a:pt x="110" y="135"/>
                        </a:cubicBezTo>
                        <a:cubicBezTo>
                          <a:pt x="159" y="119"/>
                          <a:pt x="203" y="91"/>
                          <a:pt x="237" y="54"/>
                        </a:cubicBezTo>
                        <a:cubicBezTo>
                          <a:pt x="178" y="0"/>
                          <a:pt x="178" y="0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746411" y="1539158"/>
                    <a:ext cx="259477" cy="156182"/>
                    <a:chOff x="-1968500" y="2260600"/>
                    <a:chExt cx="996950" cy="600075"/>
                  </a:xfrm>
                  <a:solidFill>
                    <a:schemeClr val="accent4">
                      <a:lumMod val="20000"/>
                      <a:lumOff val="80000"/>
                    </a:schemeClr>
                  </a:solidFill>
                </p:grpSpPr>
                <p:sp>
                  <p:nvSpPr>
                    <p:cNvPr id="8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-1968500" y="2260600"/>
                      <a:ext cx="862013" cy="600075"/>
                    </a:xfrm>
                    <a:custGeom>
                      <a:avLst/>
                      <a:gdLst>
                        <a:gd name="T0" fmla="*/ 228 w 230"/>
                        <a:gd name="T1" fmla="*/ 0 h 160"/>
                        <a:gd name="T2" fmla="*/ 226 w 230"/>
                        <a:gd name="T3" fmla="*/ 0 h 160"/>
                        <a:gd name="T4" fmla="*/ 224 w 230"/>
                        <a:gd name="T5" fmla="*/ 0 h 160"/>
                        <a:gd name="T6" fmla="*/ 221 w 230"/>
                        <a:gd name="T7" fmla="*/ 0 h 160"/>
                        <a:gd name="T8" fmla="*/ 219 w 230"/>
                        <a:gd name="T9" fmla="*/ 0 h 160"/>
                        <a:gd name="T10" fmla="*/ 217 w 230"/>
                        <a:gd name="T11" fmla="*/ 0 h 160"/>
                        <a:gd name="T12" fmla="*/ 215 w 230"/>
                        <a:gd name="T13" fmla="*/ 0 h 160"/>
                        <a:gd name="T14" fmla="*/ 213 w 230"/>
                        <a:gd name="T15" fmla="*/ 0 h 160"/>
                        <a:gd name="T16" fmla="*/ 211 w 230"/>
                        <a:gd name="T17" fmla="*/ 1 h 160"/>
                        <a:gd name="T18" fmla="*/ 208 w 230"/>
                        <a:gd name="T19" fmla="*/ 1 h 160"/>
                        <a:gd name="T20" fmla="*/ 206 w 230"/>
                        <a:gd name="T21" fmla="*/ 1 h 160"/>
                        <a:gd name="T22" fmla="*/ 204 w 230"/>
                        <a:gd name="T23" fmla="*/ 1 h 160"/>
                        <a:gd name="T24" fmla="*/ 202 w 230"/>
                        <a:gd name="T25" fmla="*/ 1 h 160"/>
                        <a:gd name="T26" fmla="*/ 200 w 230"/>
                        <a:gd name="T27" fmla="*/ 2 h 160"/>
                        <a:gd name="T28" fmla="*/ 198 w 230"/>
                        <a:gd name="T29" fmla="*/ 2 h 160"/>
                        <a:gd name="T30" fmla="*/ 196 w 230"/>
                        <a:gd name="T31" fmla="*/ 2 h 160"/>
                        <a:gd name="T32" fmla="*/ 194 w 230"/>
                        <a:gd name="T33" fmla="*/ 2 h 160"/>
                        <a:gd name="T34" fmla="*/ 191 w 230"/>
                        <a:gd name="T35" fmla="*/ 2 h 160"/>
                        <a:gd name="T36" fmla="*/ 189 w 230"/>
                        <a:gd name="T37" fmla="*/ 3 h 160"/>
                        <a:gd name="T38" fmla="*/ 187 w 230"/>
                        <a:gd name="T39" fmla="*/ 3 h 160"/>
                        <a:gd name="T40" fmla="*/ 185 w 230"/>
                        <a:gd name="T41" fmla="*/ 3 h 160"/>
                        <a:gd name="T42" fmla="*/ 183 w 230"/>
                        <a:gd name="T43" fmla="*/ 4 h 160"/>
                        <a:gd name="T44" fmla="*/ 181 w 230"/>
                        <a:gd name="T45" fmla="*/ 4 h 160"/>
                        <a:gd name="T46" fmla="*/ 179 w 230"/>
                        <a:gd name="T47" fmla="*/ 4 h 160"/>
                        <a:gd name="T48" fmla="*/ 177 w 230"/>
                        <a:gd name="T49" fmla="*/ 5 h 160"/>
                        <a:gd name="T50" fmla="*/ 175 w 230"/>
                        <a:gd name="T51" fmla="*/ 5 h 160"/>
                        <a:gd name="T52" fmla="*/ 173 w 230"/>
                        <a:gd name="T53" fmla="*/ 6 h 160"/>
                        <a:gd name="T54" fmla="*/ 170 w 230"/>
                        <a:gd name="T55" fmla="*/ 6 h 160"/>
                        <a:gd name="T56" fmla="*/ 168 w 230"/>
                        <a:gd name="T57" fmla="*/ 6 h 160"/>
                        <a:gd name="T58" fmla="*/ 166 w 230"/>
                        <a:gd name="T59" fmla="*/ 7 h 160"/>
                        <a:gd name="T60" fmla="*/ 164 w 230"/>
                        <a:gd name="T61" fmla="*/ 7 h 160"/>
                        <a:gd name="T62" fmla="*/ 162 w 230"/>
                        <a:gd name="T63" fmla="*/ 8 h 160"/>
                        <a:gd name="T64" fmla="*/ 159 w 230"/>
                        <a:gd name="T65" fmla="*/ 9 h 160"/>
                        <a:gd name="T66" fmla="*/ 156 w 230"/>
                        <a:gd name="T67" fmla="*/ 9 h 160"/>
                        <a:gd name="T68" fmla="*/ 153 w 230"/>
                        <a:gd name="T69" fmla="*/ 10 h 160"/>
                        <a:gd name="T70" fmla="*/ 151 w 230"/>
                        <a:gd name="T71" fmla="*/ 11 h 160"/>
                        <a:gd name="T72" fmla="*/ 148 w 230"/>
                        <a:gd name="T73" fmla="*/ 12 h 160"/>
                        <a:gd name="T74" fmla="*/ 145 w 230"/>
                        <a:gd name="T75" fmla="*/ 12 h 160"/>
                        <a:gd name="T76" fmla="*/ 142 w 230"/>
                        <a:gd name="T77" fmla="*/ 13 h 160"/>
                        <a:gd name="T78" fmla="*/ 139 w 230"/>
                        <a:gd name="T79" fmla="*/ 14 h 160"/>
                        <a:gd name="T80" fmla="*/ 137 w 230"/>
                        <a:gd name="T81" fmla="*/ 15 h 160"/>
                        <a:gd name="T82" fmla="*/ 133 w 230"/>
                        <a:gd name="T83" fmla="*/ 16 h 160"/>
                        <a:gd name="T84" fmla="*/ 128 w 230"/>
                        <a:gd name="T85" fmla="*/ 18 h 160"/>
                        <a:gd name="T86" fmla="*/ 123 w 230"/>
                        <a:gd name="T87" fmla="*/ 20 h 160"/>
                        <a:gd name="T88" fmla="*/ 114 w 230"/>
                        <a:gd name="T89" fmla="*/ 23 h 160"/>
                        <a:gd name="T90" fmla="*/ 50 w 230"/>
                        <a:gd name="T91" fmla="*/ 61 h 160"/>
                        <a:gd name="T92" fmla="*/ 47 w 230"/>
                        <a:gd name="T93" fmla="*/ 64 h 160"/>
                        <a:gd name="T94" fmla="*/ 43 w 230"/>
                        <a:gd name="T95" fmla="*/ 67 h 160"/>
                        <a:gd name="T96" fmla="*/ 41 w 230"/>
                        <a:gd name="T97" fmla="*/ 68 h 160"/>
                        <a:gd name="T98" fmla="*/ 38 w 230"/>
                        <a:gd name="T99" fmla="*/ 70 h 160"/>
                        <a:gd name="T100" fmla="*/ 37 w 230"/>
                        <a:gd name="T101" fmla="*/ 72 h 160"/>
                        <a:gd name="T102" fmla="*/ 35 w 230"/>
                        <a:gd name="T103" fmla="*/ 73 h 160"/>
                        <a:gd name="T104" fmla="*/ 34 w 230"/>
                        <a:gd name="T105" fmla="*/ 75 h 160"/>
                        <a:gd name="T106" fmla="*/ 32 w 230"/>
                        <a:gd name="T107" fmla="*/ 76 h 160"/>
                        <a:gd name="T108" fmla="*/ 30 w 230"/>
                        <a:gd name="T109" fmla="*/ 77 h 160"/>
                        <a:gd name="T110" fmla="*/ 29 w 230"/>
                        <a:gd name="T111" fmla="*/ 79 h 160"/>
                        <a:gd name="T112" fmla="*/ 27 w 230"/>
                        <a:gd name="T113" fmla="*/ 80 h 160"/>
                        <a:gd name="T114" fmla="*/ 26 w 230"/>
                        <a:gd name="T115" fmla="*/ 82 h 160"/>
                        <a:gd name="T116" fmla="*/ 23 w 230"/>
                        <a:gd name="T117" fmla="*/ 84 h 160"/>
                        <a:gd name="T118" fmla="*/ 21 w 230"/>
                        <a:gd name="T119" fmla="*/ 86 h 160"/>
                        <a:gd name="T120" fmla="*/ 230 w 230"/>
                        <a:gd name="T121" fmla="*/ 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30" h="160">
                          <a:moveTo>
                            <a:pt x="230" y="0"/>
                          </a:move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9" y="0"/>
                            <a:pt x="229" y="0"/>
                          </a:cubicBezTo>
                          <a:cubicBezTo>
                            <a:pt x="229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8" y="0"/>
                          </a:cubicBezTo>
                          <a:cubicBezTo>
                            <a:pt x="228" y="0"/>
                            <a:pt x="228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227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6" y="0"/>
                            <a:pt x="226" y="0"/>
                          </a:cubicBezTo>
                          <a:cubicBezTo>
                            <a:pt x="226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5" y="0"/>
                            <a:pt x="225" y="0"/>
                            <a:pt x="225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3" y="0"/>
                          </a:cubicBezTo>
                          <a:cubicBezTo>
                            <a:pt x="223" y="0"/>
                            <a:pt x="223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2" y="0"/>
                            <a:pt x="222" y="0"/>
                            <a:pt x="222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1" y="0"/>
                          </a:cubicBezTo>
                          <a:cubicBezTo>
                            <a:pt x="221" y="0"/>
                            <a:pt x="221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20" y="0"/>
                          </a:cubicBezTo>
                          <a:cubicBezTo>
                            <a:pt x="220" y="0"/>
                            <a:pt x="220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9" y="0"/>
                            <a:pt x="219" y="0"/>
                          </a:cubicBezTo>
                          <a:cubicBezTo>
                            <a:pt x="219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8" y="0"/>
                            <a:pt x="218" y="0"/>
                          </a:cubicBezTo>
                          <a:cubicBezTo>
                            <a:pt x="218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7" y="0"/>
                            <a:pt x="217" y="0"/>
                            <a:pt x="217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6" y="0"/>
                            <a:pt x="216" y="0"/>
                          </a:cubicBezTo>
                          <a:cubicBezTo>
                            <a:pt x="216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5" y="0"/>
                            <a:pt x="215" y="0"/>
                            <a:pt x="215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0"/>
                            <a:pt x="213" y="0"/>
                            <a:pt x="213" y="0"/>
                          </a:cubicBezTo>
                          <a:cubicBezTo>
                            <a:pt x="213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2" y="1"/>
                            <a:pt x="212" y="1"/>
                            <a:pt x="212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1" y="1"/>
                            <a:pt x="211" y="1"/>
                            <a:pt x="211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10" y="1"/>
                            <a:pt x="210" y="1"/>
                            <a:pt x="210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9" y="1"/>
                            <a:pt x="209" y="1"/>
                          </a:cubicBezTo>
                          <a:cubicBezTo>
                            <a:pt x="209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8" y="1"/>
                            <a:pt x="208" y="1"/>
                            <a:pt x="208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7" y="1"/>
                            <a:pt x="207" y="1"/>
                            <a:pt x="207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6" y="1"/>
                            <a:pt x="206" y="1"/>
                            <a:pt x="206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5" y="1"/>
                            <a:pt x="205" y="1"/>
                          </a:cubicBezTo>
                          <a:cubicBezTo>
                            <a:pt x="205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4" y="1"/>
                            <a:pt x="204" y="1"/>
                            <a:pt x="204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3" y="1"/>
                            <a:pt x="203" y="1"/>
                            <a:pt x="203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2" y="1"/>
                            <a:pt x="202" y="1"/>
                            <a:pt x="202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1" y="1"/>
                            <a:pt x="201" y="1"/>
                          </a:cubicBezTo>
                          <a:cubicBezTo>
                            <a:pt x="201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1"/>
                            <a:pt x="200" y="1"/>
                            <a:pt x="200" y="1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200" y="2"/>
                            <a:pt x="200" y="2"/>
                            <a:pt x="200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9" y="2"/>
                            <a:pt x="199" y="2"/>
                          </a:cubicBezTo>
                          <a:cubicBezTo>
                            <a:pt x="199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8" y="2"/>
                            <a:pt x="198" y="2"/>
                          </a:cubicBezTo>
                          <a:cubicBezTo>
                            <a:pt x="198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7" y="2"/>
                            <a:pt x="197" y="2"/>
                          </a:cubicBezTo>
                          <a:cubicBezTo>
                            <a:pt x="197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6" y="2"/>
                            <a:pt x="196" y="2"/>
                          </a:cubicBezTo>
                          <a:cubicBezTo>
                            <a:pt x="196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5" y="2"/>
                          </a:cubicBezTo>
                          <a:cubicBezTo>
                            <a:pt x="195" y="2"/>
                            <a:pt x="195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4" y="2"/>
                          </a:cubicBezTo>
                          <a:cubicBezTo>
                            <a:pt x="194" y="2"/>
                            <a:pt x="194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3" y="2"/>
                          </a:cubicBezTo>
                          <a:cubicBezTo>
                            <a:pt x="193" y="2"/>
                            <a:pt x="193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2" y="2"/>
                          </a:cubicBezTo>
                          <a:cubicBezTo>
                            <a:pt x="192" y="2"/>
                            <a:pt x="192" y="2"/>
                            <a:pt x="191" y="2"/>
                          </a:cubicBezTo>
                          <a:cubicBezTo>
                            <a:pt x="191" y="2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1" y="3"/>
                            <a:pt x="191" y="3"/>
                            <a:pt x="191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90" y="3"/>
                            <a:pt x="190" y="3"/>
                            <a:pt x="190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9" y="3"/>
                            <a:pt x="189" y="3"/>
                          </a:cubicBezTo>
                          <a:cubicBezTo>
                            <a:pt x="189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8" y="3"/>
                            <a:pt x="188" y="3"/>
                            <a:pt x="188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7" y="3"/>
                          </a:cubicBezTo>
                          <a:cubicBezTo>
                            <a:pt x="187" y="3"/>
                            <a:pt x="187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6" y="3"/>
                            <a:pt x="186" y="3"/>
                            <a:pt x="186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5" y="3"/>
                            <a:pt x="185" y="3"/>
                            <a:pt x="185" y="3"/>
                          </a:cubicBezTo>
                          <a:cubicBezTo>
                            <a:pt x="184" y="3"/>
                            <a:pt x="184" y="3"/>
                            <a:pt x="184" y="3"/>
                          </a:cubicBezTo>
                          <a:cubicBezTo>
                            <a:pt x="184" y="3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4" y="4"/>
                            <a:pt x="184" y="4"/>
                            <a:pt x="184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3" y="4"/>
                            <a:pt x="183" y="4"/>
                          </a:cubicBezTo>
                          <a:cubicBezTo>
                            <a:pt x="183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2" y="4"/>
                          </a:cubicBezTo>
                          <a:cubicBezTo>
                            <a:pt x="182" y="4"/>
                            <a:pt x="182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1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80" y="4"/>
                            <a:pt x="180" y="4"/>
                            <a:pt x="180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9" y="4"/>
                            <a:pt x="179" y="4"/>
                            <a:pt x="179" y="4"/>
                          </a:cubicBezTo>
                          <a:cubicBezTo>
                            <a:pt x="178" y="4"/>
                            <a:pt x="178" y="4"/>
                            <a:pt x="178" y="4"/>
                          </a:cubicBezTo>
                          <a:cubicBezTo>
                            <a:pt x="178" y="4"/>
                            <a:pt x="178" y="4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8" y="5"/>
                            <a:pt x="178" y="5"/>
                          </a:cubicBezTo>
                          <a:cubicBezTo>
                            <a:pt x="178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7" y="5"/>
                          </a:cubicBezTo>
                          <a:cubicBezTo>
                            <a:pt x="177" y="5"/>
                            <a:pt x="177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6" y="5"/>
                            <a:pt x="176" y="5"/>
                            <a:pt x="176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5" y="5"/>
                            <a:pt x="175" y="5"/>
                            <a:pt x="175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4" y="5"/>
                          </a:cubicBezTo>
                          <a:cubicBezTo>
                            <a:pt x="174" y="5"/>
                            <a:pt x="174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5"/>
                            <a:pt x="173" y="5"/>
                          </a:cubicBezTo>
                          <a:cubicBezTo>
                            <a:pt x="173" y="5"/>
                            <a:pt x="173" y="6"/>
                            <a:pt x="173" y="6"/>
                          </a:cubicBezTo>
                          <a:cubicBezTo>
                            <a:pt x="173" y="6"/>
                            <a:pt x="173" y="6"/>
                            <a:pt x="173" y="6"/>
                          </a:cubicBezTo>
                          <a:cubicBezTo>
                            <a:pt x="173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1" y="6"/>
                          </a:cubicBezTo>
                          <a:cubicBezTo>
                            <a:pt x="171" y="6"/>
                            <a:pt x="171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70" y="6"/>
                          </a:cubicBezTo>
                          <a:cubicBezTo>
                            <a:pt x="170" y="6"/>
                            <a:pt x="170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9" y="6"/>
                            <a:pt x="169" y="6"/>
                            <a:pt x="169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6"/>
                            <a:pt x="168" y="6"/>
                            <a:pt x="168" y="6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8" y="7"/>
                            <a:pt x="168" y="7"/>
                          </a:cubicBezTo>
                          <a:cubicBezTo>
                            <a:pt x="168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7" y="7"/>
                            <a:pt x="167" y="7"/>
                            <a:pt x="167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6" y="7"/>
                            <a:pt x="166" y="7"/>
                          </a:cubicBezTo>
                          <a:cubicBezTo>
                            <a:pt x="166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5" y="7"/>
                            <a:pt x="165" y="7"/>
                          </a:cubicBezTo>
                          <a:cubicBezTo>
                            <a:pt x="165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4" y="7"/>
                            <a:pt x="164" y="7"/>
                            <a:pt x="164" y="7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3" y="8"/>
                            <a:pt x="163" y="8"/>
                            <a:pt x="163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2" y="8"/>
                            <a:pt x="162" y="8"/>
                          </a:cubicBezTo>
                          <a:cubicBezTo>
                            <a:pt x="162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1" y="8"/>
                            <a:pt x="161" y="8"/>
                            <a:pt x="161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60" y="8"/>
                            <a:pt x="160" y="8"/>
                          </a:cubicBezTo>
                          <a:cubicBezTo>
                            <a:pt x="160" y="8"/>
                            <a:pt x="159" y="8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9" y="9"/>
                          </a:cubicBezTo>
                          <a:cubicBezTo>
                            <a:pt x="159" y="9"/>
                            <a:pt x="159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8" y="9"/>
                          </a:cubicBezTo>
                          <a:cubicBezTo>
                            <a:pt x="158" y="9"/>
                            <a:pt x="158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7" y="9"/>
                          </a:cubicBezTo>
                          <a:cubicBezTo>
                            <a:pt x="157" y="9"/>
                            <a:pt x="157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6" y="9"/>
                            <a:pt x="156" y="9"/>
                          </a:cubicBezTo>
                          <a:cubicBezTo>
                            <a:pt x="156" y="9"/>
                            <a:pt x="155" y="9"/>
                            <a:pt x="155" y="9"/>
                          </a:cubicBezTo>
                          <a:cubicBezTo>
                            <a:pt x="155" y="9"/>
                            <a:pt x="155" y="9"/>
                            <a:pt x="155" y="9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5" y="10"/>
                          </a:cubicBezTo>
                          <a:cubicBezTo>
                            <a:pt x="155" y="10"/>
                            <a:pt x="155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4" y="10"/>
                            <a:pt x="154" y="10"/>
                          </a:cubicBezTo>
                          <a:cubicBezTo>
                            <a:pt x="154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3" y="10"/>
                            <a:pt x="153" y="10"/>
                            <a:pt x="153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0"/>
                            <a:pt x="152" y="10"/>
                            <a:pt x="152" y="10"/>
                          </a:cubicBezTo>
                          <a:cubicBezTo>
                            <a:pt x="152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1" y="11"/>
                            <a:pt x="151" y="11"/>
                          </a:cubicBezTo>
                          <a:cubicBezTo>
                            <a:pt x="151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50" y="11"/>
                            <a:pt x="150" y="11"/>
                          </a:cubicBezTo>
                          <a:cubicBezTo>
                            <a:pt x="150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9" y="11"/>
                            <a:pt x="149" y="11"/>
                          </a:cubicBezTo>
                          <a:cubicBezTo>
                            <a:pt x="149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1"/>
                            <a:pt x="148" y="11"/>
                          </a:cubicBezTo>
                          <a:cubicBezTo>
                            <a:pt x="148" y="11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48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7" y="12"/>
                          </a:cubicBezTo>
                          <a:cubicBezTo>
                            <a:pt x="147" y="12"/>
                            <a:pt x="147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6" y="12"/>
                          </a:cubicBezTo>
                          <a:cubicBezTo>
                            <a:pt x="146" y="12"/>
                            <a:pt x="146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2"/>
                          </a:cubicBezTo>
                          <a:cubicBezTo>
                            <a:pt x="145" y="12"/>
                            <a:pt x="145" y="12"/>
                            <a:pt x="145" y="13"/>
                          </a:cubicBezTo>
                          <a:cubicBezTo>
                            <a:pt x="145" y="13"/>
                            <a:pt x="145" y="13"/>
                            <a:pt x="145" y="13"/>
                          </a:cubicBezTo>
                          <a:cubicBezTo>
                            <a:pt x="145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4" y="13"/>
                            <a:pt x="144" y="13"/>
                            <a:pt x="144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3" y="13"/>
                          </a:cubicBezTo>
                          <a:cubicBezTo>
                            <a:pt x="143" y="13"/>
                            <a:pt x="143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2" y="13"/>
                            <a:pt x="142" y="13"/>
                          </a:cubicBezTo>
                          <a:cubicBezTo>
                            <a:pt x="142" y="13"/>
                            <a:pt x="141" y="13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1" y="14"/>
                          </a:cubicBezTo>
                          <a:cubicBezTo>
                            <a:pt x="141" y="14"/>
                            <a:pt x="141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40" y="14"/>
                          </a:cubicBezTo>
                          <a:cubicBezTo>
                            <a:pt x="140" y="14"/>
                            <a:pt x="140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9" y="14"/>
                          </a:cubicBezTo>
                          <a:cubicBezTo>
                            <a:pt x="139" y="14"/>
                            <a:pt x="139" y="14"/>
                            <a:pt x="138" y="14"/>
                          </a:cubicBezTo>
                          <a:cubicBezTo>
                            <a:pt x="138" y="15"/>
                            <a:pt x="138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7" y="15"/>
                            <a:pt x="137" y="15"/>
                            <a:pt x="137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6" y="15"/>
                            <a:pt x="136" y="15"/>
                          </a:cubicBezTo>
                          <a:cubicBezTo>
                            <a:pt x="136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5"/>
                            <a:pt x="135" y="15"/>
                            <a:pt x="135" y="15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5" y="16"/>
                            <a:pt x="135" y="16"/>
                            <a:pt x="135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4" y="16"/>
                            <a:pt x="134" y="16"/>
                            <a:pt x="134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3" y="16"/>
                            <a:pt x="133" y="16"/>
                          </a:cubicBezTo>
                          <a:cubicBezTo>
                            <a:pt x="133" y="16"/>
                            <a:pt x="132" y="16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2" y="17"/>
                            <a:pt x="132" y="17"/>
                            <a:pt x="132" y="17"/>
                          </a:cubicBezTo>
                          <a:cubicBezTo>
                            <a:pt x="131" y="17"/>
                            <a:pt x="131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30" y="17"/>
                            <a:pt x="130" y="17"/>
                            <a:pt x="130" y="17"/>
                          </a:cubicBezTo>
                          <a:cubicBezTo>
                            <a:pt x="129" y="18"/>
                            <a:pt x="129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8" y="18"/>
                            <a:pt x="128" y="18"/>
                          </a:cubicBezTo>
                          <a:cubicBezTo>
                            <a:pt x="128" y="18"/>
                            <a:pt x="127" y="18"/>
                            <a:pt x="127" y="19"/>
                          </a:cubicBezTo>
                          <a:cubicBezTo>
                            <a:pt x="127" y="19"/>
                            <a:pt x="127" y="19"/>
                            <a:pt x="127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6" y="19"/>
                            <a:pt x="126" y="19"/>
                          </a:cubicBezTo>
                          <a:cubicBezTo>
                            <a:pt x="126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5" y="19"/>
                            <a:pt x="125" y="19"/>
                            <a:pt x="125" y="19"/>
                          </a:cubicBezTo>
                          <a:cubicBezTo>
                            <a:pt x="124" y="19"/>
                            <a:pt x="124" y="20"/>
                            <a:pt x="123" y="20"/>
                          </a:cubicBezTo>
                          <a:cubicBezTo>
                            <a:pt x="123" y="20"/>
                            <a:pt x="123" y="20"/>
                            <a:pt x="123" y="20"/>
                          </a:cubicBezTo>
                          <a:cubicBezTo>
                            <a:pt x="123" y="20"/>
                            <a:pt x="122" y="20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1" y="21"/>
                            <a:pt x="121" y="21"/>
                          </a:cubicBezTo>
                          <a:cubicBezTo>
                            <a:pt x="121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20" y="21"/>
                            <a:pt x="120" y="21"/>
                            <a:pt x="120" y="21"/>
                          </a:cubicBezTo>
                          <a:cubicBezTo>
                            <a:pt x="119" y="21"/>
                            <a:pt x="119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8" y="22"/>
                            <a:pt x="118" y="22"/>
                            <a:pt x="118" y="22"/>
                          </a:cubicBezTo>
                          <a:cubicBezTo>
                            <a:pt x="117" y="23"/>
                            <a:pt x="115" y="23"/>
                            <a:pt x="114" y="23"/>
                          </a:cubicBezTo>
                          <a:cubicBezTo>
                            <a:pt x="114" y="23"/>
                            <a:pt x="114" y="23"/>
                            <a:pt x="114" y="23"/>
                          </a:cubicBezTo>
                          <a:cubicBezTo>
                            <a:pt x="97" y="31"/>
                            <a:pt x="80" y="40"/>
                            <a:pt x="65" y="51"/>
                          </a:cubicBezTo>
                          <a:cubicBezTo>
                            <a:pt x="65" y="51"/>
                            <a:pt x="65" y="51"/>
                            <a:pt x="65" y="51"/>
                          </a:cubicBezTo>
                          <a:cubicBezTo>
                            <a:pt x="61" y="53"/>
                            <a:pt x="57" y="55"/>
                            <a:pt x="54" y="58"/>
                          </a:cubicBezTo>
                          <a:cubicBezTo>
                            <a:pt x="54" y="58"/>
                            <a:pt x="54" y="58"/>
                            <a:pt x="54" y="58"/>
                          </a:cubicBezTo>
                          <a:cubicBezTo>
                            <a:pt x="54" y="58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3" y="59"/>
                            <a:pt x="53" y="59"/>
                            <a:pt x="53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59"/>
                            <a:pt x="52" y="59"/>
                            <a:pt x="52" y="59"/>
                          </a:cubicBezTo>
                          <a:cubicBezTo>
                            <a:pt x="52" y="60"/>
                            <a:pt x="52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0"/>
                            <a:pt x="51" y="60"/>
                            <a:pt x="51" y="60"/>
                          </a:cubicBezTo>
                          <a:cubicBezTo>
                            <a:pt x="51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50" y="61"/>
                            <a:pt x="50" y="61"/>
                            <a:pt x="50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1"/>
                            <a:pt x="49" y="61"/>
                            <a:pt x="49" y="61"/>
                          </a:cubicBezTo>
                          <a:cubicBezTo>
                            <a:pt x="49" y="62"/>
                            <a:pt x="49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3"/>
                            <a:pt x="48" y="63"/>
                          </a:cubicBezTo>
                          <a:cubicBezTo>
                            <a:pt x="48" y="63"/>
                            <a:pt x="48" y="63"/>
                            <a:pt x="48" y="63"/>
                          </a:cubicBezTo>
                          <a:cubicBezTo>
                            <a:pt x="48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3"/>
                          </a:cubicBezTo>
                          <a:cubicBezTo>
                            <a:pt x="47" y="63"/>
                            <a:pt x="47" y="63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7" y="64"/>
                            <a:pt x="47" y="64"/>
                            <a:pt x="47" y="64"/>
                          </a:cubicBezTo>
                          <a:cubicBezTo>
                            <a:pt x="46" y="64"/>
                            <a:pt x="46" y="64"/>
                            <a:pt x="46" y="65"/>
                          </a:cubicBezTo>
                          <a:cubicBezTo>
                            <a:pt x="46" y="65"/>
                            <a:pt x="46" y="65"/>
                            <a:pt x="46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5" y="65"/>
                            <a:pt x="45" y="65"/>
                          </a:cubicBezTo>
                          <a:cubicBezTo>
                            <a:pt x="45" y="65"/>
                            <a:pt x="44" y="65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4" y="66"/>
                            <a:pt x="44" y="66"/>
                            <a:pt x="44" y="66"/>
                          </a:cubicBezTo>
                          <a:cubicBezTo>
                            <a:pt x="43" y="66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3" y="67"/>
                            <a:pt x="43" y="67"/>
                          </a:cubicBezTo>
                          <a:cubicBezTo>
                            <a:pt x="43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7"/>
                            <a:pt x="42" y="67"/>
                            <a:pt x="42" y="67"/>
                          </a:cubicBezTo>
                          <a:cubicBezTo>
                            <a:pt x="42" y="68"/>
                            <a:pt x="42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1" y="68"/>
                            <a:pt x="41" y="68"/>
                            <a:pt x="41" y="68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40" y="69"/>
                            <a:pt x="40" y="69"/>
                          </a:cubicBezTo>
                          <a:cubicBezTo>
                            <a:pt x="40" y="69"/>
                            <a:pt x="39" y="69"/>
                            <a:pt x="39" y="69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9" y="70"/>
                            <a:pt x="39" y="70"/>
                            <a:pt x="39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0"/>
                            <a:pt x="38" y="70"/>
                            <a:pt x="38" y="70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8" y="71"/>
                            <a:pt x="38" y="71"/>
                          </a:cubicBezTo>
                          <a:cubicBezTo>
                            <a:pt x="38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1"/>
                            <a:pt x="37" y="71"/>
                            <a:pt x="37" y="71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7" y="72"/>
                          </a:cubicBezTo>
                          <a:cubicBezTo>
                            <a:pt x="37" y="72"/>
                            <a:pt x="37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2"/>
                            <a:pt x="36" y="72"/>
                            <a:pt x="36" y="72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6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3"/>
                            <a:pt x="35" y="73"/>
                          </a:cubicBezTo>
                          <a:cubicBezTo>
                            <a:pt x="35" y="73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5" y="74"/>
                            <a:pt x="35" y="74"/>
                            <a:pt x="35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4"/>
                          </a:cubicBezTo>
                          <a:cubicBezTo>
                            <a:pt x="34" y="74"/>
                            <a:pt x="34" y="74"/>
                            <a:pt x="34" y="75"/>
                          </a:cubicBezTo>
                          <a:cubicBezTo>
                            <a:pt x="34" y="75"/>
                            <a:pt x="34" y="75"/>
                            <a:pt x="34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5"/>
                            <a:pt x="33" y="75"/>
                          </a:cubicBezTo>
                          <a:cubicBezTo>
                            <a:pt x="33" y="75"/>
                            <a:pt x="33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2" y="76"/>
                            <a:pt x="32" y="76"/>
                            <a:pt x="32" y="76"/>
                          </a:cubicBezTo>
                          <a:cubicBezTo>
                            <a:pt x="31" y="76"/>
                            <a:pt x="31" y="76"/>
                            <a:pt x="31" y="76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1" y="77"/>
                          </a:cubicBezTo>
                          <a:cubicBezTo>
                            <a:pt x="31" y="77"/>
                            <a:pt x="31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7"/>
                          </a:cubicBezTo>
                          <a:cubicBezTo>
                            <a:pt x="30" y="77"/>
                            <a:pt x="30" y="77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30" y="78"/>
                            <a:pt x="30" y="78"/>
                            <a:pt x="30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8"/>
                            <a:pt x="29" y="78"/>
                          </a:cubicBezTo>
                          <a:cubicBezTo>
                            <a:pt x="29" y="78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9" y="79"/>
                            <a:pt x="29" y="79"/>
                          </a:cubicBezTo>
                          <a:cubicBezTo>
                            <a:pt x="29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79"/>
                            <a:pt x="28" y="79"/>
                            <a:pt x="28" y="79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8" y="80"/>
                            <a:pt x="28" y="80"/>
                            <a:pt x="28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0"/>
                            <a:pt x="27" y="80"/>
                            <a:pt x="27" y="80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7" y="81"/>
                            <a:pt x="27" y="81"/>
                            <a:pt x="27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1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2"/>
                          </a:cubicBezTo>
                          <a:cubicBezTo>
                            <a:pt x="25" y="82"/>
                            <a:pt x="25" y="82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3"/>
                            <a:pt x="25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3"/>
                          </a:cubicBezTo>
                          <a:cubicBezTo>
                            <a:pt x="24" y="83"/>
                            <a:pt x="24" y="83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4" y="84"/>
                            <a:pt x="24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4"/>
                            <a:pt x="23" y="84"/>
                            <a:pt x="23" y="84"/>
                          </a:cubicBezTo>
                          <a:cubicBezTo>
                            <a:pt x="23" y="85"/>
                            <a:pt x="23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5"/>
                          </a:cubicBezTo>
                          <a:cubicBezTo>
                            <a:pt x="22" y="85"/>
                            <a:pt x="22" y="85"/>
                            <a:pt x="22" y="86"/>
                          </a:cubicBezTo>
                          <a:cubicBezTo>
                            <a:pt x="22" y="86"/>
                            <a:pt x="22" y="86"/>
                            <a:pt x="22" y="86"/>
                          </a:cubicBezTo>
                          <a:cubicBezTo>
                            <a:pt x="22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6"/>
                            <a:pt x="21" y="86"/>
                            <a:pt x="21" y="86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1" y="87"/>
                            <a:pt x="21" y="87"/>
                            <a:pt x="21" y="87"/>
                          </a:cubicBezTo>
                          <a:cubicBezTo>
                            <a:pt x="20" y="87"/>
                            <a:pt x="20" y="87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8"/>
                            <a:pt x="20" y="88"/>
                          </a:cubicBezTo>
                          <a:cubicBezTo>
                            <a:pt x="19" y="88"/>
                            <a:pt x="19" y="89"/>
                            <a:pt x="18" y="89"/>
                          </a:cubicBezTo>
                          <a:cubicBezTo>
                            <a:pt x="18" y="89"/>
                            <a:pt x="18" y="89"/>
                            <a:pt x="18" y="89"/>
                          </a:cubicBezTo>
                          <a:cubicBezTo>
                            <a:pt x="12" y="96"/>
                            <a:pt x="6" y="103"/>
                            <a:pt x="0" y="110"/>
                          </a:cubicBezTo>
                          <a:cubicBezTo>
                            <a:pt x="62" y="160"/>
                            <a:pt x="62" y="160"/>
                            <a:pt x="62" y="160"/>
                          </a:cubicBezTo>
                          <a:cubicBezTo>
                            <a:pt x="103" y="109"/>
                            <a:pt x="164" y="80"/>
                            <a:pt x="230" y="8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ubicBezTo>
                            <a:pt x="230" y="0"/>
                            <a:pt x="230" y="0"/>
                            <a:pt x="23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-1106488" y="2260600"/>
                      <a:ext cx="134938" cy="307975"/>
                    </a:xfrm>
                    <a:custGeom>
                      <a:avLst/>
                      <a:gdLst>
                        <a:gd name="T0" fmla="*/ 0 w 36"/>
                        <a:gd name="T1" fmla="*/ 0 h 82"/>
                        <a:gd name="T2" fmla="*/ 0 w 36"/>
                        <a:gd name="T3" fmla="*/ 80 h 82"/>
                        <a:gd name="T4" fmla="*/ 26 w 36"/>
                        <a:gd name="T5" fmla="*/ 82 h 82"/>
                        <a:gd name="T6" fmla="*/ 36 w 36"/>
                        <a:gd name="T7" fmla="*/ 2 h 82"/>
                        <a:gd name="T8" fmla="*/ 5 w 36"/>
                        <a:gd name="T9" fmla="*/ 0 h 82"/>
                        <a:gd name="T10" fmla="*/ 5 w 36"/>
                        <a:gd name="T11" fmla="*/ 0 h 82"/>
                        <a:gd name="T12" fmla="*/ 4 w 36"/>
                        <a:gd name="T13" fmla="*/ 0 h 82"/>
                        <a:gd name="T14" fmla="*/ 4 w 36"/>
                        <a:gd name="T15" fmla="*/ 0 h 82"/>
                        <a:gd name="T16" fmla="*/ 4 w 36"/>
                        <a:gd name="T17" fmla="*/ 0 h 82"/>
                        <a:gd name="T18" fmla="*/ 4 w 36"/>
                        <a:gd name="T19" fmla="*/ 0 h 82"/>
                        <a:gd name="T20" fmla="*/ 3 w 36"/>
                        <a:gd name="T21" fmla="*/ 0 h 82"/>
                        <a:gd name="T22" fmla="*/ 3 w 36"/>
                        <a:gd name="T23" fmla="*/ 0 h 82"/>
                        <a:gd name="T24" fmla="*/ 3 w 36"/>
                        <a:gd name="T25" fmla="*/ 0 h 82"/>
                        <a:gd name="T26" fmla="*/ 3 w 36"/>
                        <a:gd name="T27" fmla="*/ 0 h 82"/>
                        <a:gd name="T28" fmla="*/ 3 w 36"/>
                        <a:gd name="T29" fmla="*/ 0 h 82"/>
                        <a:gd name="T30" fmla="*/ 3 w 36"/>
                        <a:gd name="T31" fmla="*/ 0 h 82"/>
                        <a:gd name="T32" fmla="*/ 2 w 36"/>
                        <a:gd name="T33" fmla="*/ 0 h 82"/>
                        <a:gd name="T34" fmla="*/ 2 w 36"/>
                        <a:gd name="T35" fmla="*/ 0 h 82"/>
                        <a:gd name="T36" fmla="*/ 2 w 36"/>
                        <a:gd name="T37" fmla="*/ 0 h 82"/>
                        <a:gd name="T38" fmla="*/ 2 w 36"/>
                        <a:gd name="T39" fmla="*/ 0 h 82"/>
                        <a:gd name="T40" fmla="*/ 2 w 36"/>
                        <a:gd name="T41" fmla="*/ 0 h 82"/>
                        <a:gd name="T42" fmla="*/ 2 w 36"/>
                        <a:gd name="T43" fmla="*/ 0 h 82"/>
                        <a:gd name="T44" fmla="*/ 2 w 36"/>
                        <a:gd name="T45" fmla="*/ 0 h 82"/>
                        <a:gd name="T46" fmla="*/ 2 w 36"/>
                        <a:gd name="T47" fmla="*/ 0 h 82"/>
                        <a:gd name="T48" fmla="*/ 1 w 36"/>
                        <a:gd name="T49" fmla="*/ 0 h 82"/>
                        <a:gd name="T50" fmla="*/ 1 w 36"/>
                        <a:gd name="T51" fmla="*/ 0 h 82"/>
                        <a:gd name="T52" fmla="*/ 1 w 36"/>
                        <a:gd name="T53" fmla="*/ 0 h 82"/>
                        <a:gd name="T54" fmla="*/ 1 w 36"/>
                        <a:gd name="T55" fmla="*/ 0 h 82"/>
                        <a:gd name="T56" fmla="*/ 1 w 36"/>
                        <a:gd name="T57" fmla="*/ 0 h 82"/>
                        <a:gd name="T58" fmla="*/ 1 w 36"/>
                        <a:gd name="T59" fmla="*/ 0 h 82"/>
                        <a:gd name="T60" fmla="*/ 1 w 36"/>
                        <a:gd name="T61" fmla="*/ 0 h 82"/>
                        <a:gd name="T62" fmla="*/ 1 w 36"/>
                        <a:gd name="T63" fmla="*/ 0 h 82"/>
                        <a:gd name="T64" fmla="*/ 1 w 36"/>
                        <a:gd name="T65" fmla="*/ 0 h 82"/>
                        <a:gd name="T66" fmla="*/ 0 w 36"/>
                        <a:gd name="T67" fmla="*/ 0 h 82"/>
                        <a:gd name="T68" fmla="*/ 0 w 36"/>
                        <a:gd name="T69" fmla="*/ 0 h 82"/>
                        <a:gd name="T70" fmla="*/ 0 w 36"/>
                        <a:gd name="T71" fmla="*/ 0 h 82"/>
                        <a:gd name="T72" fmla="*/ 0 w 36"/>
                        <a:gd name="T73" fmla="*/ 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6" h="82">
                          <a:moveTo>
                            <a:pt x="0" y="0"/>
                          </a:moveTo>
                          <a:cubicBezTo>
                            <a:pt x="0" y="80"/>
                            <a:pt x="0" y="80"/>
                            <a:pt x="0" y="80"/>
                          </a:cubicBezTo>
                          <a:cubicBezTo>
                            <a:pt x="9" y="80"/>
                            <a:pt x="18" y="81"/>
                            <a:pt x="26" y="82"/>
                          </a:cubicBezTo>
                          <a:cubicBezTo>
                            <a:pt x="36" y="2"/>
                            <a:pt x="36" y="2"/>
                            <a:pt x="36" y="2"/>
                          </a:cubicBezTo>
                          <a:cubicBezTo>
                            <a:pt x="26" y="1"/>
                            <a:pt x="15" y="0"/>
                            <a:pt x="5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80" name="TextBox 79"/>
                <p:cNvSpPr txBox="1"/>
                <p:nvPr/>
              </p:nvSpPr>
              <p:spPr>
                <a:xfrm>
                  <a:off x="733425" y="1129656"/>
                  <a:ext cx="273646" cy="422405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r>
                    <a:rPr lang="en-GB" b="1" dirty="0">
                      <a:solidFill>
                        <a:srgbClr val="006D9E"/>
                      </a:solidFill>
                    </a:rPr>
                    <a:t>4</a:t>
                  </a:r>
                  <a:endParaRPr lang="en-GB" b="1" dirty="0" smtClean="0">
                    <a:solidFill>
                      <a:srgbClr val="006D9E"/>
                    </a:solidFill>
                  </a:endParaRPr>
                </a:p>
              </p:txBody>
            </p:sp>
          </p:grpSp>
        </p:grp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1012602" y="1733914"/>
              <a:ext cx="114864" cy="245842"/>
            </a:xfrm>
            <a:custGeom>
              <a:avLst/>
              <a:gdLst>
                <a:gd name="T0" fmla="*/ 88 w 118"/>
                <a:gd name="T1" fmla="*/ 213 h 252"/>
                <a:gd name="T2" fmla="*/ 90 w 118"/>
                <a:gd name="T3" fmla="*/ 210 h 252"/>
                <a:gd name="T4" fmla="*/ 91 w 118"/>
                <a:gd name="T5" fmla="*/ 207 h 252"/>
                <a:gd name="T6" fmla="*/ 92 w 118"/>
                <a:gd name="T7" fmla="*/ 205 h 252"/>
                <a:gd name="T8" fmla="*/ 93 w 118"/>
                <a:gd name="T9" fmla="*/ 203 h 252"/>
                <a:gd name="T10" fmla="*/ 94 w 118"/>
                <a:gd name="T11" fmla="*/ 201 h 252"/>
                <a:gd name="T12" fmla="*/ 95 w 118"/>
                <a:gd name="T13" fmla="*/ 198 h 252"/>
                <a:gd name="T14" fmla="*/ 96 w 118"/>
                <a:gd name="T15" fmla="*/ 196 h 252"/>
                <a:gd name="T16" fmla="*/ 97 w 118"/>
                <a:gd name="T17" fmla="*/ 194 h 252"/>
                <a:gd name="T18" fmla="*/ 98 w 118"/>
                <a:gd name="T19" fmla="*/ 192 h 252"/>
                <a:gd name="T20" fmla="*/ 99 w 118"/>
                <a:gd name="T21" fmla="*/ 190 h 252"/>
                <a:gd name="T22" fmla="*/ 99 w 118"/>
                <a:gd name="T23" fmla="*/ 187 h 252"/>
                <a:gd name="T24" fmla="*/ 100 w 118"/>
                <a:gd name="T25" fmla="*/ 185 h 252"/>
                <a:gd name="T26" fmla="*/ 101 w 118"/>
                <a:gd name="T27" fmla="*/ 183 h 252"/>
                <a:gd name="T28" fmla="*/ 102 w 118"/>
                <a:gd name="T29" fmla="*/ 180 h 252"/>
                <a:gd name="T30" fmla="*/ 103 w 118"/>
                <a:gd name="T31" fmla="*/ 178 h 252"/>
                <a:gd name="T32" fmla="*/ 104 w 118"/>
                <a:gd name="T33" fmla="*/ 175 h 252"/>
                <a:gd name="T34" fmla="*/ 104 w 118"/>
                <a:gd name="T35" fmla="*/ 173 h 252"/>
                <a:gd name="T36" fmla="*/ 105 w 118"/>
                <a:gd name="T37" fmla="*/ 170 h 252"/>
                <a:gd name="T38" fmla="*/ 106 w 118"/>
                <a:gd name="T39" fmla="*/ 168 h 252"/>
                <a:gd name="T40" fmla="*/ 107 w 118"/>
                <a:gd name="T41" fmla="*/ 165 h 252"/>
                <a:gd name="T42" fmla="*/ 107 w 118"/>
                <a:gd name="T43" fmla="*/ 163 h 252"/>
                <a:gd name="T44" fmla="*/ 108 w 118"/>
                <a:gd name="T45" fmla="*/ 160 h 252"/>
                <a:gd name="T46" fmla="*/ 109 w 118"/>
                <a:gd name="T47" fmla="*/ 157 h 252"/>
                <a:gd name="T48" fmla="*/ 110 w 118"/>
                <a:gd name="T49" fmla="*/ 155 h 252"/>
                <a:gd name="T50" fmla="*/ 110 w 118"/>
                <a:gd name="T51" fmla="*/ 152 h 252"/>
                <a:gd name="T52" fmla="*/ 111 w 118"/>
                <a:gd name="T53" fmla="*/ 150 h 252"/>
                <a:gd name="T54" fmla="*/ 111 w 118"/>
                <a:gd name="T55" fmla="*/ 147 h 252"/>
                <a:gd name="T56" fmla="*/ 112 w 118"/>
                <a:gd name="T57" fmla="*/ 145 h 252"/>
                <a:gd name="T58" fmla="*/ 112 w 118"/>
                <a:gd name="T59" fmla="*/ 142 h 252"/>
                <a:gd name="T60" fmla="*/ 113 w 118"/>
                <a:gd name="T61" fmla="*/ 139 h 252"/>
                <a:gd name="T62" fmla="*/ 113 w 118"/>
                <a:gd name="T63" fmla="*/ 137 h 252"/>
                <a:gd name="T64" fmla="*/ 114 w 118"/>
                <a:gd name="T65" fmla="*/ 135 h 252"/>
                <a:gd name="T66" fmla="*/ 114 w 118"/>
                <a:gd name="T67" fmla="*/ 132 h 252"/>
                <a:gd name="T68" fmla="*/ 114 w 118"/>
                <a:gd name="T69" fmla="*/ 130 h 252"/>
                <a:gd name="T70" fmla="*/ 115 w 118"/>
                <a:gd name="T71" fmla="*/ 127 h 252"/>
                <a:gd name="T72" fmla="*/ 115 w 118"/>
                <a:gd name="T73" fmla="*/ 125 h 252"/>
                <a:gd name="T74" fmla="*/ 116 w 118"/>
                <a:gd name="T75" fmla="*/ 122 h 252"/>
                <a:gd name="T76" fmla="*/ 116 w 118"/>
                <a:gd name="T77" fmla="*/ 120 h 252"/>
                <a:gd name="T78" fmla="*/ 116 w 118"/>
                <a:gd name="T79" fmla="*/ 118 h 252"/>
                <a:gd name="T80" fmla="*/ 116 w 118"/>
                <a:gd name="T81" fmla="*/ 115 h 252"/>
                <a:gd name="T82" fmla="*/ 117 w 118"/>
                <a:gd name="T83" fmla="*/ 113 h 252"/>
                <a:gd name="T84" fmla="*/ 117 w 118"/>
                <a:gd name="T85" fmla="*/ 110 h 252"/>
                <a:gd name="T86" fmla="*/ 117 w 118"/>
                <a:gd name="T87" fmla="*/ 108 h 252"/>
                <a:gd name="T88" fmla="*/ 117 w 118"/>
                <a:gd name="T89" fmla="*/ 105 h 252"/>
                <a:gd name="T90" fmla="*/ 117 w 118"/>
                <a:gd name="T91" fmla="*/ 103 h 252"/>
                <a:gd name="T92" fmla="*/ 118 w 118"/>
                <a:gd name="T93" fmla="*/ 100 h 252"/>
                <a:gd name="T94" fmla="*/ 118 w 118"/>
                <a:gd name="T95" fmla="*/ 98 h 252"/>
                <a:gd name="T96" fmla="*/ 118 w 118"/>
                <a:gd name="T97" fmla="*/ 95 h 252"/>
                <a:gd name="T98" fmla="*/ 118 w 118"/>
                <a:gd name="T99" fmla="*/ 93 h 252"/>
                <a:gd name="T100" fmla="*/ 118 w 118"/>
                <a:gd name="T101" fmla="*/ 90 h 252"/>
                <a:gd name="T102" fmla="*/ 118 w 118"/>
                <a:gd name="T103" fmla="*/ 88 h 252"/>
                <a:gd name="T104" fmla="*/ 118 w 118"/>
                <a:gd name="T105" fmla="*/ 85 h 252"/>
                <a:gd name="T106" fmla="*/ 118 w 118"/>
                <a:gd name="T107" fmla="*/ 82 h 252"/>
                <a:gd name="T108" fmla="*/ 118 w 118"/>
                <a:gd name="T109" fmla="*/ 80 h 252"/>
                <a:gd name="T110" fmla="*/ 118 w 118"/>
                <a:gd name="T111" fmla="*/ 77 h 252"/>
                <a:gd name="T112" fmla="*/ 118 w 118"/>
                <a:gd name="T113" fmla="*/ 74 h 252"/>
                <a:gd name="T114" fmla="*/ 118 w 118"/>
                <a:gd name="T115" fmla="*/ 71 h 252"/>
                <a:gd name="T116" fmla="*/ 118 w 118"/>
                <a:gd name="T117" fmla="*/ 68 h 252"/>
                <a:gd name="T118" fmla="*/ 112 w 118"/>
                <a:gd name="T119" fmla="*/ 27 h 252"/>
                <a:gd name="T120" fmla="*/ 112 w 118"/>
                <a:gd name="T121" fmla="*/ 24 h 252"/>
                <a:gd name="T122" fmla="*/ 111 w 118"/>
                <a:gd name="T123" fmla="*/ 22 h 252"/>
                <a:gd name="T124" fmla="*/ 111 w 118"/>
                <a:gd name="T125" fmla="*/ 1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52">
                  <a:moveTo>
                    <a:pt x="106" y="0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35" y="43"/>
                    <a:pt x="38" y="63"/>
                    <a:pt x="38" y="84"/>
                  </a:cubicBezTo>
                  <a:cubicBezTo>
                    <a:pt x="38" y="128"/>
                    <a:pt x="25" y="171"/>
                    <a:pt x="0" y="207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3" y="242"/>
                    <a:pt x="80" y="230"/>
                    <a:pt x="86" y="219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86" y="217"/>
                    <a:pt x="86" y="217"/>
                    <a:pt x="87" y="217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16"/>
                    <a:pt x="87" y="216"/>
                    <a:pt x="87" y="215"/>
                  </a:cubicBezTo>
                  <a:cubicBezTo>
                    <a:pt x="87" y="215"/>
                    <a:pt x="87" y="215"/>
                    <a:pt x="87" y="215"/>
                  </a:cubicBezTo>
                  <a:cubicBezTo>
                    <a:pt x="88" y="215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0" y="211"/>
                    <a:pt x="90" y="211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9"/>
                  </a:cubicBezTo>
                  <a:cubicBezTo>
                    <a:pt x="91" y="209"/>
                    <a:pt x="91" y="209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08"/>
                    <a:pt x="91" y="208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2" y="207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5" y="200"/>
                    <a:pt x="95" y="200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199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8"/>
                    <a:pt x="95" y="198"/>
                    <a:pt x="95" y="197"/>
                  </a:cubicBezTo>
                  <a:cubicBezTo>
                    <a:pt x="95" y="197"/>
                    <a:pt x="95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6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96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4"/>
                    <a:pt x="97" y="194"/>
                    <a:pt x="97" y="194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8" y="191"/>
                    <a:pt x="98" y="191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8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9" y="190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9" y="189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8"/>
                    <a:pt x="99" y="188"/>
                  </a:cubicBezTo>
                  <a:cubicBezTo>
                    <a:pt x="99" y="188"/>
                    <a:pt x="99" y="187"/>
                    <a:pt x="99" y="187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7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2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69"/>
                  </a:cubicBezTo>
                  <a:cubicBezTo>
                    <a:pt x="105" y="169"/>
                    <a:pt x="105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06" y="169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7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3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108" y="162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61"/>
                    <a:pt x="108" y="161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60"/>
                    <a:pt x="108" y="160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0" y="155"/>
                    <a:pt x="110" y="155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10" y="154"/>
                    <a:pt x="110" y="154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153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1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3" y="141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0"/>
                    <a:pt x="113" y="140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3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4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4" y="132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131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5" y="130"/>
                    <a:pt x="115" y="130"/>
                  </a:cubicBezTo>
                  <a:cubicBezTo>
                    <a:pt x="115" y="130"/>
                    <a:pt x="115" y="130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27"/>
                    <a:pt x="115" y="127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15" y="125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2"/>
                    <a:pt x="116" y="122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20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6" y="119"/>
                    <a:pt x="116" y="119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7" y="112"/>
                    <a:pt x="117" y="112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1"/>
                    <a:pt x="117" y="111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7" y="109"/>
                    <a:pt x="117" y="109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7" y="105"/>
                    <a:pt x="117" y="105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100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9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96"/>
                    <a:pt x="118" y="96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8" y="95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18" y="92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0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6"/>
                    <a:pt x="117" y="66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53"/>
                    <a:pt x="115" y="41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2"/>
                    <a:pt x="108" y="6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"/>
            <p:cNvSpPr>
              <a:spLocks/>
            </p:cNvSpPr>
            <p:nvPr/>
          </p:nvSpPr>
          <p:spPr bwMode="auto">
            <a:xfrm>
              <a:off x="892366" y="1536827"/>
              <a:ext cx="209896" cy="193368"/>
            </a:xfrm>
            <a:custGeom>
              <a:avLst/>
              <a:gdLst>
                <a:gd name="T0" fmla="*/ 192 w 215"/>
                <a:gd name="T1" fmla="*/ 122 h 198"/>
                <a:gd name="T2" fmla="*/ 189 w 215"/>
                <a:gd name="T3" fmla="*/ 119 h 198"/>
                <a:gd name="T4" fmla="*/ 188 w 215"/>
                <a:gd name="T5" fmla="*/ 117 h 198"/>
                <a:gd name="T6" fmla="*/ 187 w 215"/>
                <a:gd name="T7" fmla="*/ 115 h 198"/>
                <a:gd name="T8" fmla="*/ 185 w 215"/>
                <a:gd name="T9" fmla="*/ 113 h 198"/>
                <a:gd name="T10" fmla="*/ 184 w 215"/>
                <a:gd name="T11" fmla="*/ 111 h 198"/>
                <a:gd name="T12" fmla="*/ 183 w 215"/>
                <a:gd name="T13" fmla="*/ 109 h 198"/>
                <a:gd name="T14" fmla="*/ 181 w 215"/>
                <a:gd name="T15" fmla="*/ 108 h 198"/>
                <a:gd name="T16" fmla="*/ 180 w 215"/>
                <a:gd name="T17" fmla="*/ 106 h 198"/>
                <a:gd name="T18" fmla="*/ 179 w 215"/>
                <a:gd name="T19" fmla="*/ 105 h 198"/>
                <a:gd name="T20" fmla="*/ 178 w 215"/>
                <a:gd name="T21" fmla="*/ 103 h 198"/>
                <a:gd name="T22" fmla="*/ 177 w 215"/>
                <a:gd name="T23" fmla="*/ 102 h 198"/>
                <a:gd name="T24" fmla="*/ 175 w 215"/>
                <a:gd name="T25" fmla="*/ 100 h 198"/>
                <a:gd name="T26" fmla="*/ 174 w 215"/>
                <a:gd name="T27" fmla="*/ 98 h 198"/>
                <a:gd name="T28" fmla="*/ 173 w 215"/>
                <a:gd name="T29" fmla="*/ 97 h 198"/>
                <a:gd name="T30" fmla="*/ 171 w 215"/>
                <a:gd name="T31" fmla="*/ 95 h 198"/>
                <a:gd name="T32" fmla="*/ 170 w 215"/>
                <a:gd name="T33" fmla="*/ 94 h 198"/>
                <a:gd name="T34" fmla="*/ 168 w 215"/>
                <a:gd name="T35" fmla="*/ 92 h 198"/>
                <a:gd name="T36" fmla="*/ 167 w 215"/>
                <a:gd name="T37" fmla="*/ 90 h 198"/>
                <a:gd name="T38" fmla="*/ 166 w 215"/>
                <a:gd name="T39" fmla="*/ 89 h 198"/>
                <a:gd name="T40" fmla="*/ 164 w 215"/>
                <a:gd name="T41" fmla="*/ 87 h 198"/>
                <a:gd name="T42" fmla="*/ 162 w 215"/>
                <a:gd name="T43" fmla="*/ 85 h 198"/>
                <a:gd name="T44" fmla="*/ 160 w 215"/>
                <a:gd name="T45" fmla="*/ 83 h 198"/>
                <a:gd name="T46" fmla="*/ 159 w 215"/>
                <a:gd name="T47" fmla="*/ 81 h 198"/>
                <a:gd name="T48" fmla="*/ 157 w 215"/>
                <a:gd name="T49" fmla="*/ 79 h 198"/>
                <a:gd name="T50" fmla="*/ 154 w 215"/>
                <a:gd name="T51" fmla="*/ 77 h 198"/>
                <a:gd name="T52" fmla="*/ 152 w 215"/>
                <a:gd name="T53" fmla="*/ 75 h 198"/>
                <a:gd name="T54" fmla="*/ 150 w 215"/>
                <a:gd name="T55" fmla="*/ 72 h 198"/>
                <a:gd name="T56" fmla="*/ 147 w 215"/>
                <a:gd name="T57" fmla="*/ 70 h 198"/>
                <a:gd name="T58" fmla="*/ 144 w 215"/>
                <a:gd name="T59" fmla="*/ 67 h 198"/>
                <a:gd name="T60" fmla="*/ 140 w 215"/>
                <a:gd name="T61" fmla="*/ 63 h 198"/>
                <a:gd name="T62" fmla="*/ 136 w 215"/>
                <a:gd name="T63" fmla="*/ 60 h 198"/>
                <a:gd name="T64" fmla="*/ 132 w 215"/>
                <a:gd name="T65" fmla="*/ 56 h 198"/>
                <a:gd name="T66" fmla="*/ 128 w 215"/>
                <a:gd name="T67" fmla="*/ 53 h 198"/>
                <a:gd name="T68" fmla="*/ 125 w 215"/>
                <a:gd name="T69" fmla="*/ 51 h 198"/>
                <a:gd name="T70" fmla="*/ 122 w 215"/>
                <a:gd name="T71" fmla="*/ 49 h 198"/>
                <a:gd name="T72" fmla="*/ 119 w 215"/>
                <a:gd name="T73" fmla="*/ 47 h 198"/>
                <a:gd name="T74" fmla="*/ 116 w 215"/>
                <a:gd name="T75" fmla="*/ 45 h 198"/>
                <a:gd name="T76" fmla="*/ 114 w 215"/>
                <a:gd name="T77" fmla="*/ 43 h 198"/>
                <a:gd name="T78" fmla="*/ 111 w 215"/>
                <a:gd name="T79" fmla="*/ 41 h 198"/>
                <a:gd name="T80" fmla="*/ 109 w 215"/>
                <a:gd name="T81" fmla="*/ 40 h 198"/>
                <a:gd name="T82" fmla="*/ 107 w 215"/>
                <a:gd name="T83" fmla="*/ 38 h 198"/>
                <a:gd name="T84" fmla="*/ 105 w 215"/>
                <a:gd name="T85" fmla="*/ 37 h 198"/>
                <a:gd name="T86" fmla="*/ 103 w 215"/>
                <a:gd name="T87" fmla="*/ 35 h 198"/>
                <a:gd name="T88" fmla="*/ 101 w 215"/>
                <a:gd name="T89" fmla="*/ 34 h 198"/>
                <a:gd name="T90" fmla="*/ 99 w 215"/>
                <a:gd name="T91" fmla="*/ 33 h 198"/>
                <a:gd name="T92" fmla="*/ 98 w 215"/>
                <a:gd name="T93" fmla="*/ 32 h 198"/>
                <a:gd name="T94" fmla="*/ 96 w 215"/>
                <a:gd name="T95" fmla="*/ 31 h 198"/>
                <a:gd name="T96" fmla="*/ 94 w 215"/>
                <a:gd name="T97" fmla="*/ 30 h 198"/>
                <a:gd name="T98" fmla="*/ 92 w 215"/>
                <a:gd name="T99" fmla="*/ 29 h 198"/>
                <a:gd name="T100" fmla="*/ 91 w 215"/>
                <a:gd name="T101" fmla="*/ 28 h 198"/>
                <a:gd name="T102" fmla="*/ 89 w 215"/>
                <a:gd name="T103" fmla="*/ 27 h 198"/>
                <a:gd name="T104" fmla="*/ 87 w 215"/>
                <a:gd name="T105" fmla="*/ 26 h 198"/>
                <a:gd name="T106" fmla="*/ 86 w 215"/>
                <a:gd name="T107" fmla="*/ 26 h 198"/>
                <a:gd name="T108" fmla="*/ 84 w 215"/>
                <a:gd name="T109" fmla="*/ 25 h 198"/>
                <a:gd name="T110" fmla="*/ 82 w 215"/>
                <a:gd name="T111" fmla="*/ 24 h 198"/>
                <a:gd name="T112" fmla="*/ 81 w 215"/>
                <a:gd name="T113" fmla="*/ 23 h 198"/>
                <a:gd name="T114" fmla="*/ 79 w 215"/>
                <a:gd name="T115" fmla="*/ 22 h 198"/>
                <a:gd name="T116" fmla="*/ 76 w 215"/>
                <a:gd name="T117" fmla="*/ 21 h 198"/>
                <a:gd name="T118" fmla="*/ 74 w 215"/>
                <a:gd name="T119" fmla="*/ 20 h 198"/>
                <a:gd name="T120" fmla="*/ 70 w 215"/>
                <a:gd name="T121" fmla="*/ 1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198">
                  <a:moveTo>
                    <a:pt x="2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2" y="93"/>
                    <a:pt x="116" y="138"/>
                    <a:pt x="142" y="198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09" y="151"/>
                    <a:pt x="202" y="138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0" y="121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5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09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1" y="108"/>
                    <a:pt x="181" y="108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0" y="107"/>
                    <a:pt x="180" y="107"/>
                  </a:cubicBezTo>
                  <a:cubicBezTo>
                    <a:pt x="180" y="107"/>
                    <a:pt x="180" y="107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5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5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9" y="104"/>
                    <a:pt x="179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7" y="103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6" y="102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5"/>
                  </a:cubicBezTo>
                  <a:cubicBezTo>
                    <a:pt x="172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7" y="91"/>
                  </a:cubicBezTo>
                  <a:cubicBezTo>
                    <a:pt x="167" y="91"/>
                    <a:pt x="167" y="91"/>
                    <a:pt x="167" y="91"/>
                  </a:cubicBezTo>
                  <a:cubicBezTo>
                    <a:pt x="167" y="91"/>
                    <a:pt x="167" y="91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6" y="90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7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9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7"/>
                    <a:pt x="155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7"/>
                    <a:pt x="155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52" y="75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0" y="73"/>
                    <a:pt x="150" y="73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7"/>
                    <a:pt x="144" y="67"/>
                    <a:pt x="144" y="66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3" y="66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5"/>
                    <a:pt x="142" y="65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0" y="64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39" y="63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2"/>
                    <a:pt x="138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4" y="58"/>
                    <a:pt x="134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7"/>
                    <a:pt x="133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7" y="53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1"/>
                    <a:pt x="126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4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5"/>
                    <a:pt x="116" y="45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2" y="41"/>
                    <a:pt x="112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7" y="39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7"/>
                    <a:pt x="106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2" y="9"/>
                    <a:pt x="36" y="4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37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 smtClean="0"/>
              <a:t>Results of 2017 USS valuation</a:t>
            </a:r>
            <a:br>
              <a:rPr lang="en-US" dirty="0" smtClean="0"/>
            </a:b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ontributions if no benefit changes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… if benefits stay the same?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47851" y="1264650"/>
            <a:ext cx="4707086" cy="47070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</a:rPr>
              <a:t>11.4%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higher </a:t>
            </a:r>
            <a:r>
              <a:rPr lang="en-GB" sz="3200" b="1" dirty="0">
                <a:solidFill>
                  <a:schemeClr val="bg1"/>
                </a:solidFill>
              </a:rPr>
              <a:t>than current </a:t>
            </a:r>
            <a:r>
              <a:rPr lang="en-GB" sz="3200" b="1" dirty="0" smtClean="0">
                <a:solidFill>
                  <a:schemeClr val="bg1"/>
                </a:solidFill>
              </a:rPr>
              <a:t>combined contribution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5884" y="2963917"/>
            <a:ext cx="3831021" cy="37364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2017 USS valuation</a:t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“Cost sharing rule”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" y="1377478"/>
            <a:ext cx="1636767" cy="16367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5970" y="1803387"/>
            <a:ext cx="6661905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USS are </a:t>
            </a:r>
            <a:r>
              <a:rPr lang="en-GB" sz="2000" b="1" dirty="0" smtClean="0">
                <a:solidFill>
                  <a:schemeClr val="accent1"/>
                </a:solidFill>
              </a:rPr>
              <a:t>proposing using </a:t>
            </a:r>
            <a:r>
              <a:rPr lang="en-GB" sz="2000" b="1" dirty="0">
                <a:solidFill>
                  <a:schemeClr val="accent1"/>
                </a:solidFill>
              </a:rPr>
              <a:t>the cost sharing process </a:t>
            </a:r>
            <a:r>
              <a:rPr lang="en-GB" sz="2000" b="1" dirty="0" smtClean="0">
                <a:solidFill>
                  <a:schemeClr val="accent1"/>
                </a:solidFill>
              </a:rPr>
              <a:t>in the rules to </a:t>
            </a:r>
            <a:r>
              <a:rPr lang="en-GB" sz="2000" b="1" dirty="0">
                <a:solidFill>
                  <a:schemeClr val="accent1"/>
                </a:solidFill>
              </a:rPr>
              <a:t>complete the 2017 </a:t>
            </a:r>
            <a:r>
              <a:rPr lang="en-GB" sz="2000" b="1" dirty="0" smtClean="0">
                <a:solidFill>
                  <a:schemeClr val="accent1"/>
                </a:solidFill>
              </a:rPr>
              <a:t>valuation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058" y="3532344"/>
            <a:ext cx="8904672" cy="22690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/>
                </a:solidFill>
              </a:rPr>
              <a:t>Increase in contributions to be shared </a:t>
            </a:r>
            <a:r>
              <a:rPr lang="en-GB" sz="6600" b="1" dirty="0" smtClean="0">
                <a:solidFill>
                  <a:schemeClr val="accent1"/>
                </a:solidFill>
              </a:rPr>
              <a:t>35:65 </a:t>
            </a:r>
            <a:br>
              <a:rPr lang="en-GB" sz="6600" b="1" dirty="0" smtClean="0">
                <a:solidFill>
                  <a:schemeClr val="accent1"/>
                </a:solidFill>
              </a:rPr>
            </a:br>
            <a:r>
              <a:rPr lang="en-GB" sz="3600" b="1" dirty="0" smtClean="0">
                <a:solidFill>
                  <a:schemeClr val="accent1"/>
                </a:solidFill>
              </a:rPr>
              <a:t>between members and employers</a:t>
            </a:r>
            <a:endParaRPr lang="en-GB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MMC_SectionShape"/>
          <p:cNvGrpSpPr/>
          <p:nvPr>
            <p:custDataLst>
              <p:tags r:id="rId3"/>
            </p:custDataLst>
          </p:nvPr>
        </p:nvGrpSpPr>
        <p:grpSpPr bwMode="invGray">
          <a:xfrm>
            <a:off x="0" y="0"/>
            <a:ext cx="9601200" cy="6134100"/>
            <a:chOff x="0" y="0"/>
            <a:chExt cx="9601200" cy="6134100"/>
          </a:xfrm>
        </p:grpSpPr>
        <p:sp>
          <p:nvSpPr>
            <p:cNvPr id="2" name="CoverAnchorTriangle1"/>
            <p:cNvSpPr/>
            <p:nvPr/>
          </p:nvSpPr>
          <p:spPr bwMode="invGray">
            <a:xfrm>
              <a:off x="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3" name="CoverAnchorTriangle2"/>
            <p:cNvSpPr/>
            <p:nvPr/>
          </p:nvSpPr>
          <p:spPr bwMode="invGray">
            <a:xfrm>
              <a:off x="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4" name="CoverAnchorTriangle3"/>
            <p:cNvSpPr/>
            <p:nvPr/>
          </p:nvSpPr>
          <p:spPr bwMode="invGray">
            <a:xfrm>
              <a:off x="819150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5" name="CoverAnchorTriangle4"/>
            <p:cNvSpPr/>
            <p:nvPr/>
          </p:nvSpPr>
          <p:spPr bwMode="invGray">
            <a:xfrm>
              <a:off x="819150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6" name="CoverTriangle1"/>
            <p:cNvSpPr/>
            <p:nvPr/>
          </p:nvSpPr>
          <p:spPr bwMode="invGray">
            <a:xfrm flipV="1">
              <a:off x="6076950" y="4914900"/>
              <a:ext cx="1409700" cy="1219200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7" name="CoverTriangle2"/>
            <p:cNvSpPr/>
            <p:nvPr/>
          </p:nvSpPr>
          <p:spPr bwMode="invGray">
            <a:xfrm>
              <a:off x="6076950" y="3695700"/>
              <a:ext cx="1409700" cy="12192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8" name="CoverTriangle3"/>
            <p:cNvSpPr/>
            <p:nvPr/>
          </p:nvSpPr>
          <p:spPr bwMode="invGray">
            <a:xfrm flipV="1">
              <a:off x="5372100" y="3695700"/>
              <a:ext cx="1409700" cy="1219200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9" name="CoverTriangle4"/>
            <p:cNvSpPr/>
            <p:nvPr/>
          </p:nvSpPr>
          <p:spPr bwMode="invGray">
            <a:xfrm>
              <a:off x="8191500" y="2476500"/>
              <a:ext cx="1409700" cy="121920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MMCOA_SectionTitle"/>
          <p:cNvSpPr txBox="1"/>
          <p:nvPr/>
        </p:nvSpPr>
        <p:spPr bwMode="invGray">
          <a:xfrm>
            <a:off x="412751" y="2488985"/>
            <a:ext cx="600358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 anchor="b">
            <a:spAutoFit/>
          </a:bodyPr>
          <a:lstStyle/>
          <a:p>
            <a:r>
              <a:rPr lang="en-GB" sz="3200" b="1" cap="all" spc="400" dirty="0">
                <a:solidFill>
                  <a:srgbClr val="FFFFFF"/>
                </a:solidFill>
              </a:rPr>
              <a:t>Section 3</a:t>
            </a:r>
            <a:endParaRPr lang="en-GB" sz="3200" b="1" cap="all" spc="400" dirty="0" smtClean="0">
              <a:solidFill>
                <a:srgbClr val="FFFFFF"/>
              </a:solidFill>
            </a:endParaRPr>
          </a:p>
        </p:txBody>
      </p:sp>
      <p:sp>
        <p:nvSpPr>
          <p:cNvPr id="12" name="MMCOA_SectionSubTitle"/>
          <p:cNvSpPr txBox="1"/>
          <p:nvPr/>
        </p:nvSpPr>
        <p:spPr>
          <a:xfrm>
            <a:off x="412750" y="3135581"/>
            <a:ext cx="6763657" cy="1130291"/>
          </a:xfrm>
          <a:prstGeom prst="rect">
            <a:avLst/>
          </a:prstGeom>
          <a:noFill/>
        </p:spPr>
        <p:txBody>
          <a:bodyPr vert="horz" wrap="square" lIns="0" tIns="72000" rIns="72000" bIns="72000" rtlCol="0">
            <a:spAutoFit/>
          </a:bodyPr>
          <a:lstStyle/>
          <a:p>
            <a:pPr>
              <a:spcBef>
                <a:spcPct val="1400000"/>
              </a:spcBef>
            </a:pPr>
            <a:r>
              <a:rPr lang="en-GB" sz="3200" cap="all" spc="400" dirty="0" smtClean="0">
                <a:solidFill>
                  <a:srgbClr val="002C77"/>
                </a:solidFill>
              </a:rPr>
              <a:t>Consultation on contributions</a:t>
            </a:r>
            <a:endParaRPr lang="en-GB" sz="3200" cap="all" spc="400" dirty="0">
              <a:solidFill>
                <a:srgbClr val="002C77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1500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– the employer match removed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57764" y="1294211"/>
            <a:ext cx="3844413" cy="4424605"/>
            <a:chOff x="457764" y="1294211"/>
            <a:chExt cx="3844413" cy="4424605"/>
          </a:xfrm>
        </p:grpSpPr>
        <p:sp>
          <p:nvSpPr>
            <p:cNvPr id="49" name="TextBox 48"/>
            <p:cNvSpPr txBox="1"/>
            <p:nvPr/>
          </p:nvSpPr>
          <p:spPr>
            <a:xfrm>
              <a:off x="562898" y="4280748"/>
              <a:ext cx="3634143" cy="1438068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chemeClr val="accent1"/>
                  </a:solidFill>
                </a:rPr>
                <a:t>The employer match to be removed from</a:t>
              </a:r>
              <a:br>
                <a:rPr lang="en-GB" sz="2800" b="1" dirty="0" smtClean="0">
                  <a:solidFill>
                    <a:schemeClr val="accent1"/>
                  </a:solidFill>
                </a:rPr>
              </a:br>
              <a:r>
                <a:rPr lang="en-GB" sz="2800" b="1" dirty="0" smtClean="0">
                  <a:solidFill>
                    <a:schemeClr val="accent1"/>
                  </a:solidFill>
                </a:rPr>
                <a:t>1 April 2019</a:t>
              </a:r>
              <a:endParaRPr lang="en-GB" sz="2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7764" y="1294211"/>
              <a:ext cx="3844413" cy="2513287"/>
              <a:chOff x="686386" y="1070138"/>
              <a:chExt cx="2671705" cy="1651506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86" y="1070138"/>
                <a:ext cx="2671705" cy="1651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717921" y="1079279"/>
                <a:ext cx="2640170" cy="1611247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717921" y="1079279"/>
                <a:ext cx="2640170" cy="1642365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Oval 14"/>
          <p:cNvSpPr/>
          <p:nvPr/>
        </p:nvSpPr>
        <p:spPr>
          <a:xfrm>
            <a:off x="5276117" y="1902017"/>
            <a:ext cx="3187839" cy="30977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11.4%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higher </a:t>
            </a:r>
            <a:r>
              <a:rPr lang="en-GB" sz="2000" b="1" dirty="0">
                <a:solidFill>
                  <a:schemeClr val="bg1"/>
                </a:solidFill>
              </a:rPr>
              <a:t>than current </a:t>
            </a:r>
            <a:r>
              <a:rPr lang="en-GB" sz="2000" b="1" dirty="0" smtClean="0">
                <a:solidFill>
                  <a:schemeClr val="bg1"/>
                </a:solidFill>
              </a:rPr>
              <a:t>combined contribution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76117" y="1902019"/>
            <a:ext cx="3187839" cy="309776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10.6%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higher </a:t>
            </a:r>
            <a:r>
              <a:rPr lang="en-GB" sz="2000" b="1" dirty="0">
                <a:solidFill>
                  <a:schemeClr val="bg1"/>
                </a:solidFill>
              </a:rPr>
              <a:t>than current </a:t>
            </a:r>
            <a:r>
              <a:rPr lang="en-GB" sz="2000" b="1" dirty="0" smtClean="0">
                <a:solidFill>
                  <a:schemeClr val="bg1"/>
                </a:solidFill>
              </a:rPr>
              <a:t>combined contribution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 smtClean="0"/>
              <a:t>Proposal – increase in contributions</a:t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cost sharing approach</a:t>
            </a:r>
            <a:r>
              <a:rPr lang="en-US" dirty="0" smtClean="0">
                <a:solidFill>
                  <a:schemeClr val="bg1"/>
                </a:solidFill>
              </a:rPr>
              <a:t>… if benefits stay the same?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3480" y="3053526"/>
            <a:ext cx="2695494" cy="9764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= 36.6%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9166" y="1420937"/>
            <a:ext cx="5497098" cy="4218171"/>
            <a:chOff x="726420" y="1461564"/>
            <a:chExt cx="5822626" cy="4541453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5256" y="1679495"/>
              <a:ext cx="4794805" cy="397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 kern="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 rot="20174191">
              <a:off x="1128035" y="1461564"/>
              <a:ext cx="2987385" cy="3210972"/>
              <a:chOff x="1850208" y="1467789"/>
              <a:chExt cx="2987385" cy="3210972"/>
            </a:xfrm>
          </p:grpSpPr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4515479" y="1867679"/>
                <a:ext cx="36909" cy="2222565"/>
              </a:xfrm>
              <a:custGeom>
                <a:avLst/>
                <a:gdLst>
                  <a:gd name="T0" fmla="*/ 7 w 14"/>
                  <a:gd name="T1" fmla="*/ 871 h 871"/>
                  <a:gd name="T2" fmla="*/ 0 w 14"/>
                  <a:gd name="T3" fmla="*/ 864 h 871"/>
                  <a:gd name="T4" fmla="*/ 0 w 14"/>
                  <a:gd name="T5" fmla="*/ 7 h 871"/>
                  <a:gd name="T6" fmla="*/ 7 w 14"/>
                  <a:gd name="T7" fmla="*/ 0 h 871"/>
                  <a:gd name="T8" fmla="*/ 14 w 14"/>
                  <a:gd name="T9" fmla="*/ 7 h 871"/>
                  <a:gd name="T10" fmla="*/ 14 w 14"/>
                  <a:gd name="T11" fmla="*/ 864 h 871"/>
                  <a:gd name="T12" fmla="*/ 7 w 14"/>
                  <a:gd name="T13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71">
                    <a:moveTo>
                      <a:pt x="7" y="871"/>
                    </a:moveTo>
                    <a:cubicBezTo>
                      <a:pt x="3" y="871"/>
                      <a:pt x="0" y="868"/>
                      <a:pt x="0" y="8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4"/>
                      <a:pt x="14" y="7"/>
                    </a:cubicBezTo>
                    <a:cubicBezTo>
                      <a:pt x="14" y="864"/>
                      <a:pt x="14" y="864"/>
                      <a:pt x="14" y="864"/>
                    </a:cubicBezTo>
                    <a:cubicBezTo>
                      <a:pt x="14" y="868"/>
                      <a:pt x="11" y="871"/>
                      <a:pt x="7" y="871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3978622" y="1469945"/>
                <a:ext cx="858971" cy="481808"/>
              </a:xfrm>
              <a:custGeom>
                <a:avLst/>
                <a:gdLst>
                  <a:gd name="T0" fmla="*/ 200 w 325"/>
                  <a:gd name="T1" fmla="*/ 178 h 189"/>
                  <a:gd name="T2" fmla="*/ 82 w 325"/>
                  <a:gd name="T3" fmla="*/ 125 h 189"/>
                  <a:gd name="T4" fmla="*/ 8 w 325"/>
                  <a:gd name="T5" fmla="*/ 87 h 189"/>
                  <a:gd name="T6" fmla="*/ 0 w 325"/>
                  <a:gd name="T7" fmla="*/ 78 h 189"/>
                  <a:gd name="T8" fmla="*/ 9 w 325"/>
                  <a:gd name="T9" fmla="*/ 69 h 189"/>
                  <a:gd name="T10" fmla="*/ 93 w 325"/>
                  <a:gd name="T11" fmla="*/ 111 h 189"/>
                  <a:gd name="T12" fmla="*/ 278 w 325"/>
                  <a:gd name="T13" fmla="*/ 130 h 189"/>
                  <a:gd name="T14" fmla="*/ 303 w 325"/>
                  <a:gd name="T15" fmla="*/ 91 h 189"/>
                  <a:gd name="T16" fmla="*/ 66 w 325"/>
                  <a:gd name="T17" fmla="*/ 18 h 189"/>
                  <a:gd name="T18" fmla="*/ 58 w 325"/>
                  <a:gd name="T19" fmla="*/ 8 h 189"/>
                  <a:gd name="T20" fmla="*/ 68 w 325"/>
                  <a:gd name="T21" fmla="*/ 0 h 189"/>
                  <a:gd name="T22" fmla="*/ 320 w 325"/>
                  <a:gd name="T23" fmla="*/ 86 h 189"/>
                  <a:gd name="T24" fmla="*/ 289 w 325"/>
                  <a:gd name="T25" fmla="*/ 144 h 189"/>
                  <a:gd name="T26" fmla="*/ 200 w 325"/>
                  <a:gd name="T27" fmla="*/ 17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5" h="189">
                    <a:moveTo>
                      <a:pt x="200" y="178"/>
                    </a:moveTo>
                    <a:cubicBezTo>
                      <a:pt x="154" y="178"/>
                      <a:pt x="115" y="150"/>
                      <a:pt x="82" y="125"/>
                    </a:cubicBezTo>
                    <a:cubicBezTo>
                      <a:pt x="56" y="106"/>
                      <a:pt x="31" y="88"/>
                      <a:pt x="8" y="87"/>
                    </a:cubicBezTo>
                    <a:cubicBezTo>
                      <a:pt x="3" y="87"/>
                      <a:pt x="0" y="83"/>
                      <a:pt x="0" y="78"/>
                    </a:cubicBezTo>
                    <a:cubicBezTo>
                      <a:pt x="0" y="73"/>
                      <a:pt x="4" y="69"/>
                      <a:pt x="9" y="69"/>
                    </a:cubicBezTo>
                    <a:cubicBezTo>
                      <a:pt x="37" y="70"/>
                      <a:pt x="64" y="90"/>
                      <a:pt x="93" y="111"/>
                    </a:cubicBezTo>
                    <a:cubicBezTo>
                      <a:pt x="145" y="149"/>
                      <a:pt x="200" y="189"/>
                      <a:pt x="278" y="130"/>
                    </a:cubicBezTo>
                    <a:cubicBezTo>
                      <a:pt x="298" y="115"/>
                      <a:pt x="306" y="102"/>
                      <a:pt x="303" y="91"/>
                    </a:cubicBezTo>
                    <a:cubicBezTo>
                      <a:pt x="291" y="52"/>
                      <a:pt x="152" y="25"/>
                      <a:pt x="66" y="18"/>
                    </a:cubicBezTo>
                    <a:cubicBezTo>
                      <a:pt x="61" y="17"/>
                      <a:pt x="58" y="13"/>
                      <a:pt x="58" y="8"/>
                    </a:cubicBezTo>
                    <a:cubicBezTo>
                      <a:pt x="59" y="3"/>
                      <a:pt x="63" y="0"/>
                      <a:pt x="68" y="0"/>
                    </a:cubicBezTo>
                    <a:cubicBezTo>
                      <a:pt x="92" y="2"/>
                      <a:pt x="301" y="22"/>
                      <a:pt x="320" y="86"/>
                    </a:cubicBezTo>
                    <a:cubicBezTo>
                      <a:pt x="325" y="105"/>
                      <a:pt x="315" y="124"/>
                      <a:pt x="289" y="144"/>
                    </a:cubicBezTo>
                    <a:cubicBezTo>
                      <a:pt x="257" y="169"/>
                      <a:pt x="227" y="178"/>
                      <a:pt x="200" y="178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3832105" y="1643482"/>
                <a:ext cx="201321" cy="160603"/>
              </a:xfrm>
              <a:custGeom>
                <a:avLst/>
                <a:gdLst>
                  <a:gd name="T0" fmla="*/ 10 w 76"/>
                  <a:gd name="T1" fmla="*/ 63 h 63"/>
                  <a:gd name="T2" fmla="*/ 3 w 76"/>
                  <a:gd name="T3" fmla="*/ 60 h 63"/>
                  <a:gd name="T4" fmla="*/ 5 w 76"/>
                  <a:gd name="T5" fmla="*/ 47 h 63"/>
                  <a:gd name="T6" fmla="*/ 61 w 76"/>
                  <a:gd name="T7" fmla="*/ 3 h 63"/>
                  <a:gd name="T8" fmla="*/ 73 w 76"/>
                  <a:gd name="T9" fmla="*/ 5 h 63"/>
                  <a:gd name="T10" fmla="*/ 72 w 76"/>
                  <a:gd name="T11" fmla="*/ 17 h 63"/>
                  <a:gd name="T12" fmla="*/ 16 w 76"/>
                  <a:gd name="T13" fmla="*/ 61 h 63"/>
                  <a:gd name="T14" fmla="*/ 10 w 76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63">
                    <a:moveTo>
                      <a:pt x="10" y="63"/>
                    </a:moveTo>
                    <a:cubicBezTo>
                      <a:pt x="7" y="63"/>
                      <a:pt x="5" y="62"/>
                      <a:pt x="3" y="60"/>
                    </a:cubicBezTo>
                    <a:cubicBezTo>
                      <a:pt x="0" y="56"/>
                      <a:pt x="1" y="50"/>
                      <a:pt x="5" y="47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5" y="0"/>
                      <a:pt x="70" y="1"/>
                      <a:pt x="73" y="5"/>
                    </a:cubicBezTo>
                    <a:cubicBezTo>
                      <a:pt x="76" y="9"/>
                      <a:pt x="76" y="14"/>
                      <a:pt x="72" y="1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4" y="63"/>
                      <a:pt x="12" y="63"/>
                      <a:pt x="10" y="63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3936121" y="1467789"/>
                <a:ext cx="248296" cy="71139"/>
              </a:xfrm>
              <a:custGeom>
                <a:avLst/>
                <a:gdLst>
                  <a:gd name="T0" fmla="*/ 10 w 94"/>
                  <a:gd name="T1" fmla="*/ 28 h 28"/>
                  <a:gd name="T2" fmla="*/ 1 w 94"/>
                  <a:gd name="T3" fmla="*/ 21 h 28"/>
                  <a:gd name="T4" fmla="*/ 9 w 94"/>
                  <a:gd name="T5" fmla="*/ 11 h 28"/>
                  <a:gd name="T6" fmla="*/ 83 w 94"/>
                  <a:gd name="T7" fmla="*/ 1 h 28"/>
                  <a:gd name="T8" fmla="*/ 93 w 94"/>
                  <a:gd name="T9" fmla="*/ 9 h 28"/>
                  <a:gd name="T10" fmla="*/ 86 w 94"/>
                  <a:gd name="T11" fmla="*/ 19 h 28"/>
                  <a:gd name="T12" fmla="*/ 11 w 94"/>
                  <a:gd name="T13" fmla="*/ 28 h 28"/>
                  <a:gd name="T14" fmla="*/ 10 w 94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28">
                    <a:moveTo>
                      <a:pt x="10" y="28"/>
                    </a:moveTo>
                    <a:cubicBezTo>
                      <a:pt x="5" y="28"/>
                      <a:pt x="1" y="25"/>
                      <a:pt x="1" y="21"/>
                    </a:cubicBezTo>
                    <a:cubicBezTo>
                      <a:pt x="0" y="16"/>
                      <a:pt x="4" y="11"/>
                      <a:pt x="9" y="1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8" y="0"/>
                      <a:pt x="93" y="4"/>
                      <a:pt x="93" y="9"/>
                    </a:cubicBezTo>
                    <a:cubicBezTo>
                      <a:pt x="94" y="14"/>
                      <a:pt x="90" y="18"/>
                      <a:pt x="86" y="1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8"/>
                      <a:pt x="10" y="28"/>
                      <a:pt x="10" y="28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850208" y="2373199"/>
                <a:ext cx="2675338" cy="2305562"/>
              </a:xfrm>
              <a:custGeom>
                <a:avLst/>
                <a:gdLst>
                  <a:gd name="T0" fmla="*/ 9 w 1011"/>
                  <a:gd name="T1" fmla="*/ 904 h 904"/>
                  <a:gd name="T2" fmla="*/ 2 w 1011"/>
                  <a:gd name="T3" fmla="*/ 897 h 904"/>
                  <a:gd name="T4" fmla="*/ 156 w 1011"/>
                  <a:gd name="T5" fmla="*/ 414 h 904"/>
                  <a:gd name="T6" fmla="*/ 501 w 1011"/>
                  <a:gd name="T7" fmla="*/ 144 h 904"/>
                  <a:gd name="T8" fmla="*/ 1003 w 1011"/>
                  <a:gd name="T9" fmla="*/ 1 h 904"/>
                  <a:gd name="T10" fmla="*/ 1011 w 1011"/>
                  <a:gd name="T11" fmla="*/ 7 h 904"/>
                  <a:gd name="T12" fmla="*/ 1004 w 1011"/>
                  <a:gd name="T13" fmla="*/ 15 h 904"/>
                  <a:gd name="T14" fmla="*/ 507 w 1011"/>
                  <a:gd name="T15" fmla="*/ 157 h 904"/>
                  <a:gd name="T16" fmla="*/ 16 w 1011"/>
                  <a:gd name="T17" fmla="*/ 897 h 904"/>
                  <a:gd name="T18" fmla="*/ 9 w 1011"/>
                  <a:gd name="T19" fmla="*/ 904 h 904"/>
                  <a:gd name="T20" fmla="*/ 9 w 1011"/>
                  <a:gd name="T21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1" h="904">
                    <a:moveTo>
                      <a:pt x="9" y="904"/>
                    </a:moveTo>
                    <a:cubicBezTo>
                      <a:pt x="5" y="904"/>
                      <a:pt x="2" y="901"/>
                      <a:pt x="2" y="897"/>
                    </a:cubicBezTo>
                    <a:cubicBezTo>
                      <a:pt x="0" y="712"/>
                      <a:pt x="52" y="549"/>
                      <a:pt x="156" y="414"/>
                    </a:cubicBezTo>
                    <a:cubicBezTo>
                      <a:pt x="239" y="306"/>
                      <a:pt x="355" y="215"/>
                      <a:pt x="501" y="144"/>
                    </a:cubicBezTo>
                    <a:cubicBezTo>
                      <a:pt x="749" y="23"/>
                      <a:pt x="1001" y="1"/>
                      <a:pt x="1003" y="1"/>
                    </a:cubicBezTo>
                    <a:cubicBezTo>
                      <a:pt x="1007" y="0"/>
                      <a:pt x="1011" y="3"/>
                      <a:pt x="1011" y="7"/>
                    </a:cubicBezTo>
                    <a:cubicBezTo>
                      <a:pt x="1011" y="11"/>
                      <a:pt x="1008" y="14"/>
                      <a:pt x="1004" y="15"/>
                    </a:cubicBezTo>
                    <a:cubicBezTo>
                      <a:pt x="1002" y="15"/>
                      <a:pt x="752" y="37"/>
                      <a:pt x="507" y="157"/>
                    </a:cubicBezTo>
                    <a:cubicBezTo>
                      <a:pt x="281" y="267"/>
                      <a:pt x="13" y="485"/>
                      <a:pt x="16" y="897"/>
                    </a:cubicBezTo>
                    <a:cubicBezTo>
                      <a:pt x="16" y="901"/>
                      <a:pt x="13" y="904"/>
                      <a:pt x="9" y="904"/>
                    </a:cubicBezTo>
                    <a:cubicBezTo>
                      <a:pt x="9" y="904"/>
                      <a:pt x="9" y="904"/>
                      <a:pt x="9" y="904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345475" y="1679051"/>
                <a:ext cx="143162" cy="13796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4417056" y="1740490"/>
                <a:ext cx="150991" cy="0"/>
              </a:xfrm>
              <a:custGeom>
                <a:avLst/>
                <a:gdLst>
                  <a:gd name="T0" fmla="*/ 0 w 135"/>
                  <a:gd name="T1" fmla="*/ 135 w 135"/>
                  <a:gd name="T2" fmla="*/ 0 w 13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5">
                    <a:moveTo>
                      <a:pt x="0" y="0"/>
                    </a:moveTo>
                    <a:lnTo>
                      <a:pt x="1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4417056" y="1740490"/>
                <a:ext cx="150991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399160" y="1722166"/>
                <a:ext cx="187900" cy="35570"/>
              </a:xfrm>
              <a:custGeom>
                <a:avLst/>
                <a:gdLst>
                  <a:gd name="T0" fmla="*/ 64 w 71"/>
                  <a:gd name="T1" fmla="*/ 14 h 14"/>
                  <a:gd name="T2" fmla="*/ 7 w 71"/>
                  <a:gd name="T3" fmla="*/ 14 h 14"/>
                  <a:gd name="T4" fmla="*/ 0 w 71"/>
                  <a:gd name="T5" fmla="*/ 7 h 14"/>
                  <a:gd name="T6" fmla="*/ 7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4560218" y="1663961"/>
                <a:ext cx="79410" cy="149824"/>
              </a:xfrm>
              <a:custGeom>
                <a:avLst/>
                <a:gdLst>
                  <a:gd name="T0" fmla="*/ 0 w 71"/>
                  <a:gd name="T1" fmla="*/ 71 h 139"/>
                  <a:gd name="T2" fmla="*/ 71 w 71"/>
                  <a:gd name="T3" fmla="*/ 0 h 139"/>
                  <a:gd name="T4" fmla="*/ 71 w 71"/>
                  <a:gd name="T5" fmla="*/ 139 h 139"/>
                  <a:gd name="T6" fmla="*/ 0 w 71"/>
                  <a:gd name="T7" fmla="*/ 7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139">
                    <a:moveTo>
                      <a:pt x="0" y="71"/>
                    </a:moveTo>
                    <a:lnTo>
                      <a:pt x="71" y="0"/>
                    </a:lnTo>
                    <a:lnTo>
                      <a:pt x="71" y="13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4560218" y="1663961"/>
                <a:ext cx="79410" cy="149824"/>
              </a:xfrm>
              <a:custGeom>
                <a:avLst/>
                <a:gdLst>
                  <a:gd name="T0" fmla="*/ 0 w 71"/>
                  <a:gd name="T1" fmla="*/ 71 h 139"/>
                  <a:gd name="T2" fmla="*/ 71 w 71"/>
                  <a:gd name="T3" fmla="*/ 0 h 139"/>
                  <a:gd name="T4" fmla="*/ 71 w 71"/>
                  <a:gd name="T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39">
                    <a:moveTo>
                      <a:pt x="0" y="71"/>
                    </a:moveTo>
                    <a:lnTo>
                      <a:pt x="71" y="0"/>
                    </a:lnTo>
                    <a:lnTo>
                      <a:pt x="71" y="1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531138" y="1745879"/>
                <a:ext cx="0" cy="119644"/>
              </a:xfrm>
              <a:custGeom>
                <a:avLst/>
                <a:gdLst>
                  <a:gd name="T0" fmla="*/ 0 h 111"/>
                  <a:gd name="T1" fmla="*/ 111 h 111"/>
                  <a:gd name="T2" fmla="*/ 0 h 1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1">
                    <a:moveTo>
                      <a:pt x="0" y="0"/>
                    </a:move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4534656" y="1756432"/>
                <a:ext cx="0" cy="119644"/>
              </a:xfrm>
              <a:prstGeom prst="line">
                <a:avLst/>
              </a:prstGeom>
              <a:noFill/>
              <a:ln w="38100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3289656" y="2502543"/>
                <a:ext cx="0" cy="186472"/>
              </a:xfrm>
              <a:custGeom>
                <a:avLst/>
                <a:gdLst>
                  <a:gd name="T0" fmla="*/ 0 h 173"/>
                  <a:gd name="T1" fmla="*/ 173 h 173"/>
                  <a:gd name="T2" fmla="*/ 0 h 1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3">
                    <a:moveTo>
                      <a:pt x="0" y="0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289656" y="2502543"/>
                <a:ext cx="0" cy="18647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3266169" y="2483141"/>
                <a:ext cx="48094" cy="229586"/>
              </a:xfrm>
              <a:custGeom>
                <a:avLst/>
                <a:gdLst>
                  <a:gd name="T0" fmla="*/ 9 w 18"/>
                  <a:gd name="T1" fmla="*/ 90 h 90"/>
                  <a:gd name="T2" fmla="*/ 0 w 18"/>
                  <a:gd name="T3" fmla="*/ 82 h 90"/>
                  <a:gd name="T4" fmla="*/ 0 w 18"/>
                  <a:gd name="T5" fmla="*/ 8 h 90"/>
                  <a:gd name="T6" fmla="*/ 9 w 18"/>
                  <a:gd name="T7" fmla="*/ 0 h 90"/>
                  <a:gd name="T8" fmla="*/ 18 w 18"/>
                  <a:gd name="T9" fmla="*/ 8 h 90"/>
                  <a:gd name="T10" fmla="*/ 18 w 18"/>
                  <a:gd name="T11" fmla="*/ 82 h 90"/>
                  <a:gd name="T12" fmla="*/ 9 w 18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0">
                    <a:moveTo>
                      <a:pt x="9" y="90"/>
                    </a:moveTo>
                    <a:cubicBezTo>
                      <a:pt x="4" y="90"/>
                      <a:pt x="0" y="86"/>
                      <a:pt x="0" y="8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8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6"/>
                      <a:pt x="14" y="90"/>
                      <a:pt x="9" y="90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2872473" y="2242777"/>
                <a:ext cx="721402" cy="364320"/>
              </a:xfrm>
              <a:custGeom>
                <a:avLst/>
                <a:gdLst>
                  <a:gd name="T0" fmla="*/ 258 w 273"/>
                  <a:gd name="T1" fmla="*/ 72 h 143"/>
                  <a:gd name="T2" fmla="*/ 136 w 273"/>
                  <a:gd name="T3" fmla="*/ 69 h 143"/>
                  <a:gd name="T4" fmla="*/ 34 w 273"/>
                  <a:gd name="T5" fmla="*/ 59 h 143"/>
                  <a:gd name="T6" fmla="*/ 251 w 273"/>
                  <a:gd name="T7" fmla="*/ 91 h 143"/>
                  <a:gd name="T8" fmla="*/ 258 w 273"/>
                  <a:gd name="T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43">
                    <a:moveTo>
                      <a:pt x="258" y="72"/>
                    </a:moveTo>
                    <a:cubicBezTo>
                      <a:pt x="258" y="72"/>
                      <a:pt x="177" y="82"/>
                      <a:pt x="136" y="69"/>
                    </a:cubicBezTo>
                    <a:cubicBezTo>
                      <a:pt x="95" y="57"/>
                      <a:pt x="0" y="0"/>
                      <a:pt x="34" y="59"/>
                    </a:cubicBezTo>
                    <a:cubicBezTo>
                      <a:pt x="69" y="118"/>
                      <a:pt x="138" y="143"/>
                      <a:pt x="251" y="91"/>
                    </a:cubicBezTo>
                    <a:cubicBezTo>
                      <a:pt x="251" y="91"/>
                      <a:pt x="273" y="82"/>
                      <a:pt x="258" y="72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26420" y="3067050"/>
              <a:ext cx="2476929" cy="2548822"/>
              <a:chOff x="1116946" y="3525980"/>
              <a:chExt cx="1877162" cy="1880342"/>
            </a:xfrm>
          </p:grpSpPr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1853563" y="4090244"/>
                <a:ext cx="110727" cy="588516"/>
              </a:xfrm>
              <a:custGeom>
                <a:avLst/>
                <a:gdLst>
                  <a:gd name="T0" fmla="*/ 28 w 42"/>
                  <a:gd name="T1" fmla="*/ 0 h 231"/>
                  <a:gd name="T2" fmla="*/ 1 w 42"/>
                  <a:gd name="T3" fmla="*/ 224 h 231"/>
                  <a:gd name="T4" fmla="*/ 8 w 42"/>
                  <a:gd name="T5" fmla="*/ 231 h 231"/>
                  <a:gd name="T6" fmla="*/ 8 w 42"/>
                  <a:gd name="T7" fmla="*/ 231 h 231"/>
                  <a:gd name="T8" fmla="*/ 15 w 42"/>
                  <a:gd name="T9" fmla="*/ 224 h 231"/>
                  <a:gd name="T10" fmla="*/ 42 w 42"/>
                  <a:gd name="T11" fmla="*/ 2 h 231"/>
                  <a:gd name="T12" fmla="*/ 28 w 42"/>
                  <a:gd name="T13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31">
                    <a:moveTo>
                      <a:pt x="28" y="0"/>
                    </a:moveTo>
                    <a:cubicBezTo>
                      <a:pt x="9" y="70"/>
                      <a:pt x="0" y="145"/>
                      <a:pt x="1" y="224"/>
                    </a:cubicBezTo>
                    <a:cubicBezTo>
                      <a:pt x="1" y="228"/>
                      <a:pt x="4" y="231"/>
                      <a:pt x="8" y="231"/>
                    </a:cubicBezTo>
                    <a:cubicBezTo>
                      <a:pt x="8" y="231"/>
                      <a:pt x="8" y="231"/>
                      <a:pt x="8" y="231"/>
                    </a:cubicBezTo>
                    <a:cubicBezTo>
                      <a:pt x="12" y="231"/>
                      <a:pt x="15" y="228"/>
                      <a:pt x="15" y="224"/>
                    </a:cubicBezTo>
                    <a:cubicBezTo>
                      <a:pt x="14" y="143"/>
                      <a:pt x="24" y="69"/>
                      <a:pt x="42" y="2"/>
                    </a:cubicBezTo>
                    <a:cubicBezTo>
                      <a:pt x="38" y="1"/>
                      <a:pt x="33" y="1"/>
                      <a:pt x="28" y="0"/>
                    </a:cubicBezTo>
                  </a:path>
                </a:pathLst>
              </a:custGeom>
              <a:solidFill>
                <a:srgbClr val="0433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1116946" y="3525980"/>
                <a:ext cx="1877162" cy="1880342"/>
              </a:xfrm>
              <a:custGeom>
                <a:avLst/>
                <a:gdLst>
                  <a:gd name="T0" fmla="*/ 257 w 515"/>
                  <a:gd name="T1" fmla="*/ 0 h 535"/>
                  <a:gd name="T2" fmla="*/ 0 w 515"/>
                  <a:gd name="T3" fmla="*/ 267 h 535"/>
                  <a:gd name="T4" fmla="*/ 256 w 515"/>
                  <a:gd name="T5" fmla="*/ 535 h 535"/>
                  <a:gd name="T6" fmla="*/ 259 w 515"/>
                  <a:gd name="T7" fmla="*/ 535 h 535"/>
                  <a:gd name="T8" fmla="*/ 515 w 515"/>
                  <a:gd name="T9" fmla="*/ 269 h 535"/>
                  <a:gd name="T10" fmla="*/ 515 w 515"/>
                  <a:gd name="T11" fmla="*/ 266 h 535"/>
                  <a:gd name="T12" fmla="*/ 304 w 515"/>
                  <a:gd name="T13" fmla="*/ 4 h 535"/>
                  <a:gd name="T14" fmla="*/ 302 w 515"/>
                  <a:gd name="T15" fmla="*/ 13 h 535"/>
                  <a:gd name="T16" fmla="*/ 506 w 515"/>
                  <a:gd name="T17" fmla="*/ 267 h 535"/>
                  <a:gd name="T18" fmla="*/ 506 w 515"/>
                  <a:gd name="T19" fmla="*/ 267 h 535"/>
                  <a:gd name="T20" fmla="*/ 257 w 515"/>
                  <a:gd name="T21" fmla="*/ 526 h 535"/>
                  <a:gd name="T22" fmla="*/ 9 w 515"/>
                  <a:gd name="T23" fmla="*/ 267 h 535"/>
                  <a:gd name="T24" fmla="*/ 257 w 515"/>
                  <a:gd name="T25" fmla="*/ 8 h 535"/>
                  <a:gd name="T26" fmla="*/ 287 w 515"/>
                  <a:gd name="T27" fmla="*/ 10 h 535"/>
                  <a:gd name="T28" fmla="*/ 290 w 515"/>
                  <a:gd name="T29" fmla="*/ 2 h 535"/>
                  <a:gd name="T30" fmla="*/ 257 w 515"/>
                  <a:gd name="T31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5" h="535">
                    <a:moveTo>
                      <a:pt x="257" y="0"/>
                    </a:moveTo>
                    <a:cubicBezTo>
                      <a:pt x="115" y="0"/>
                      <a:pt x="0" y="120"/>
                      <a:pt x="0" y="267"/>
                    </a:cubicBezTo>
                    <a:cubicBezTo>
                      <a:pt x="0" y="414"/>
                      <a:pt x="115" y="534"/>
                      <a:pt x="256" y="535"/>
                    </a:cubicBezTo>
                    <a:cubicBezTo>
                      <a:pt x="259" y="535"/>
                      <a:pt x="259" y="535"/>
                      <a:pt x="259" y="535"/>
                    </a:cubicBezTo>
                    <a:cubicBezTo>
                      <a:pt x="400" y="534"/>
                      <a:pt x="514" y="415"/>
                      <a:pt x="515" y="269"/>
                    </a:cubicBezTo>
                    <a:cubicBezTo>
                      <a:pt x="515" y="266"/>
                      <a:pt x="515" y="266"/>
                      <a:pt x="515" y="266"/>
                    </a:cubicBezTo>
                    <a:cubicBezTo>
                      <a:pt x="514" y="135"/>
                      <a:pt x="423" y="27"/>
                      <a:pt x="304" y="4"/>
                    </a:cubicBezTo>
                    <a:cubicBezTo>
                      <a:pt x="303" y="7"/>
                      <a:pt x="303" y="10"/>
                      <a:pt x="302" y="13"/>
                    </a:cubicBezTo>
                    <a:cubicBezTo>
                      <a:pt x="418" y="34"/>
                      <a:pt x="506" y="140"/>
                      <a:pt x="506" y="267"/>
                    </a:cubicBezTo>
                    <a:cubicBezTo>
                      <a:pt x="506" y="267"/>
                      <a:pt x="506" y="267"/>
                      <a:pt x="506" y="267"/>
                    </a:cubicBezTo>
                    <a:cubicBezTo>
                      <a:pt x="506" y="410"/>
                      <a:pt x="395" y="526"/>
                      <a:pt x="257" y="526"/>
                    </a:cubicBezTo>
                    <a:cubicBezTo>
                      <a:pt x="120" y="526"/>
                      <a:pt x="9" y="410"/>
                      <a:pt x="9" y="267"/>
                    </a:cubicBezTo>
                    <a:cubicBezTo>
                      <a:pt x="9" y="124"/>
                      <a:pt x="120" y="8"/>
                      <a:pt x="257" y="8"/>
                    </a:cubicBezTo>
                    <a:cubicBezTo>
                      <a:pt x="267" y="8"/>
                      <a:pt x="277" y="9"/>
                      <a:pt x="287" y="10"/>
                    </a:cubicBezTo>
                    <a:cubicBezTo>
                      <a:pt x="288" y="7"/>
                      <a:pt x="289" y="5"/>
                      <a:pt x="290" y="2"/>
                    </a:cubicBezTo>
                    <a:cubicBezTo>
                      <a:pt x="279" y="0"/>
                      <a:pt x="268" y="0"/>
                      <a:pt x="257" y="0"/>
                    </a:cubicBezTo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83969" y="3589211"/>
                <a:ext cx="1743116" cy="1743117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GB" sz="1600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09707" y="4059619"/>
                <a:ext cx="1633892" cy="674911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>
                  <a:defRPr/>
                </a:pPr>
                <a:r>
                  <a:rPr lang="en-GB" sz="3600" b="1" kern="0" dirty="0" smtClean="0">
                    <a:solidFill>
                      <a:srgbClr val="FBAE17">
                        <a:lumMod val="20000"/>
                        <a:lumOff val="80000"/>
                      </a:srgbClr>
                    </a:solidFill>
                  </a:rPr>
                  <a:t>11.7%</a:t>
                </a:r>
                <a:r>
                  <a:rPr lang="en-GB" sz="2400" b="1" kern="0" dirty="0" smtClean="0">
                    <a:solidFill>
                      <a:srgbClr val="FBAE17">
                        <a:lumMod val="20000"/>
                        <a:lumOff val="80000"/>
                      </a:srgbClr>
                    </a:solidFill>
                  </a:rPr>
                  <a:t> </a:t>
                </a:r>
                <a:br>
                  <a:rPr lang="en-GB" sz="2400" b="1" kern="0" dirty="0" smtClean="0">
                    <a:solidFill>
                      <a:srgbClr val="FBAE17">
                        <a:lumMod val="20000"/>
                        <a:lumOff val="80000"/>
                      </a:srgbClr>
                    </a:solidFill>
                  </a:rPr>
                </a:br>
                <a:r>
                  <a:rPr lang="en-GB" sz="1400" kern="0" dirty="0" smtClean="0">
                    <a:solidFill>
                      <a:srgbClr val="FBAE17">
                        <a:lumMod val="20000"/>
                        <a:lumOff val="80000"/>
                      </a:srgbClr>
                    </a:solidFill>
                  </a:rPr>
                  <a:t>for members</a:t>
                </a:r>
                <a:endParaRPr lang="en-GB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722415" y="1853032"/>
              <a:ext cx="3826631" cy="3803799"/>
              <a:chOff x="3112940" y="2589851"/>
              <a:chExt cx="2859883" cy="2857430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3112940" y="2589851"/>
                <a:ext cx="2859883" cy="2857430"/>
              </a:xfrm>
              <a:custGeom>
                <a:avLst/>
                <a:gdLst>
                  <a:gd name="T0" fmla="*/ 540 w 1081"/>
                  <a:gd name="T1" fmla="*/ 9 h 1120"/>
                  <a:gd name="T2" fmla="*/ 540 w 1081"/>
                  <a:gd name="T3" fmla="*/ 9 h 1120"/>
                  <a:gd name="T4" fmla="*/ 1072 w 1081"/>
                  <a:gd name="T5" fmla="*/ 560 h 1120"/>
                  <a:gd name="T6" fmla="*/ 1072 w 1081"/>
                  <a:gd name="T7" fmla="*/ 560 h 1120"/>
                  <a:gd name="T8" fmla="*/ 540 w 1081"/>
                  <a:gd name="T9" fmla="*/ 1111 h 1120"/>
                  <a:gd name="T10" fmla="*/ 9 w 1081"/>
                  <a:gd name="T11" fmla="*/ 560 h 1120"/>
                  <a:gd name="T12" fmla="*/ 540 w 1081"/>
                  <a:gd name="T13" fmla="*/ 9 h 1120"/>
                  <a:gd name="T14" fmla="*/ 540 w 1081"/>
                  <a:gd name="T15" fmla="*/ 0 h 1120"/>
                  <a:gd name="T16" fmla="*/ 540 w 1081"/>
                  <a:gd name="T17" fmla="*/ 0 h 1120"/>
                  <a:gd name="T18" fmla="*/ 0 w 1081"/>
                  <a:gd name="T19" fmla="*/ 558 h 1120"/>
                  <a:gd name="T20" fmla="*/ 0 w 1081"/>
                  <a:gd name="T21" fmla="*/ 562 h 1120"/>
                  <a:gd name="T22" fmla="*/ 540 w 1081"/>
                  <a:gd name="T23" fmla="*/ 1120 h 1120"/>
                  <a:gd name="T24" fmla="*/ 1081 w 1081"/>
                  <a:gd name="T25" fmla="*/ 560 h 1120"/>
                  <a:gd name="T26" fmla="*/ 1081 w 1081"/>
                  <a:gd name="T27" fmla="*/ 560 h 1120"/>
                  <a:gd name="T28" fmla="*/ 540 w 1081"/>
                  <a:gd name="T29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1" h="1120">
                    <a:moveTo>
                      <a:pt x="540" y="9"/>
                    </a:moveTo>
                    <a:cubicBezTo>
                      <a:pt x="540" y="9"/>
                      <a:pt x="540" y="9"/>
                      <a:pt x="540" y="9"/>
                    </a:cubicBezTo>
                    <a:cubicBezTo>
                      <a:pt x="834" y="9"/>
                      <a:pt x="1072" y="256"/>
                      <a:pt x="1072" y="560"/>
                    </a:cubicBezTo>
                    <a:cubicBezTo>
                      <a:pt x="1072" y="560"/>
                      <a:pt x="1072" y="560"/>
                      <a:pt x="1072" y="560"/>
                    </a:cubicBezTo>
                    <a:cubicBezTo>
                      <a:pt x="1072" y="864"/>
                      <a:pt x="834" y="1111"/>
                      <a:pt x="540" y="1111"/>
                    </a:cubicBezTo>
                    <a:cubicBezTo>
                      <a:pt x="247" y="1111"/>
                      <a:pt x="9" y="864"/>
                      <a:pt x="9" y="560"/>
                    </a:cubicBezTo>
                    <a:cubicBezTo>
                      <a:pt x="9" y="256"/>
                      <a:pt x="247" y="9"/>
                      <a:pt x="540" y="9"/>
                    </a:cubicBezTo>
                    <a:moveTo>
                      <a:pt x="540" y="0"/>
                    </a:moveTo>
                    <a:cubicBezTo>
                      <a:pt x="540" y="0"/>
                      <a:pt x="540" y="0"/>
                      <a:pt x="540" y="0"/>
                    </a:cubicBezTo>
                    <a:cubicBezTo>
                      <a:pt x="243" y="0"/>
                      <a:pt x="1" y="250"/>
                      <a:pt x="0" y="558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1" y="870"/>
                      <a:pt x="243" y="1120"/>
                      <a:pt x="540" y="1120"/>
                    </a:cubicBezTo>
                    <a:cubicBezTo>
                      <a:pt x="839" y="1120"/>
                      <a:pt x="1081" y="869"/>
                      <a:pt x="1081" y="560"/>
                    </a:cubicBezTo>
                    <a:cubicBezTo>
                      <a:pt x="1081" y="560"/>
                      <a:pt x="1081" y="560"/>
                      <a:pt x="1081" y="560"/>
                    </a:cubicBezTo>
                    <a:cubicBezTo>
                      <a:pt x="1081" y="251"/>
                      <a:pt x="839" y="0"/>
                      <a:pt x="540" y="0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163487" y="2639883"/>
                <a:ext cx="2757363" cy="2757363"/>
                <a:chOff x="3163487" y="2639883"/>
                <a:chExt cx="2757363" cy="275736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3163487" y="2639883"/>
                  <a:ext cx="2757363" cy="2757363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GB" sz="1600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541478" y="3472349"/>
                  <a:ext cx="2087113" cy="918440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4800" b="1" kern="0" dirty="0" smtClean="0">
                      <a:solidFill>
                        <a:srgbClr val="FFDDAC">
                          <a:lumMod val="25000"/>
                        </a:srgbClr>
                      </a:solidFill>
                    </a:rPr>
                    <a:t>24.9%</a:t>
                  </a:r>
                  <a:r>
                    <a:rPr lang="en-GB" sz="5400" b="1" kern="0" dirty="0" smtClean="0">
                      <a:solidFill>
                        <a:srgbClr val="FFDDAC">
                          <a:lumMod val="25000"/>
                        </a:srgbClr>
                      </a:solidFill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en-GB" sz="1600" kern="0" dirty="0" smtClean="0">
                      <a:solidFill>
                        <a:srgbClr val="FFDDAC">
                          <a:lumMod val="25000"/>
                        </a:srgbClr>
                      </a:solidFill>
                    </a:rPr>
                    <a:t>for employers</a:t>
                  </a:r>
                  <a:endParaRPr lang="en-GB" sz="2000" kern="0" dirty="0" smtClean="0">
                    <a:solidFill>
                      <a:srgbClr val="FFDDAC">
                        <a:lumMod val="25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38" name="Cross 37"/>
            <p:cNvSpPr/>
            <p:nvPr/>
          </p:nvSpPr>
          <p:spPr>
            <a:xfrm>
              <a:off x="2700025" y="5604805"/>
              <a:ext cx="398212" cy="398212"/>
            </a:xfrm>
            <a:prstGeom prst="plus">
              <a:avLst>
                <a:gd name="adj" fmla="val 38493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Elbow Connector 38"/>
            <p:cNvCxnSpPr/>
            <p:nvPr/>
          </p:nvCxnSpPr>
          <p:spPr>
            <a:xfrm>
              <a:off x="1659534" y="5615874"/>
              <a:ext cx="2491499" cy="17995"/>
            </a:xfrm>
            <a:prstGeom prst="bentConnector5">
              <a:avLst>
                <a:gd name="adj1" fmla="val -311"/>
                <a:gd name="adj2" fmla="val 1036279"/>
                <a:gd name="adj3" fmla="val 100000"/>
              </a:avLst>
            </a:prstGeom>
            <a:noFill/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6101879" y="4628999"/>
            <a:ext cx="3101232" cy="12534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</a:rPr>
              <a:t>Phased contribution rises from </a:t>
            </a:r>
            <a:br>
              <a:rPr lang="en-GB" sz="2400" b="1" dirty="0" smtClean="0">
                <a:solidFill>
                  <a:schemeClr val="accent1"/>
                </a:solidFill>
              </a:rPr>
            </a:br>
            <a:r>
              <a:rPr lang="en-GB" sz="2400" b="1" dirty="0" smtClean="0">
                <a:solidFill>
                  <a:schemeClr val="accent1"/>
                </a:solidFill>
              </a:rPr>
              <a:t>1 April 2019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– increase in contributions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56655" y="3082273"/>
            <a:ext cx="4603326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F</a:t>
            </a:r>
            <a:r>
              <a:rPr lang="en-GB" sz="4000" b="1" dirty="0" smtClean="0">
                <a:solidFill>
                  <a:schemeClr val="accent1"/>
                </a:solidFill>
              </a:rPr>
              <a:t>rom 1 April 2019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948" y="1577970"/>
            <a:ext cx="3771432" cy="3769567"/>
            <a:chOff x="492659" y="2991746"/>
            <a:chExt cx="2171464" cy="2194616"/>
          </a:xfrm>
        </p:grpSpPr>
        <p:sp>
          <p:nvSpPr>
            <p:cNvPr id="21" name="Oval 20"/>
            <p:cNvSpPr/>
            <p:nvPr/>
          </p:nvSpPr>
          <p:spPr>
            <a:xfrm>
              <a:off x="492659" y="2991746"/>
              <a:ext cx="2171464" cy="2194616"/>
            </a:xfrm>
            <a:prstGeom prst="ellipse">
              <a:avLst/>
            </a:prstGeom>
            <a:solidFill>
              <a:srgbClr val="660066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GB" sz="16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377" y="3531014"/>
              <a:ext cx="2035400" cy="104310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defRPr/>
              </a:pPr>
              <a:r>
                <a:rPr lang="en-GB" sz="66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8.8%</a:t>
              </a:r>
              <a:r>
                <a:rPr lang="en-GB" sz="48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 </a:t>
              </a:r>
              <a:br>
                <a:rPr lang="en-GB" sz="48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</a:br>
              <a:r>
                <a:rPr lang="en-GB" sz="3200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for members</a:t>
              </a:r>
              <a:endParaRPr lang="en-GB" sz="4000" kern="0" dirty="0" smtClean="0">
                <a:solidFill>
                  <a:srgbClr val="FBAE17">
                    <a:lumMod val="20000"/>
                    <a:lumOff val="8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5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– increase in contributions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56655" y="3082273"/>
            <a:ext cx="4603326" cy="13765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F</a:t>
            </a:r>
            <a:r>
              <a:rPr lang="en-GB" sz="4000" b="1" dirty="0" smtClean="0">
                <a:solidFill>
                  <a:schemeClr val="accent1"/>
                </a:solidFill>
              </a:rPr>
              <a:t>rom 1 October 2019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948" y="1577970"/>
            <a:ext cx="3771432" cy="3769567"/>
            <a:chOff x="492659" y="2991746"/>
            <a:chExt cx="2171464" cy="2194616"/>
          </a:xfrm>
        </p:grpSpPr>
        <p:sp>
          <p:nvSpPr>
            <p:cNvPr id="21" name="Oval 20"/>
            <p:cNvSpPr/>
            <p:nvPr/>
          </p:nvSpPr>
          <p:spPr>
            <a:xfrm>
              <a:off x="492659" y="2991746"/>
              <a:ext cx="2171464" cy="2194616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GB" sz="16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377" y="3531014"/>
              <a:ext cx="2035400" cy="96266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defRPr/>
              </a:pPr>
              <a:r>
                <a:rPr lang="en-GB" sz="66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10.4%</a:t>
              </a:r>
              <a:r>
                <a:rPr lang="en-GB" sz="48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 </a:t>
              </a:r>
              <a:br>
                <a:rPr lang="en-GB" sz="48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</a:br>
              <a:r>
                <a:rPr lang="en-GB" sz="3200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for members</a:t>
              </a:r>
              <a:endParaRPr lang="en-GB" sz="4000" kern="0" dirty="0" smtClean="0">
                <a:solidFill>
                  <a:srgbClr val="FBAE17">
                    <a:lumMod val="20000"/>
                    <a:lumOff val="8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2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– increase in contributions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56655" y="3082273"/>
            <a:ext cx="4603326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F</a:t>
            </a:r>
            <a:r>
              <a:rPr lang="en-GB" sz="4000" b="1" dirty="0" smtClean="0">
                <a:solidFill>
                  <a:schemeClr val="accent1"/>
                </a:solidFill>
              </a:rPr>
              <a:t>rom 1 April 2020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1948" y="1577970"/>
            <a:ext cx="3771432" cy="3769567"/>
            <a:chOff x="492659" y="2991746"/>
            <a:chExt cx="2171464" cy="2194616"/>
          </a:xfrm>
        </p:grpSpPr>
        <p:sp>
          <p:nvSpPr>
            <p:cNvPr id="21" name="Oval 20"/>
            <p:cNvSpPr/>
            <p:nvPr/>
          </p:nvSpPr>
          <p:spPr>
            <a:xfrm>
              <a:off x="492659" y="2991746"/>
              <a:ext cx="2171464" cy="219461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GB" sz="16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377" y="3531014"/>
              <a:ext cx="2035400" cy="96266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ctr">
                <a:defRPr/>
              </a:pPr>
              <a:r>
                <a:rPr lang="en-GB" sz="66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11.7%</a:t>
              </a:r>
              <a:r>
                <a:rPr lang="en-GB" sz="48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 </a:t>
              </a:r>
              <a:br>
                <a:rPr lang="en-GB" sz="4800" b="1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</a:br>
              <a:r>
                <a:rPr lang="en-GB" sz="3200" kern="0" dirty="0" smtClean="0">
                  <a:solidFill>
                    <a:srgbClr val="FBAE17">
                      <a:lumMod val="20000"/>
                      <a:lumOff val="80000"/>
                    </a:srgbClr>
                  </a:solidFill>
                </a:rPr>
                <a:t>for members</a:t>
              </a:r>
              <a:endParaRPr lang="en-GB" sz="4000" kern="0" dirty="0" smtClean="0">
                <a:solidFill>
                  <a:srgbClr val="FBAE17">
                    <a:lumMod val="20000"/>
                    <a:lumOff val="8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2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– increased contributions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11" y="914393"/>
            <a:ext cx="7029766" cy="500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29" y="186794"/>
            <a:ext cx="8785225" cy="691200"/>
          </a:xfrm>
        </p:spPr>
        <p:txBody>
          <a:bodyPr/>
          <a:lstStyle/>
          <a:p>
            <a:r>
              <a:rPr lang="en-US" dirty="0" smtClean="0"/>
              <a:t>Proposal – what member contributions fund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4" y="532747"/>
            <a:ext cx="9155220" cy="58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MMC_SectionShape"/>
          <p:cNvGrpSpPr/>
          <p:nvPr>
            <p:custDataLst>
              <p:tags r:id="rId3"/>
            </p:custDataLst>
          </p:nvPr>
        </p:nvGrpSpPr>
        <p:grpSpPr bwMode="invGray">
          <a:xfrm>
            <a:off x="0" y="0"/>
            <a:ext cx="9601200" cy="6134100"/>
            <a:chOff x="0" y="0"/>
            <a:chExt cx="9601200" cy="6134100"/>
          </a:xfrm>
        </p:grpSpPr>
        <p:sp>
          <p:nvSpPr>
            <p:cNvPr id="2" name="CoverAnchorTriangle1"/>
            <p:cNvSpPr/>
            <p:nvPr/>
          </p:nvSpPr>
          <p:spPr bwMode="invGray">
            <a:xfrm>
              <a:off x="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" name="CoverAnchorTriangle2"/>
            <p:cNvSpPr/>
            <p:nvPr/>
          </p:nvSpPr>
          <p:spPr bwMode="invGray">
            <a:xfrm>
              <a:off x="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" name="CoverAnchorTriangle3"/>
            <p:cNvSpPr/>
            <p:nvPr/>
          </p:nvSpPr>
          <p:spPr bwMode="invGray">
            <a:xfrm>
              <a:off x="819150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" name="CoverAnchorTriangle4"/>
            <p:cNvSpPr/>
            <p:nvPr/>
          </p:nvSpPr>
          <p:spPr bwMode="invGray">
            <a:xfrm>
              <a:off x="819150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CoverTriangle1"/>
            <p:cNvSpPr/>
            <p:nvPr/>
          </p:nvSpPr>
          <p:spPr bwMode="invGray">
            <a:xfrm flipV="1">
              <a:off x="6076950" y="4914900"/>
              <a:ext cx="1409700" cy="1219200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CoverTriangle2"/>
            <p:cNvSpPr/>
            <p:nvPr/>
          </p:nvSpPr>
          <p:spPr bwMode="invGray">
            <a:xfrm>
              <a:off x="6076950" y="3695700"/>
              <a:ext cx="1409700" cy="12192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CoverTriangle3"/>
            <p:cNvSpPr/>
            <p:nvPr/>
          </p:nvSpPr>
          <p:spPr bwMode="invGray">
            <a:xfrm flipV="1">
              <a:off x="5372100" y="3695700"/>
              <a:ext cx="1409700" cy="1219200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CoverTriangle4"/>
            <p:cNvSpPr/>
            <p:nvPr/>
          </p:nvSpPr>
          <p:spPr bwMode="invGray">
            <a:xfrm>
              <a:off x="8191500" y="2476500"/>
              <a:ext cx="1409700" cy="121920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" name="MMCOA_SectionTitle"/>
          <p:cNvSpPr txBox="1"/>
          <p:nvPr/>
        </p:nvSpPr>
        <p:spPr bwMode="invGray">
          <a:xfrm>
            <a:off x="412751" y="2488985"/>
            <a:ext cx="600358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 anchor="b">
            <a:spAutoFit/>
          </a:bodyPr>
          <a:lstStyle/>
          <a:p>
            <a:r>
              <a:rPr lang="en-GB" sz="3200" b="1" cap="all" spc="400" dirty="0">
                <a:solidFill>
                  <a:srgbClr val="FFFFFF"/>
                </a:solidFill>
              </a:rPr>
              <a:t>Section 1</a:t>
            </a:r>
            <a:endParaRPr lang="en-GB" sz="3200" b="1" cap="all" spc="4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MMCOA_SectionSubTitle"/>
          <p:cNvSpPr txBox="1"/>
          <p:nvPr/>
        </p:nvSpPr>
        <p:spPr>
          <a:xfrm>
            <a:off x="412750" y="3135581"/>
            <a:ext cx="676365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>
            <a:spAutoFit/>
          </a:bodyPr>
          <a:lstStyle/>
          <a:p>
            <a:pPr>
              <a:spcBef>
                <a:spcPct val="1400000"/>
              </a:spcBef>
            </a:pPr>
            <a:r>
              <a:rPr lang="en-GB" sz="3200" cap="all" spc="400" dirty="0">
                <a:solidFill>
                  <a:schemeClr val="accent1"/>
                </a:solidFill>
              </a:rPr>
              <a:t>Overview of benefits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15736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 bwMode="auto">
          <a:xfrm>
            <a:off x="439891" y="683215"/>
            <a:ext cx="8013643" cy="22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2" y="3231329"/>
            <a:ext cx="8013644" cy="22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129" y="186794"/>
            <a:ext cx="9235104" cy="691200"/>
          </a:xfrm>
        </p:spPr>
        <p:txBody>
          <a:bodyPr/>
          <a:lstStyle/>
          <a:p>
            <a:r>
              <a:rPr lang="en-US" dirty="0" smtClean="0"/>
              <a:t>Proposal – what employer contributions fund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92501" y="5699460"/>
            <a:ext cx="1889443" cy="422405"/>
            <a:chOff x="424543" y="5335551"/>
            <a:chExt cx="1889443" cy="4224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3" y="5408938"/>
              <a:ext cx="1714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150" y="5335551"/>
              <a:ext cx="1702836" cy="42240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900" b="1" dirty="0" smtClean="0"/>
                <a:t>Benefits in the USS Retirement Income Builder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10418" y="5762740"/>
            <a:ext cx="1201120" cy="314325"/>
            <a:chOff x="2283859" y="5398831"/>
            <a:chExt cx="1201120" cy="3143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859" y="5398831"/>
              <a:ext cx="2095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466386" y="5404800"/>
              <a:ext cx="1018593" cy="283906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900" b="1" dirty="0" smtClean="0"/>
                <a:t>Deficit recovery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0012" y="5699460"/>
            <a:ext cx="1774079" cy="422405"/>
            <a:chOff x="3484979" y="5335551"/>
            <a:chExt cx="1774079" cy="42240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979" y="5408162"/>
              <a:ext cx="1524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646710" y="5335551"/>
              <a:ext cx="1612348" cy="42240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900" b="1" dirty="0" smtClean="0"/>
                <a:t>Contributions to the USS Investment Builder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42565" y="5753021"/>
            <a:ext cx="1135343" cy="299594"/>
            <a:chOff x="5168571" y="5389112"/>
            <a:chExt cx="1135343" cy="29959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571" y="5389112"/>
              <a:ext cx="180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49546" y="5404800"/>
              <a:ext cx="954368" cy="283906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900" b="1" dirty="0" smtClean="0"/>
                <a:t>Running costs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06380" y="5699460"/>
            <a:ext cx="1837044" cy="422405"/>
            <a:chOff x="6938422" y="5335551"/>
            <a:chExt cx="1837044" cy="4224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422" y="5425628"/>
              <a:ext cx="142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072630" y="5335551"/>
              <a:ext cx="1702836" cy="42240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en-GB" sz="900" b="1" dirty="0" smtClean="0"/>
                <a:t>Investment manager subsidies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8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 Proposal - SUMMARY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57765" y="1054372"/>
            <a:ext cx="8760880" cy="1310402"/>
            <a:chOff x="457765" y="1054372"/>
            <a:chExt cx="8760880" cy="1310402"/>
          </a:xfrm>
        </p:grpSpPr>
        <p:sp>
          <p:nvSpPr>
            <p:cNvPr id="49" name="TextBox 48"/>
            <p:cNvSpPr txBox="1"/>
            <p:nvPr/>
          </p:nvSpPr>
          <p:spPr>
            <a:xfrm>
              <a:off x="3023397" y="1232666"/>
              <a:ext cx="6195248" cy="760959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chemeClr val="accent1"/>
                  </a:solidFill>
                </a:rPr>
                <a:t>The employer match will be removed from </a:t>
              </a:r>
              <a:br>
                <a:rPr lang="en-GB" sz="2000" b="1" dirty="0" smtClean="0">
                  <a:solidFill>
                    <a:schemeClr val="accent1"/>
                  </a:solidFill>
                </a:rPr>
              </a:br>
              <a:r>
                <a:rPr lang="en-GB" sz="2000" b="1" dirty="0" smtClean="0">
                  <a:solidFill>
                    <a:schemeClr val="accent1"/>
                  </a:solidFill>
                </a:rPr>
                <a:t>1 April 2019</a:t>
              </a:r>
              <a:endParaRPr lang="en-GB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7765" y="1054372"/>
              <a:ext cx="2119888" cy="1310402"/>
              <a:chOff x="686387" y="1070138"/>
              <a:chExt cx="2119888" cy="1310402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87" y="1070138"/>
                <a:ext cx="2119888" cy="131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717919" y="1125235"/>
                <a:ext cx="1993763" cy="1208008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717921" y="1079279"/>
                <a:ext cx="2088354" cy="1253964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422853" y="4594502"/>
            <a:ext cx="8795792" cy="1533421"/>
            <a:chOff x="422853" y="4594502"/>
            <a:chExt cx="8795792" cy="1533421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53" y="4594502"/>
              <a:ext cx="2189712" cy="153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3023397" y="4848223"/>
              <a:ext cx="6195248" cy="760959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chemeClr val="accent1"/>
                  </a:solidFill>
                </a:rPr>
                <a:t>No change to the amounts going into the USS Investment Builder above the salary threshold</a:t>
              </a:r>
              <a:endParaRPr lang="en-GB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9299" y="2744819"/>
            <a:ext cx="8729346" cy="1469639"/>
            <a:chOff x="489299" y="2744819"/>
            <a:chExt cx="8729346" cy="1469639"/>
          </a:xfrm>
        </p:grpSpPr>
        <p:sp>
          <p:nvSpPr>
            <p:cNvPr id="69" name="TextBox 68"/>
            <p:cNvSpPr txBox="1"/>
            <p:nvPr/>
          </p:nvSpPr>
          <p:spPr>
            <a:xfrm>
              <a:off x="3023397" y="3194332"/>
              <a:ext cx="6195248" cy="45318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chemeClr val="accent1"/>
                  </a:solidFill>
                </a:rPr>
                <a:t>Phased contribution rises from 1 April 2019</a:t>
              </a:r>
              <a:endParaRPr lang="en-GB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99" y="2744819"/>
              <a:ext cx="2063179" cy="146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4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THE CONSULTATION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1" y="1324957"/>
            <a:ext cx="9207346" cy="406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610" y="4930462"/>
            <a:ext cx="3391257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5pm on 2 November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THE CONSULTATION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29" b="16934"/>
          <a:stretch/>
        </p:blipFill>
        <p:spPr bwMode="auto">
          <a:xfrm>
            <a:off x="7087821" y="815244"/>
            <a:ext cx="2074840" cy="18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706" y="932272"/>
            <a:ext cx="8580343" cy="285384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Share your thoughts on:</a:t>
            </a:r>
          </a:p>
          <a:p>
            <a:endParaRPr lang="en-GB" sz="16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The match</a:t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endParaRPr lang="en-GB" sz="16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Cost-sharing</a:t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endParaRPr lang="en-GB" sz="16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Phased contribution increases</a:t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endParaRPr lang="en-GB" sz="16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Contributions to USS Investment Builder above salary threshold</a:t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endParaRPr lang="en-GB" sz="16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Alternative / additional proposals to address challenges from 2017 valuation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9" y="4280680"/>
            <a:ext cx="6381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MMC_SectionShape"/>
          <p:cNvGrpSpPr/>
          <p:nvPr>
            <p:custDataLst>
              <p:tags r:id="rId3"/>
            </p:custDataLst>
          </p:nvPr>
        </p:nvGrpSpPr>
        <p:grpSpPr bwMode="invGray">
          <a:xfrm>
            <a:off x="0" y="0"/>
            <a:ext cx="9601200" cy="6134100"/>
            <a:chOff x="0" y="0"/>
            <a:chExt cx="9601200" cy="6134100"/>
          </a:xfrm>
        </p:grpSpPr>
        <p:sp>
          <p:nvSpPr>
            <p:cNvPr id="13" name="CoverAnchorTriangle1"/>
            <p:cNvSpPr/>
            <p:nvPr/>
          </p:nvSpPr>
          <p:spPr bwMode="invGray">
            <a:xfrm>
              <a:off x="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4" name="CoverAnchorTriangle2"/>
            <p:cNvSpPr/>
            <p:nvPr/>
          </p:nvSpPr>
          <p:spPr bwMode="invGray">
            <a:xfrm>
              <a:off x="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CoverAnchorTriangle3"/>
            <p:cNvSpPr/>
            <p:nvPr/>
          </p:nvSpPr>
          <p:spPr bwMode="invGray">
            <a:xfrm>
              <a:off x="8191500" y="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6" name="CoverAnchorTriangle4"/>
            <p:cNvSpPr/>
            <p:nvPr/>
          </p:nvSpPr>
          <p:spPr bwMode="invGray">
            <a:xfrm>
              <a:off x="8191500" y="4914900"/>
              <a:ext cx="1409700" cy="1219200"/>
            </a:xfrm>
            <a:prstGeom prst="triangle">
              <a:avLst/>
            </a:prstGeom>
            <a:noFill/>
            <a:ln w="127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7" name="CoverTriangle1"/>
            <p:cNvSpPr/>
            <p:nvPr/>
          </p:nvSpPr>
          <p:spPr bwMode="invGray">
            <a:xfrm flipV="1">
              <a:off x="6076950" y="4914900"/>
              <a:ext cx="1409700" cy="1219200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8" name="CoverTriangle2"/>
            <p:cNvSpPr/>
            <p:nvPr/>
          </p:nvSpPr>
          <p:spPr bwMode="invGray">
            <a:xfrm>
              <a:off x="6076950" y="3695700"/>
              <a:ext cx="1409700" cy="1219200"/>
            </a:xfrm>
            <a:prstGeom prst="triangle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9" name="CoverTriangle3"/>
            <p:cNvSpPr/>
            <p:nvPr/>
          </p:nvSpPr>
          <p:spPr bwMode="invGray">
            <a:xfrm flipV="1">
              <a:off x="5372100" y="3695700"/>
              <a:ext cx="1409700" cy="1219200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0" name="CoverTriangle4"/>
            <p:cNvSpPr/>
            <p:nvPr/>
          </p:nvSpPr>
          <p:spPr bwMode="invGray">
            <a:xfrm>
              <a:off x="8191500" y="2476500"/>
              <a:ext cx="1409700" cy="121920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MMCOA_SectionTitle"/>
          <p:cNvSpPr txBox="1"/>
          <p:nvPr/>
        </p:nvSpPr>
        <p:spPr bwMode="invGray">
          <a:xfrm>
            <a:off x="412751" y="2488985"/>
            <a:ext cx="600358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 anchor="b">
            <a:spAutoFit/>
          </a:bodyPr>
          <a:lstStyle/>
          <a:p>
            <a:r>
              <a:rPr lang="en-GB" sz="3200" b="1" cap="all" spc="400" dirty="0">
                <a:solidFill>
                  <a:srgbClr val="FFFFFF"/>
                </a:solidFill>
              </a:rPr>
              <a:t>Section 4</a:t>
            </a:r>
            <a:r>
              <a:rPr lang="en-GB" sz="3200" b="1" cap="all" spc="4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MMCOA_SectionSubTitle"/>
          <p:cNvSpPr txBox="1"/>
          <p:nvPr/>
        </p:nvSpPr>
        <p:spPr>
          <a:xfrm>
            <a:off x="412750" y="2973656"/>
            <a:ext cx="6003587" cy="637849"/>
          </a:xfrm>
          <a:prstGeom prst="rect">
            <a:avLst/>
          </a:prstGeom>
          <a:noFill/>
        </p:spPr>
        <p:txBody>
          <a:bodyPr vert="horz" wrap="square" lIns="0" tIns="72000" rIns="72000" bIns="72000" rtlCol="0">
            <a:spAutoFit/>
          </a:bodyPr>
          <a:lstStyle/>
          <a:p>
            <a:pPr>
              <a:spcBef>
                <a:spcPct val="1400000"/>
              </a:spcBef>
            </a:pPr>
            <a:r>
              <a:rPr lang="en-US" sz="3200" cap="all" spc="400" dirty="0">
                <a:solidFill>
                  <a:srgbClr val="690031"/>
                </a:solidFill>
              </a:rPr>
              <a:t>WHAT </a:t>
            </a:r>
            <a:r>
              <a:rPr lang="en-US" sz="3200" cap="all" spc="400" dirty="0" smtClean="0">
                <a:solidFill>
                  <a:srgbClr val="690031"/>
                </a:solidFill>
              </a:rPr>
              <a:t>happens next?</a:t>
            </a:r>
            <a:endParaRPr lang="en-GB" sz="3200" cap="all" spc="400" dirty="0" smtClean="0">
              <a:solidFill>
                <a:srgbClr val="69003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3147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 smtClean="0">
                <a:latin typeface="Arial"/>
              </a:rPr>
              <a:t>Key dates for this consultation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86930" y="867747"/>
            <a:ext cx="2468237" cy="5078155"/>
            <a:chOff x="386930" y="867747"/>
            <a:chExt cx="2468237" cy="507815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76" r="69384"/>
            <a:stretch/>
          </p:blipFill>
          <p:spPr bwMode="auto">
            <a:xfrm>
              <a:off x="386930" y="989043"/>
              <a:ext cx="2468237" cy="4956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6930" y="867747"/>
              <a:ext cx="2468237" cy="2612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102701" y="1232666"/>
            <a:ext cx="6195248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Consultation start date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02701" y="2248148"/>
            <a:ext cx="6195248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Consultation end date (responses must be received by 5:00pm)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02701" y="3263630"/>
            <a:ext cx="6195248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Responses considered and the final changes decided on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02701" y="4279112"/>
            <a:ext cx="6195248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Final position communicated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02701" y="5294593"/>
            <a:ext cx="6195248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Intended date for first phased contribution increase</a:t>
            </a:r>
            <a:endParaRPr lang="en-GB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67" grpId="0"/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dirty="0">
                <a:latin typeface="Arial"/>
              </a:rPr>
              <a:t>Timeline</a:t>
            </a:r>
            <a:endParaRPr lang="en-GB" dirty="0"/>
          </a:p>
        </p:txBody>
      </p:sp>
      <p:sp>
        <p:nvSpPr>
          <p:cNvPr id="44" name="Right Arrow 177"/>
          <p:cNvSpPr/>
          <p:nvPr/>
        </p:nvSpPr>
        <p:spPr>
          <a:xfrm>
            <a:off x="423236" y="2463798"/>
            <a:ext cx="9009087" cy="2155632"/>
          </a:xfrm>
          <a:prstGeom prst="rightArrow">
            <a:avLst/>
          </a:prstGeom>
          <a:solidFill>
            <a:srgbClr val="002C77"/>
          </a:solidFill>
          <a:ln w="12700" cap="flat" cmpd="sng" algn="ctr">
            <a:solidFill>
              <a:srgbClr val="002C7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112520" y="2994487"/>
            <a:ext cx="0" cy="110612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89282" y="3012572"/>
            <a:ext cx="0" cy="110612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5575" y="3333899"/>
            <a:ext cx="1283110" cy="4531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60814" y="3332805"/>
            <a:ext cx="1283110" cy="4531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70541" y="3340174"/>
            <a:ext cx="1283110" cy="4531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2020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8934" y="1526314"/>
            <a:ext cx="2009687" cy="1161929"/>
            <a:chOff x="66085" y="1568740"/>
            <a:chExt cx="2009687" cy="1161929"/>
          </a:xfrm>
        </p:grpSpPr>
        <p:sp>
          <p:nvSpPr>
            <p:cNvPr id="62" name="Rectangle 61"/>
            <p:cNvSpPr/>
            <p:nvPr/>
          </p:nvSpPr>
          <p:spPr>
            <a:xfrm>
              <a:off x="69123" y="1568740"/>
              <a:ext cx="1743648" cy="1161929"/>
            </a:xfrm>
            <a:prstGeom prst="rect">
              <a:avLst/>
            </a:prstGeom>
            <a:solidFill>
              <a:srgbClr val="E8941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90722" y="1624897"/>
              <a:ext cx="722049" cy="241254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2017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123" y="2197663"/>
              <a:ext cx="20066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31 March 2017 </a:t>
              </a:r>
              <a:br>
                <a:rPr lang="en-GB" sz="1400" kern="0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GB" sz="1400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valuation date</a:t>
              </a:r>
            </a:p>
          </p:txBody>
        </p:sp>
        <p:pic>
          <p:nvPicPr>
            <p:cNvPr id="65" name="Picture 2" descr="G:\Eworking\RET\NW\Lg - Local Government Development\Client Mgt\Presentations\Emails, PP Templates, Icons &amp; Logos\Logos &amp; Icons\blan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5" y="1607354"/>
              <a:ext cx="653586" cy="49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3920228" y="4505227"/>
            <a:ext cx="2305779" cy="1453594"/>
            <a:chOff x="2662494" y="3426305"/>
            <a:chExt cx="2305779" cy="1453594"/>
          </a:xfrm>
        </p:grpSpPr>
        <p:sp>
          <p:nvSpPr>
            <p:cNvPr id="72" name="Rectangle 71"/>
            <p:cNvSpPr/>
            <p:nvPr/>
          </p:nvSpPr>
          <p:spPr>
            <a:xfrm>
              <a:off x="2965410" y="3689881"/>
              <a:ext cx="1489962" cy="1190018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33114" y="3779420"/>
              <a:ext cx="641984" cy="32004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2018/19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35236" y="4507525"/>
              <a:ext cx="203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JNC</a:t>
              </a:r>
              <a:r>
                <a:rPr lang="en-US" sz="1400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decision</a:t>
              </a:r>
              <a:endParaRPr lang="en-US" sz="14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94" y="3426305"/>
              <a:ext cx="1081220" cy="108122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2500140" y="1423183"/>
            <a:ext cx="1865279" cy="1295144"/>
            <a:chOff x="5145477" y="3592647"/>
            <a:chExt cx="1865279" cy="1295144"/>
          </a:xfrm>
        </p:grpSpPr>
        <p:sp>
          <p:nvSpPr>
            <p:cNvPr id="77" name="Rectangle 76"/>
            <p:cNvSpPr/>
            <p:nvPr/>
          </p:nvSpPr>
          <p:spPr>
            <a:xfrm>
              <a:off x="5188993" y="3689881"/>
              <a:ext cx="1780019" cy="1197910"/>
            </a:xfrm>
            <a:prstGeom prst="rect">
              <a:avLst/>
            </a:prstGeom>
            <a:solidFill>
              <a:srgbClr val="006D9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953046" y="3712542"/>
              <a:ext cx="662940" cy="32004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 Sep/Oct 2018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51670" y="4327393"/>
              <a:ext cx="18590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Member </a:t>
              </a:r>
              <a:r>
                <a:rPr lang="en-US" sz="1400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consultation on contributions</a:t>
              </a:r>
              <a:endParaRPr lang="en-US" sz="14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477" y="3592647"/>
              <a:ext cx="590408" cy="590408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4363911" y="1451810"/>
            <a:ext cx="3869229" cy="1266517"/>
            <a:chOff x="6694812" y="1981542"/>
            <a:chExt cx="2376169" cy="1266517"/>
          </a:xfrm>
        </p:grpSpPr>
        <p:sp>
          <p:nvSpPr>
            <p:cNvPr id="93" name="Rectangle 92"/>
            <p:cNvSpPr/>
            <p:nvPr/>
          </p:nvSpPr>
          <p:spPr>
            <a:xfrm>
              <a:off x="6719979" y="2050925"/>
              <a:ext cx="2351002" cy="1197134"/>
            </a:xfrm>
            <a:prstGeom prst="rect">
              <a:avLst/>
            </a:prstGeom>
            <a:solidFill>
              <a:srgbClr val="00928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40186" y="2127004"/>
              <a:ext cx="1468851" cy="32004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algn="r">
                <a:spcBef>
                  <a:spcPts val="200"/>
                </a:spcBef>
                <a:spcAft>
                  <a:spcPts val="20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1 April 2019, 1October 2019 </a:t>
              </a:r>
              <a:br>
                <a:rPr lang="en-GB" sz="1400" b="1" dirty="0" smtClean="0">
                  <a:solidFill>
                    <a:srgbClr val="FFFFFF"/>
                  </a:solidFill>
                </a:rPr>
              </a:br>
              <a:r>
                <a:rPr lang="en-GB" sz="1400" b="1" dirty="0" smtClean="0">
                  <a:solidFill>
                    <a:srgbClr val="FFFFFF"/>
                  </a:solidFill>
                </a:rPr>
                <a:t>and 1 April 2020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708303" y="2697820"/>
              <a:ext cx="23007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Phased implementation of increased contributions</a:t>
              </a:r>
              <a:endParaRPr lang="en-US" sz="14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12" y="1981542"/>
              <a:ext cx="399719" cy="627475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/>
          <p:nvPr/>
        </p:nvCxnSpPr>
        <p:spPr>
          <a:xfrm>
            <a:off x="4350901" y="2983909"/>
            <a:ext cx="0" cy="110612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3187" y="2994488"/>
            <a:ext cx="0" cy="110612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74237" y="3343384"/>
            <a:ext cx="1283110" cy="4531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2019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49260" y="4672862"/>
            <a:ext cx="1939156" cy="1295144"/>
            <a:chOff x="5145477" y="3592647"/>
            <a:chExt cx="1939156" cy="1295144"/>
          </a:xfrm>
        </p:grpSpPr>
        <p:sp>
          <p:nvSpPr>
            <p:cNvPr id="53" name="Rectangle 52"/>
            <p:cNvSpPr/>
            <p:nvPr/>
          </p:nvSpPr>
          <p:spPr>
            <a:xfrm>
              <a:off x="5188994" y="3689881"/>
              <a:ext cx="1895639" cy="1197910"/>
            </a:xfrm>
            <a:prstGeom prst="rect">
              <a:avLst/>
            </a:prstGeom>
            <a:solidFill>
              <a:srgbClr val="CE3D9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0934" y="3712542"/>
              <a:ext cx="662940" cy="32004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2019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88994" y="4512554"/>
              <a:ext cx="1895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New consultation?</a:t>
              </a:r>
              <a:endParaRPr lang="en-US" sz="14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477" y="3592647"/>
              <a:ext cx="590408" cy="590408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430131" y="4477319"/>
            <a:ext cx="2285272" cy="1481501"/>
            <a:chOff x="2662494" y="3407644"/>
            <a:chExt cx="2285272" cy="1481501"/>
          </a:xfrm>
        </p:grpSpPr>
        <p:sp>
          <p:nvSpPr>
            <p:cNvPr id="81" name="Rectangle 80"/>
            <p:cNvSpPr/>
            <p:nvPr/>
          </p:nvSpPr>
          <p:spPr>
            <a:xfrm>
              <a:off x="2965410" y="3689880"/>
              <a:ext cx="1388774" cy="1199265"/>
            </a:xfrm>
            <a:prstGeom prst="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33114" y="3779420"/>
              <a:ext cx="641984" cy="32004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Sep 2018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14729" y="4488864"/>
              <a:ext cx="203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JEP</a:t>
              </a:r>
              <a:r>
                <a:rPr lang="en-US" sz="1400" kern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 report</a:t>
              </a:r>
              <a:endParaRPr lang="en-US" sz="14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94" y="3407644"/>
              <a:ext cx="1081220" cy="108122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461972" y="1021080"/>
            <a:ext cx="7754638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2202" y="2788920"/>
            <a:ext cx="7764408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771" y="1066800"/>
            <a:ext cx="5915167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STATUTORY REQUIREMENT TO FINALISE THE VALUATION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51242" y="4288624"/>
            <a:ext cx="7754638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41472" y="6056464"/>
            <a:ext cx="7764408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5041" y="4334344"/>
            <a:ext cx="5915167" cy="3916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LONGER TERM SOLUTION TO RUN IN PARALLEL</a:t>
            </a:r>
          </a:p>
        </p:txBody>
      </p:sp>
    </p:spTree>
    <p:extLst>
      <p:ext uri="{BB962C8B-B14F-4D97-AF65-F5344CB8AC3E}">
        <p14:creationId xmlns:p14="http://schemas.microsoft.com/office/powerpoint/2010/main" val="31816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benefits as a </a:t>
            </a:r>
            <a:r>
              <a:rPr lang="en-US" dirty="0" err="1"/>
              <a:t>uss</a:t>
            </a:r>
            <a:r>
              <a:rPr lang="en-US" dirty="0"/>
              <a:t> member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39810" y="954732"/>
            <a:ext cx="0" cy="4923548"/>
          </a:xfrm>
          <a:prstGeom prst="line">
            <a:avLst/>
          </a:prstGeom>
          <a:ln w="28575" cmpd="sng">
            <a:solidFill>
              <a:schemeClr val="bg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508748" y="1198994"/>
            <a:ext cx="7142957" cy="526632"/>
            <a:chOff x="673660" y="1198994"/>
            <a:chExt cx="7142957" cy="526632"/>
          </a:xfrm>
        </p:grpSpPr>
        <p:sp>
          <p:nvSpPr>
            <p:cNvPr id="5" name="Freeform 4"/>
            <p:cNvSpPr/>
            <p:nvPr/>
          </p:nvSpPr>
          <p:spPr>
            <a:xfrm>
              <a:off x="1262968" y="1198994"/>
              <a:ext cx="6553649" cy="526632"/>
            </a:xfrm>
            <a:custGeom>
              <a:avLst/>
              <a:gdLst>
                <a:gd name="connsiteX0" fmla="*/ 0 w 7612387"/>
                <a:gd name="connsiteY0" fmla="*/ 0 h 526632"/>
                <a:gd name="connsiteX1" fmla="*/ 7612387 w 7612387"/>
                <a:gd name="connsiteY1" fmla="*/ 0 h 526632"/>
                <a:gd name="connsiteX2" fmla="*/ 7612387 w 7612387"/>
                <a:gd name="connsiteY2" fmla="*/ 526632 h 526632"/>
                <a:gd name="connsiteX3" fmla="*/ 0 w 7612387"/>
                <a:gd name="connsiteY3" fmla="*/ 526632 h 526632"/>
                <a:gd name="connsiteX4" fmla="*/ 0 w 7612387"/>
                <a:gd name="connsiteY4" fmla="*/ 0 h 52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387" h="526632">
                  <a:moveTo>
                    <a:pt x="0" y="0"/>
                  </a:moveTo>
                  <a:lnTo>
                    <a:pt x="7612387" y="0"/>
                  </a:lnTo>
                  <a:lnTo>
                    <a:pt x="7612387" y="526632"/>
                  </a:lnTo>
                  <a:lnTo>
                    <a:pt x="0" y="5266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015" tIns="27940" rIns="27940" bIns="2794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rgbClr val="808080"/>
                  </a:solidFill>
                  <a:cs typeface="Calibri Light"/>
                </a:rPr>
                <a:t>Regular Income</a:t>
              </a:r>
              <a:endParaRPr lang="en-US" sz="2000" b="1" dirty="0">
                <a:solidFill>
                  <a:srgbClr val="808080"/>
                </a:solidFill>
                <a:cs typeface="Calibri Ligh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3660" y="1252475"/>
              <a:ext cx="419670" cy="41967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22834" y="1462310"/>
              <a:ext cx="440134" cy="0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91419" y="1371600"/>
              <a:ext cx="193950" cy="19395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08748" y="1945034"/>
            <a:ext cx="7135069" cy="526632"/>
            <a:chOff x="673660" y="1829911"/>
            <a:chExt cx="7135069" cy="526632"/>
          </a:xfrm>
        </p:grpSpPr>
        <p:sp>
          <p:nvSpPr>
            <p:cNvPr id="9" name="Freeform 8"/>
            <p:cNvSpPr/>
            <p:nvPr/>
          </p:nvSpPr>
          <p:spPr>
            <a:xfrm>
              <a:off x="1262968" y="1829911"/>
              <a:ext cx="6545761" cy="526632"/>
            </a:xfrm>
            <a:custGeom>
              <a:avLst/>
              <a:gdLst>
                <a:gd name="connsiteX0" fmla="*/ 0 w 7810474"/>
                <a:gd name="connsiteY0" fmla="*/ 0 h 526632"/>
                <a:gd name="connsiteX1" fmla="*/ 7810474 w 7810474"/>
                <a:gd name="connsiteY1" fmla="*/ 0 h 526632"/>
                <a:gd name="connsiteX2" fmla="*/ 7810474 w 7810474"/>
                <a:gd name="connsiteY2" fmla="*/ 526632 h 526632"/>
                <a:gd name="connsiteX3" fmla="*/ 0 w 7810474"/>
                <a:gd name="connsiteY3" fmla="*/ 526632 h 526632"/>
                <a:gd name="connsiteX4" fmla="*/ 0 w 7810474"/>
                <a:gd name="connsiteY4" fmla="*/ 0 h 52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474" h="526632">
                  <a:moveTo>
                    <a:pt x="0" y="0"/>
                  </a:moveTo>
                  <a:lnTo>
                    <a:pt x="7810474" y="0"/>
                  </a:lnTo>
                  <a:lnTo>
                    <a:pt x="7810474" y="526632"/>
                  </a:lnTo>
                  <a:lnTo>
                    <a:pt x="0" y="5266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015" tIns="27940" rIns="27940" bIns="2794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rgbClr val="808080"/>
                  </a:solidFill>
                  <a:cs typeface="Calibri Light"/>
                </a:rPr>
                <a:t>Cash on Retirement</a:t>
              </a:r>
              <a:endParaRPr lang="en-US" sz="2000" b="1" dirty="0">
                <a:solidFill>
                  <a:srgbClr val="808080"/>
                </a:solidFill>
                <a:cs typeface="Calibri Ligh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3660" y="1879751"/>
              <a:ext cx="419670" cy="41967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22834" y="2089586"/>
              <a:ext cx="440134" cy="0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91419" y="1998876"/>
              <a:ext cx="193950" cy="1939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8748" y="2691074"/>
            <a:ext cx="7142957" cy="526632"/>
            <a:chOff x="673660" y="2460828"/>
            <a:chExt cx="7142957" cy="526632"/>
          </a:xfrm>
        </p:grpSpPr>
        <p:sp>
          <p:nvSpPr>
            <p:cNvPr id="13" name="Freeform 12"/>
            <p:cNvSpPr/>
            <p:nvPr/>
          </p:nvSpPr>
          <p:spPr>
            <a:xfrm>
              <a:off x="1262968" y="2460828"/>
              <a:ext cx="6553649" cy="526632"/>
            </a:xfrm>
            <a:custGeom>
              <a:avLst/>
              <a:gdLst>
                <a:gd name="connsiteX0" fmla="*/ 0 w 7612387"/>
                <a:gd name="connsiteY0" fmla="*/ 0 h 526632"/>
                <a:gd name="connsiteX1" fmla="*/ 7612387 w 7612387"/>
                <a:gd name="connsiteY1" fmla="*/ 0 h 526632"/>
                <a:gd name="connsiteX2" fmla="*/ 7612387 w 7612387"/>
                <a:gd name="connsiteY2" fmla="*/ 526632 h 526632"/>
                <a:gd name="connsiteX3" fmla="*/ 0 w 7612387"/>
                <a:gd name="connsiteY3" fmla="*/ 526632 h 526632"/>
                <a:gd name="connsiteX4" fmla="*/ 0 w 7612387"/>
                <a:gd name="connsiteY4" fmla="*/ 0 h 52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387" h="526632">
                  <a:moveTo>
                    <a:pt x="0" y="0"/>
                  </a:moveTo>
                  <a:lnTo>
                    <a:pt x="7612387" y="0"/>
                  </a:lnTo>
                  <a:lnTo>
                    <a:pt x="7612387" y="526632"/>
                  </a:lnTo>
                  <a:lnTo>
                    <a:pt x="0" y="5266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015" tIns="27940" rIns="27940" bIns="2794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rgbClr val="808080"/>
                  </a:solidFill>
                  <a:cs typeface="Calibri Light"/>
                </a:rPr>
                <a:t>Flexibility of benefits</a:t>
              </a:r>
              <a:endParaRPr lang="en-US" sz="2000" b="1" dirty="0">
                <a:solidFill>
                  <a:srgbClr val="808080"/>
                </a:solidFill>
                <a:cs typeface="Calibri Ligh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3660" y="2507027"/>
              <a:ext cx="419670" cy="41967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22834" y="2716862"/>
              <a:ext cx="440134" cy="0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91419" y="2626152"/>
              <a:ext cx="193950" cy="1939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08748" y="3437114"/>
            <a:ext cx="7142957" cy="526632"/>
            <a:chOff x="673660" y="3116237"/>
            <a:chExt cx="7142957" cy="526632"/>
          </a:xfrm>
        </p:grpSpPr>
        <p:sp>
          <p:nvSpPr>
            <p:cNvPr id="17" name="Freeform 16"/>
            <p:cNvSpPr/>
            <p:nvPr/>
          </p:nvSpPr>
          <p:spPr>
            <a:xfrm>
              <a:off x="1262968" y="3116237"/>
              <a:ext cx="6553649" cy="526632"/>
            </a:xfrm>
            <a:custGeom>
              <a:avLst/>
              <a:gdLst>
                <a:gd name="connsiteX0" fmla="*/ 0 w 7810474"/>
                <a:gd name="connsiteY0" fmla="*/ 0 h 526632"/>
                <a:gd name="connsiteX1" fmla="*/ 7810474 w 7810474"/>
                <a:gd name="connsiteY1" fmla="*/ 0 h 526632"/>
                <a:gd name="connsiteX2" fmla="*/ 7810474 w 7810474"/>
                <a:gd name="connsiteY2" fmla="*/ 526632 h 526632"/>
                <a:gd name="connsiteX3" fmla="*/ 0 w 7810474"/>
                <a:gd name="connsiteY3" fmla="*/ 526632 h 526632"/>
                <a:gd name="connsiteX4" fmla="*/ 0 w 7810474"/>
                <a:gd name="connsiteY4" fmla="*/ 0 h 52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474" h="526632">
                  <a:moveTo>
                    <a:pt x="0" y="0"/>
                  </a:moveTo>
                  <a:lnTo>
                    <a:pt x="7810474" y="0"/>
                  </a:lnTo>
                  <a:lnTo>
                    <a:pt x="7810474" y="526632"/>
                  </a:lnTo>
                  <a:lnTo>
                    <a:pt x="0" y="5266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015" tIns="27940" rIns="27940" bIns="2794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rgbClr val="808080"/>
                  </a:solidFill>
                  <a:cs typeface="Calibri Light"/>
                </a:rPr>
                <a:t>Top up savings</a:t>
              </a:r>
              <a:endParaRPr lang="en-US" sz="2000" b="1" dirty="0">
                <a:solidFill>
                  <a:srgbClr val="808080"/>
                </a:solidFill>
                <a:cs typeface="Calibri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3660" y="3158795"/>
              <a:ext cx="419670" cy="41967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22834" y="3368630"/>
              <a:ext cx="440134" cy="0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91419" y="3277920"/>
              <a:ext cx="193950" cy="1939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08748" y="4183154"/>
            <a:ext cx="7419040" cy="526632"/>
            <a:chOff x="673660" y="3763482"/>
            <a:chExt cx="7419040" cy="526632"/>
          </a:xfrm>
        </p:grpSpPr>
        <p:sp>
          <p:nvSpPr>
            <p:cNvPr id="21" name="Freeform 20"/>
            <p:cNvSpPr/>
            <p:nvPr/>
          </p:nvSpPr>
          <p:spPr>
            <a:xfrm>
              <a:off x="1262968" y="3763482"/>
              <a:ext cx="6829732" cy="526632"/>
            </a:xfrm>
            <a:custGeom>
              <a:avLst/>
              <a:gdLst>
                <a:gd name="connsiteX0" fmla="*/ 0 w 8243666"/>
                <a:gd name="connsiteY0" fmla="*/ 0 h 526632"/>
                <a:gd name="connsiteX1" fmla="*/ 8243666 w 8243666"/>
                <a:gd name="connsiteY1" fmla="*/ 0 h 526632"/>
                <a:gd name="connsiteX2" fmla="*/ 8243666 w 8243666"/>
                <a:gd name="connsiteY2" fmla="*/ 526632 h 526632"/>
                <a:gd name="connsiteX3" fmla="*/ 0 w 8243666"/>
                <a:gd name="connsiteY3" fmla="*/ 526632 h 526632"/>
                <a:gd name="connsiteX4" fmla="*/ 0 w 8243666"/>
                <a:gd name="connsiteY4" fmla="*/ 0 h 52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3666" h="526632">
                  <a:moveTo>
                    <a:pt x="0" y="0"/>
                  </a:moveTo>
                  <a:lnTo>
                    <a:pt x="8243666" y="0"/>
                  </a:lnTo>
                  <a:lnTo>
                    <a:pt x="8243666" y="526632"/>
                  </a:lnTo>
                  <a:lnTo>
                    <a:pt x="0" y="5266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015" tIns="27940" rIns="27940" bIns="2794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rgbClr val="808080"/>
                  </a:solidFill>
                  <a:cs typeface="Calibri Light"/>
                </a:rPr>
                <a:t>Ill-health benefits</a:t>
              </a:r>
              <a:endParaRPr lang="en-US" sz="2000" b="1" dirty="0">
                <a:solidFill>
                  <a:srgbClr val="808080"/>
                </a:solidFill>
                <a:cs typeface="Calibri Ligh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73660" y="3802399"/>
              <a:ext cx="419670" cy="41967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22834" y="4012234"/>
              <a:ext cx="440134" cy="0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91419" y="3921524"/>
              <a:ext cx="193950" cy="1939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08748" y="4929195"/>
            <a:ext cx="7419040" cy="526632"/>
            <a:chOff x="673660" y="4402563"/>
            <a:chExt cx="7419040" cy="526632"/>
          </a:xfrm>
        </p:grpSpPr>
        <p:sp>
          <p:nvSpPr>
            <p:cNvPr id="25" name="Freeform 24"/>
            <p:cNvSpPr/>
            <p:nvPr/>
          </p:nvSpPr>
          <p:spPr>
            <a:xfrm>
              <a:off x="1262968" y="4402563"/>
              <a:ext cx="6829732" cy="526632"/>
            </a:xfrm>
            <a:custGeom>
              <a:avLst/>
              <a:gdLst>
                <a:gd name="connsiteX0" fmla="*/ 0 w 8243666"/>
                <a:gd name="connsiteY0" fmla="*/ 0 h 526632"/>
                <a:gd name="connsiteX1" fmla="*/ 8243666 w 8243666"/>
                <a:gd name="connsiteY1" fmla="*/ 0 h 526632"/>
                <a:gd name="connsiteX2" fmla="*/ 8243666 w 8243666"/>
                <a:gd name="connsiteY2" fmla="*/ 526632 h 526632"/>
                <a:gd name="connsiteX3" fmla="*/ 0 w 8243666"/>
                <a:gd name="connsiteY3" fmla="*/ 526632 h 526632"/>
                <a:gd name="connsiteX4" fmla="*/ 0 w 8243666"/>
                <a:gd name="connsiteY4" fmla="*/ 0 h 52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3666" h="526632">
                  <a:moveTo>
                    <a:pt x="0" y="0"/>
                  </a:moveTo>
                  <a:lnTo>
                    <a:pt x="8243666" y="0"/>
                  </a:lnTo>
                  <a:lnTo>
                    <a:pt x="8243666" y="526632"/>
                  </a:lnTo>
                  <a:lnTo>
                    <a:pt x="0" y="5266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015" tIns="27940" rIns="27940" bIns="2794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rgbClr val="808080"/>
                  </a:solidFill>
                  <a:cs typeface="Calibri Light"/>
                </a:rPr>
                <a:t>Death benefits</a:t>
              </a:r>
              <a:endParaRPr lang="en-US" sz="2000" b="1" dirty="0">
                <a:solidFill>
                  <a:srgbClr val="808080"/>
                </a:solidFill>
                <a:cs typeface="Calibri Ligh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73660" y="4437839"/>
              <a:ext cx="419670" cy="41967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22834" y="4647674"/>
              <a:ext cx="440134" cy="0"/>
            </a:xfrm>
            <a:prstGeom prst="lin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91419" y="4556964"/>
              <a:ext cx="193950" cy="1939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1007845" y="1257769"/>
            <a:ext cx="4296418" cy="4317473"/>
            <a:chOff x="5050242" y="1195875"/>
            <a:chExt cx="4296418" cy="4317473"/>
          </a:xfrm>
        </p:grpSpPr>
        <p:grpSp>
          <p:nvGrpSpPr>
            <p:cNvPr id="58" name="Group 57"/>
            <p:cNvGrpSpPr/>
            <p:nvPr/>
          </p:nvGrpSpPr>
          <p:grpSpPr>
            <a:xfrm>
              <a:off x="5050242" y="1195875"/>
              <a:ext cx="4296418" cy="4317473"/>
              <a:chOff x="-572636" y="1374097"/>
              <a:chExt cx="4296418" cy="4317473"/>
            </a:xfrm>
          </p:grpSpPr>
          <p:sp>
            <p:nvSpPr>
              <p:cNvPr id="6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572636" y="1385940"/>
                <a:ext cx="4289839" cy="42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-479207" y="3704559"/>
                <a:ext cx="4202989" cy="1987011"/>
              </a:xfrm>
              <a:custGeom>
                <a:avLst/>
                <a:gdLst>
                  <a:gd name="T0" fmla="*/ 398 w 1352"/>
                  <a:gd name="T1" fmla="*/ 129 h 639"/>
                  <a:gd name="T2" fmla="*/ 629 w 1352"/>
                  <a:gd name="T3" fmla="*/ 237 h 639"/>
                  <a:gd name="T4" fmla="*/ 811 w 1352"/>
                  <a:gd name="T5" fmla="*/ 282 h 639"/>
                  <a:gd name="T6" fmla="*/ 978 w 1352"/>
                  <a:gd name="T7" fmla="*/ 290 h 639"/>
                  <a:gd name="T8" fmla="*/ 1029 w 1352"/>
                  <a:gd name="T9" fmla="*/ 311 h 639"/>
                  <a:gd name="T10" fmla="*/ 1032 w 1352"/>
                  <a:gd name="T11" fmla="*/ 409 h 639"/>
                  <a:gd name="T12" fmla="*/ 965 w 1352"/>
                  <a:gd name="T13" fmla="*/ 432 h 639"/>
                  <a:gd name="T14" fmla="*/ 688 w 1352"/>
                  <a:gd name="T15" fmla="*/ 432 h 639"/>
                  <a:gd name="T16" fmla="*/ 572 w 1352"/>
                  <a:gd name="T17" fmla="*/ 441 h 639"/>
                  <a:gd name="T18" fmla="*/ 555 w 1352"/>
                  <a:gd name="T19" fmla="*/ 454 h 639"/>
                  <a:gd name="T20" fmla="*/ 603 w 1352"/>
                  <a:gd name="T21" fmla="*/ 448 h 639"/>
                  <a:gd name="T22" fmla="*/ 845 w 1352"/>
                  <a:gd name="T23" fmla="*/ 453 h 639"/>
                  <a:gd name="T24" fmla="*/ 957 w 1352"/>
                  <a:gd name="T25" fmla="*/ 457 h 639"/>
                  <a:gd name="T26" fmla="*/ 1090 w 1352"/>
                  <a:gd name="T27" fmla="*/ 370 h 639"/>
                  <a:gd name="T28" fmla="*/ 1194 w 1352"/>
                  <a:gd name="T29" fmla="*/ 122 h 639"/>
                  <a:gd name="T30" fmla="*/ 1237 w 1352"/>
                  <a:gd name="T31" fmla="*/ 34 h 639"/>
                  <a:gd name="T32" fmla="*/ 1318 w 1352"/>
                  <a:gd name="T33" fmla="*/ 4 h 639"/>
                  <a:gd name="T34" fmla="*/ 1348 w 1352"/>
                  <a:gd name="T35" fmla="*/ 33 h 639"/>
                  <a:gd name="T36" fmla="*/ 1313 w 1352"/>
                  <a:gd name="T37" fmla="*/ 134 h 639"/>
                  <a:gd name="T38" fmla="*/ 1213 w 1352"/>
                  <a:gd name="T39" fmla="*/ 393 h 639"/>
                  <a:gd name="T40" fmla="*/ 1085 w 1352"/>
                  <a:gd name="T41" fmla="*/ 510 h 639"/>
                  <a:gd name="T42" fmla="*/ 782 w 1352"/>
                  <a:gd name="T43" fmla="*/ 626 h 639"/>
                  <a:gd name="T44" fmla="*/ 694 w 1352"/>
                  <a:gd name="T45" fmla="*/ 624 h 639"/>
                  <a:gd name="T46" fmla="*/ 483 w 1352"/>
                  <a:gd name="T47" fmla="*/ 537 h 639"/>
                  <a:gd name="T48" fmla="*/ 232 w 1352"/>
                  <a:gd name="T49" fmla="*/ 448 h 639"/>
                  <a:gd name="T50" fmla="*/ 77 w 1352"/>
                  <a:gd name="T51" fmla="*/ 437 h 639"/>
                  <a:gd name="T52" fmla="*/ 17 w 1352"/>
                  <a:gd name="T53" fmla="*/ 436 h 639"/>
                  <a:gd name="T54" fmla="*/ 0 w 1352"/>
                  <a:gd name="T55" fmla="*/ 420 h 639"/>
                  <a:gd name="T56" fmla="*/ 0 w 1352"/>
                  <a:gd name="T57" fmla="*/ 253 h 639"/>
                  <a:gd name="T58" fmla="*/ 16 w 1352"/>
                  <a:gd name="T59" fmla="*/ 236 h 639"/>
                  <a:gd name="T60" fmla="*/ 43 w 1352"/>
                  <a:gd name="T61" fmla="*/ 236 h 639"/>
                  <a:gd name="T62" fmla="*/ 106 w 1352"/>
                  <a:gd name="T63" fmla="*/ 208 h 639"/>
                  <a:gd name="T64" fmla="*/ 234 w 1352"/>
                  <a:gd name="T65" fmla="*/ 136 h 639"/>
                  <a:gd name="T66" fmla="*/ 398 w 1352"/>
                  <a:gd name="T67" fmla="*/ 12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52" h="639">
                    <a:moveTo>
                      <a:pt x="398" y="129"/>
                    </a:moveTo>
                    <a:cubicBezTo>
                      <a:pt x="479" y="156"/>
                      <a:pt x="558" y="189"/>
                      <a:pt x="629" y="237"/>
                    </a:cubicBezTo>
                    <a:cubicBezTo>
                      <a:pt x="685" y="274"/>
                      <a:pt x="745" y="286"/>
                      <a:pt x="811" y="282"/>
                    </a:cubicBezTo>
                    <a:cubicBezTo>
                      <a:pt x="867" y="280"/>
                      <a:pt x="923" y="279"/>
                      <a:pt x="978" y="290"/>
                    </a:cubicBezTo>
                    <a:cubicBezTo>
                      <a:pt x="996" y="294"/>
                      <a:pt x="1014" y="300"/>
                      <a:pt x="1029" y="311"/>
                    </a:cubicBezTo>
                    <a:cubicBezTo>
                      <a:pt x="1064" y="337"/>
                      <a:pt x="1066" y="381"/>
                      <a:pt x="1032" y="409"/>
                    </a:cubicBezTo>
                    <a:cubicBezTo>
                      <a:pt x="1013" y="425"/>
                      <a:pt x="989" y="432"/>
                      <a:pt x="965" y="432"/>
                    </a:cubicBezTo>
                    <a:cubicBezTo>
                      <a:pt x="872" y="433"/>
                      <a:pt x="780" y="432"/>
                      <a:pt x="688" y="432"/>
                    </a:cubicBezTo>
                    <a:cubicBezTo>
                      <a:pt x="649" y="432"/>
                      <a:pt x="610" y="435"/>
                      <a:pt x="572" y="441"/>
                    </a:cubicBezTo>
                    <a:cubicBezTo>
                      <a:pt x="564" y="443"/>
                      <a:pt x="548" y="444"/>
                      <a:pt x="555" y="454"/>
                    </a:cubicBezTo>
                    <a:cubicBezTo>
                      <a:pt x="558" y="458"/>
                      <a:pt x="596" y="449"/>
                      <a:pt x="603" y="448"/>
                    </a:cubicBezTo>
                    <a:cubicBezTo>
                      <a:pt x="693" y="436"/>
                      <a:pt x="755" y="450"/>
                      <a:pt x="845" y="453"/>
                    </a:cubicBezTo>
                    <a:cubicBezTo>
                      <a:pt x="882" y="454"/>
                      <a:pt x="920" y="458"/>
                      <a:pt x="957" y="457"/>
                    </a:cubicBezTo>
                    <a:cubicBezTo>
                      <a:pt x="1018" y="455"/>
                      <a:pt x="1062" y="424"/>
                      <a:pt x="1090" y="370"/>
                    </a:cubicBezTo>
                    <a:cubicBezTo>
                      <a:pt x="1131" y="290"/>
                      <a:pt x="1158" y="204"/>
                      <a:pt x="1194" y="122"/>
                    </a:cubicBezTo>
                    <a:cubicBezTo>
                      <a:pt x="1203" y="100"/>
                      <a:pt x="1222" y="54"/>
                      <a:pt x="1237" y="34"/>
                    </a:cubicBezTo>
                    <a:cubicBezTo>
                      <a:pt x="1263" y="0"/>
                      <a:pt x="1304" y="0"/>
                      <a:pt x="1318" y="4"/>
                    </a:cubicBezTo>
                    <a:cubicBezTo>
                      <a:pt x="1335" y="9"/>
                      <a:pt x="1352" y="17"/>
                      <a:pt x="1348" y="33"/>
                    </a:cubicBezTo>
                    <a:cubicBezTo>
                      <a:pt x="1344" y="54"/>
                      <a:pt x="1318" y="121"/>
                      <a:pt x="1313" y="134"/>
                    </a:cubicBezTo>
                    <a:cubicBezTo>
                      <a:pt x="1282" y="221"/>
                      <a:pt x="1249" y="308"/>
                      <a:pt x="1213" y="393"/>
                    </a:cubicBezTo>
                    <a:cubicBezTo>
                      <a:pt x="1188" y="452"/>
                      <a:pt x="1144" y="489"/>
                      <a:pt x="1085" y="510"/>
                    </a:cubicBezTo>
                    <a:cubicBezTo>
                      <a:pt x="982" y="546"/>
                      <a:pt x="881" y="584"/>
                      <a:pt x="782" y="626"/>
                    </a:cubicBezTo>
                    <a:cubicBezTo>
                      <a:pt x="753" y="639"/>
                      <a:pt x="723" y="632"/>
                      <a:pt x="694" y="624"/>
                    </a:cubicBezTo>
                    <a:cubicBezTo>
                      <a:pt x="620" y="604"/>
                      <a:pt x="552" y="570"/>
                      <a:pt x="483" y="537"/>
                    </a:cubicBezTo>
                    <a:cubicBezTo>
                      <a:pt x="403" y="498"/>
                      <a:pt x="323" y="459"/>
                      <a:pt x="232" y="448"/>
                    </a:cubicBezTo>
                    <a:cubicBezTo>
                      <a:pt x="181" y="442"/>
                      <a:pt x="129" y="435"/>
                      <a:pt x="77" y="437"/>
                    </a:cubicBezTo>
                    <a:cubicBezTo>
                      <a:pt x="57" y="437"/>
                      <a:pt x="37" y="436"/>
                      <a:pt x="17" y="436"/>
                    </a:cubicBezTo>
                    <a:cubicBezTo>
                      <a:pt x="4" y="437"/>
                      <a:pt x="0" y="433"/>
                      <a:pt x="0" y="420"/>
                    </a:cubicBezTo>
                    <a:cubicBezTo>
                      <a:pt x="0" y="365"/>
                      <a:pt x="0" y="309"/>
                      <a:pt x="0" y="253"/>
                    </a:cubicBezTo>
                    <a:cubicBezTo>
                      <a:pt x="0" y="241"/>
                      <a:pt x="3" y="235"/>
                      <a:pt x="16" y="236"/>
                    </a:cubicBezTo>
                    <a:cubicBezTo>
                      <a:pt x="25" y="237"/>
                      <a:pt x="34" y="235"/>
                      <a:pt x="43" y="236"/>
                    </a:cubicBezTo>
                    <a:cubicBezTo>
                      <a:pt x="79" y="236"/>
                      <a:pt x="86" y="222"/>
                      <a:pt x="106" y="208"/>
                    </a:cubicBezTo>
                    <a:cubicBezTo>
                      <a:pt x="146" y="178"/>
                      <a:pt x="188" y="154"/>
                      <a:pt x="234" y="136"/>
                    </a:cubicBezTo>
                    <a:cubicBezTo>
                      <a:pt x="258" y="126"/>
                      <a:pt x="333" y="108"/>
                      <a:pt x="398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-570004" y="1842558"/>
                <a:ext cx="6579" cy="6579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75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43206" y="4373036"/>
                <a:ext cx="2632" cy="39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75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1478855" y="3982214"/>
                <a:ext cx="1519866" cy="550047"/>
              </a:xfrm>
              <a:custGeom>
                <a:avLst/>
                <a:gdLst>
                  <a:gd name="T0" fmla="*/ 489 w 489"/>
                  <a:gd name="T1" fmla="*/ 77 h 177"/>
                  <a:gd name="T2" fmla="*/ 438 w 489"/>
                  <a:gd name="T3" fmla="*/ 168 h 177"/>
                  <a:gd name="T4" fmla="*/ 421 w 489"/>
                  <a:gd name="T5" fmla="*/ 172 h 177"/>
                  <a:gd name="T6" fmla="*/ 270 w 489"/>
                  <a:gd name="T7" fmla="*/ 146 h 177"/>
                  <a:gd name="T8" fmla="*/ 124 w 489"/>
                  <a:gd name="T9" fmla="*/ 154 h 177"/>
                  <a:gd name="T10" fmla="*/ 15 w 489"/>
                  <a:gd name="T11" fmla="*/ 105 h 177"/>
                  <a:gd name="T12" fmla="*/ 4 w 489"/>
                  <a:gd name="T13" fmla="*/ 86 h 177"/>
                  <a:gd name="T14" fmla="*/ 24 w 489"/>
                  <a:gd name="T15" fmla="*/ 80 h 177"/>
                  <a:gd name="T16" fmla="*/ 210 w 489"/>
                  <a:gd name="T17" fmla="*/ 40 h 177"/>
                  <a:gd name="T18" fmla="*/ 259 w 489"/>
                  <a:gd name="T19" fmla="*/ 19 h 177"/>
                  <a:gd name="T20" fmla="*/ 345 w 489"/>
                  <a:gd name="T21" fmla="*/ 31 h 177"/>
                  <a:gd name="T22" fmla="*/ 401 w 489"/>
                  <a:gd name="T23" fmla="*/ 64 h 177"/>
                  <a:gd name="T24" fmla="*/ 489 w 489"/>
                  <a:gd name="T25" fmla="*/ 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9" h="177">
                    <a:moveTo>
                      <a:pt x="489" y="77"/>
                    </a:moveTo>
                    <a:cubicBezTo>
                      <a:pt x="469" y="112"/>
                      <a:pt x="453" y="140"/>
                      <a:pt x="438" y="168"/>
                    </a:cubicBezTo>
                    <a:cubicBezTo>
                      <a:pt x="433" y="177"/>
                      <a:pt x="429" y="176"/>
                      <a:pt x="421" y="172"/>
                    </a:cubicBezTo>
                    <a:cubicBezTo>
                      <a:pt x="373" y="146"/>
                      <a:pt x="322" y="145"/>
                      <a:pt x="270" y="146"/>
                    </a:cubicBezTo>
                    <a:cubicBezTo>
                      <a:pt x="221" y="148"/>
                      <a:pt x="173" y="152"/>
                      <a:pt x="124" y="154"/>
                    </a:cubicBezTo>
                    <a:cubicBezTo>
                      <a:pt x="80" y="155"/>
                      <a:pt x="45" y="136"/>
                      <a:pt x="15" y="105"/>
                    </a:cubicBezTo>
                    <a:cubicBezTo>
                      <a:pt x="10" y="100"/>
                      <a:pt x="0" y="94"/>
                      <a:pt x="4" y="86"/>
                    </a:cubicBezTo>
                    <a:cubicBezTo>
                      <a:pt x="6" y="80"/>
                      <a:pt x="16" y="81"/>
                      <a:pt x="24" y="80"/>
                    </a:cubicBezTo>
                    <a:cubicBezTo>
                      <a:pt x="87" y="71"/>
                      <a:pt x="149" y="59"/>
                      <a:pt x="210" y="40"/>
                    </a:cubicBezTo>
                    <a:cubicBezTo>
                      <a:pt x="227" y="35"/>
                      <a:pt x="243" y="29"/>
                      <a:pt x="259" y="19"/>
                    </a:cubicBezTo>
                    <a:cubicBezTo>
                      <a:pt x="290" y="0"/>
                      <a:pt x="318" y="17"/>
                      <a:pt x="345" y="31"/>
                    </a:cubicBezTo>
                    <a:cubicBezTo>
                      <a:pt x="364" y="41"/>
                      <a:pt x="382" y="54"/>
                      <a:pt x="401" y="64"/>
                    </a:cubicBezTo>
                    <a:cubicBezTo>
                      <a:pt x="426" y="79"/>
                      <a:pt x="453" y="89"/>
                      <a:pt x="489" y="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2457885" y="2946600"/>
                <a:ext cx="597419" cy="419773"/>
              </a:xfrm>
              <a:custGeom>
                <a:avLst/>
                <a:gdLst>
                  <a:gd name="T0" fmla="*/ 115 w 192"/>
                  <a:gd name="T1" fmla="*/ 35 h 135"/>
                  <a:gd name="T2" fmla="*/ 1 w 192"/>
                  <a:gd name="T3" fmla="*/ 76 h 135"/>
                  <a:gd name="T4" fmla="*/ 54 w 192"/>
                  <a:gd name="T5" fmla="*/ 11 h 135"/>
                  <a:gd name="T6" fmla="*/ 181 w 192"/>
                  <a:gd name="T7" fmla="*/ 16 h 135"/>
                  <a:gd name="T8" fmla="*/ 186 w 192"/>
                  <a:gd name="T9" fmla="*/ 31 h 135"/>
                  <a:gd name="T10" fmla="*/ 109 w 192"/>
                  <a:gd name="T11" fmla="*/ 116 h 135"/>
                  <a:gd name="T12" fmla="*/ 16 w 192"/>
                  <a:gd name="T13" fmla="*/ 104 h 135"/>
                  <a:gd name="T14" fmla="*/ 17 w 192"/>
                  <a:gd name="T15" fmla="*/ 79 h 135"/>
                  <a:gd name="T16" fmla="*/ 66 w 192"/>
                  <a:gd name="T17" fmla="*/ 51 h 135"/>
                  <a:gd name="T18" fmla="*/ 115 w 192"/>
                  <a:gd name="T19" fmla="*/ 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35">
                    <a:moveTo>
                      <a:pt x="115" y="35"/>
                    </a:moveTo>
                    <a:cubicBezTo>
                      <a:pt x="72" y="35"/>
                      <a:pt x="35" y="49"/>
                      <a:pt x="1" y="76"/>
                    </a:cubicBezTo>
                    <a:cubicBezTo>
                      <a:pt x="0" y="41"/>
                      <a:pt x="18" y="20"/>
                      <a:pt x="54" y="11"/>
                    </a:cubicBezTo>
                    <a:cubicBezTo>
                      <a:pt x="96" y="0"/>
                      <a:pt x="139" y="7"/>
                      <a:pt x="181" y="16"/>
                    </a:cubicBezTo>
                    <a:cubicBezTo>
                      <a:pt x="190" y="17"/>
                      <a:pt x="192" y="22"/>
                      <a:pt x="186" y="31"/>
                    </a:cubicBezTo>
                    <a:cubicBezTo>
                      <a:pt x="165" y="63"/>
                      <a:pt x="142" y="95"/>
                      <a:pt x="109" y="116"/>
                    </a:cubicBezTo>
                    <a:cubicBezTo>
                      <a:pt x="76" y="135"/>
                      <a:pt x="41" y="130"/>
                      <a:pt x="16" y="104"/>
                    </a:cubicBezTo>
                    <a:cubicBezTo>
                      <a:pt x="7" y="94"/>
                      <a:pt x="5" y="87"/>
                      <a:pt x="17" y="79"/>
                    </a:cubicBezTo>
                    <a:cubicBezTo>
                      <a:pt x="33" y="68"/>
                      <a:pt x="48" y="59"/>
                      <a:pt x="66" y="51"/>
                    </a:cubicBezTo>
                    <a:cubicBezTo>
                      <a:pt x="82" y="45"/>
                      <a:pt x="99" y="40"/>
                      <a:pt x="1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793355" y="3394006"/>
                <a:ext cx="422404" cy="296078"/>
              </a:xfrm>
              <a:custGeom>
                <a:avLst/>
                <a:gdLst>
                  <a:gd name="T0" fmla="*/ 124 w 136"/>
                  <a:gd name="T1" fmla="*/ 55 h 95"/>
                  <a:gd name="T2" fmla="*/ 123 w 136"/>
                  <a:gd name="T3" fmla="*/ 75 h 95"/>
                  <a:gd name="T4" fmla="*/ 63 w 136"/>
                  <a:gd name="T5" fmla="*/ 84 h 95"/>
                  <a:gd name="T6" fmla="*/ 6 w 136"/>
                  <a:gd name="T7" fmla="*/ 25 h 95"/>
                  <a:gd name="T8" fmla="*/ 12 w 136"/>
                  <a:gd name="T9" fmla="*/ 14 h 95"/>
                  <a:gd name="T10" fmla="*/ 111 w 136"/>
                  <a:gd name="T11" fmla="*/ 15 h 95"/>
                  <a:gd name="T12" fmla="*/ 135 w 136"/>
                  <a:gd name="T13" fmla="*/ 46 h 95"/>
                  <a:gd name="T14" fmla="*/ 128 w 136"/>
                  <a:gd name="T15" fmla="*/ 52 h 95"/>
                  <a:gd name="T16" fmla="*/ 56 w 136"/>
                  <a:gd name="T17" fmla="*/ 35 h 95"/>
                  <a:gd name="T18" fmla="*/ 124 w 136"/>
                  <a:gd name="T19" fmla="*/ 5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95">
                    <a:moveTo>
                      <a:pt x="124" y="55"/>
                    </a:moveTo>
                    <a:cubicBezTo>
                      <a:pt x="131" y="62"/>
                      <a:pt x="130" y="68"/>
                      <a:pt x="123" y="75"/>
                    </a:cubicBezTo>
                    <a:cubicBezTo>
                      <a:pt x="106" y="91"/>
                      <a:pt x="84" y="95"/>
                      <a:pt x="63" y="84"/>
                    </a:cubicBezTo>
                    <a:cubicBezTo>
                      <a:pt x="38" y="70"/>
                      <a:pt x="24" y="46"/>
                      <a:pt x="6" y="25"/>
                    </a:cubicBezTo>
                    <a:cubicBezTo>
                      <a:pt x="0" y="18"/>
                      <a:pt x="6" y="15"/>
                      <a:pt x="12" y="14"/>
                    </a:cubicBezTo>
                    <a:cubicBezTo>
                      <a:pt x="45" y="6"/>
                      <a:pt x="78" y="0"/>
                      <a:pt x="111" y="15"/>
                    </a:cubicBezTo>
                    <a:cubicBezTo>
                      <a:pt x="125" y="21"/>
                      <a:pt x="133" y="31"/>
                      <a:pt x="135" y="46"/>
                    </a:cubicBezTo>
                    <a:cubicBezTo>
                      <a:pt x="136" y="51"/>
                      <a:pt x="132" y="53"/>
                      <a:pt x="128" y="52"/>
                    </a:cubicBezTo>
                    <a:cubicBezTo>
                      <a:pt x="119" y="42"/>
                      <a:pt x="92" y="33"/>
                      <a:pt x="56" y="35"/>
                    </a:cubicBezTo>
                    <a:cubicBezTo>
                      <a:pt x="96" y="40"/>
                      <a:pt x="115" y="50"/>
                      <a:pt x="124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7"/>
              <p:cNvSpPr>
                <a:spLocks noEditPoints="1"/>
              </p:cNvSpPr>
              <p:nvPr/>
            </p:nvSpPr>
            <p:spPr bwMode="auto">
              <a:xfrm>
                <a:off x="2122331" y="1374097"/>
                <a:ext cx="1327744" cy="2631803"/>
              </a:xfrm>
              <a:custGeom>
                <a:avLst/>
                <a:gdLst>
                  <a:gd name="T0" fmla="*/ 386 w 427"/>
                  <a:gd name="T1" fmla="*/ 88 h 847"/>
                  <a:gd name="T2" fmla="*/ 413 w 427"/>
                  <a:gd name="T3" fmla="*/ 251 h 847"/>
                  <a:gd name="T4" fmla="*/ 220 w 427"/>
                  <a:gd name="T5" fmla="*/ 404 h 847"/>
                  <a:gd name="T6" fmla="*/ 182 w 427"/>
                  <a:gd name="T7" fmla="*/ 423 h 847"/>
                  <a:gd name="T8" fmla="*/ 82 w 427"/>
                  <a:gd name="T9" fmla="*/ 728 h 847"/>
                  <a:gd name="T10" fmla="*/ 87 w 427"/>
                  <a:gd name="T11" fmla="*/ 829 h 847"/>
                  <a:gd name="T12" fmla="*/ 77 w 427"/>
                  <a:gd name="T13" fmla="*/ 841 h 847"/>
                  <a:gd name="T14" fmla="*/ 43 w 427"/>
                  <a:gd name="T15" fmla="*/ 810 h 847"/>
                  <a:gd name="T16" fmla="*/ 51 w 427"/>
                  <a:gd name="T17" fmla="*/ 633 h 847"/>
                  <a:gd name="T18" fmla="*/ 141 w 427"/>
                  <a:gd name="T19" fmla="*/ 447 h 847"/>
                  <a:gd name="T20" fmla="*/ 183 w 427"/>
                  <a:gd name="T21" fmla="*/ 404 h 847"/>
                  <a:gd name="T22" fmla="*/ 85 w 427"/>
                  <a:gd name="T23" fmla="*/ 357 h 847"/>
                  <a:gd name="T24" fmla="*/ 14 w 427"/>
                  <a:gd name="T25" fmla="*/ 216 h 847"/>
                  <a:gd name="T26" fmla="*/ 199 w 427"/>
                  <a:gd name="T27" fmla="*/ 3 h 847"/>
                  <a:gd name="T28" fmla="*/ 334 w 427"/>
                  <a:gd name="T29" fmla="*/ 35 h 847"/>
                  <a:gd name="T30" fmla="*/ 386 w 427"/>
                  <a:gd name="T31" fmla="*/ 88 h 847"/>
                  <a:gd name="T32" fmla="*/ 71 w 427"/>
                  <a:gd name="T33" fmla="*/ 202 h 847"/>
                  <a:gd name="T34" fmla="*/ 216 w 427"/>
                  <a:gd name="T35" fmla="*/ 350 h 847"/>
                  <a:gd name="T36" fmla="*/ 364 w 427"/>
                  <a:gd name="T37" fmla="*/ 203 h 847"/>
                  <a:gd name="T38" fmla="*/ 218 w 427"/>
                  <a:gd name="T39" fmla="*/ 56 h 847"/>
                  <a:gd name="T40" fmla="*/ 71 w 427"/>
                  <a:gd name="T41" fmla="*/ 20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7" h="847">
                    <a:moveTo>
                      <a:pt x="386" y="88"/>
                    </a:moveTo>
                    <a:cubicBezTo>
                      <a:pt x="419" y="147"/>
                      <a:pt x="427" y="193"/>
                      <a:pt x="413" y="251"/>
                    </a:cubicBezTo>
                    <a:cubicBezTo>
                      <a:pt x="391" y="342"/>
                      <a:pt x="313" y="404"/>
                      <a:pt x="220" y="404"/>
                    </a:cubicBezTo>
                    <a:cubicBezTo>
                      <a:pt x="203" y="404"/>
                      <a:pt x="193" y="410"/>
                      <a:pt x="182" y="423"/>
                    </a:cubicBezTo>
                    <a:cubicBezTo>
                      <a:pt x="106" y="511"/>
                      <a:pt x="75" y="613"/>
                      <a:pt x="82" y="728"/>
                    </a:cubicBezTo>
                    <a:cubicBezTo>
                      <a:pt x="83" y="761"/>
                      <a:pt x="83" y="795"/>
                      <a:pt x="87" y="829"/>
                    </a:cubicBezTo>
                    <a:cubicBezTo>
                      <a:pt x="88" y="840"/>
                      <a:pt x="86" y="839"/>
                      <a:pt x="77" y="841"/>
                    </a:cubicBezTo>
                    <a:cubicBezTo>
                      <a:pt x="42" y="847"/>
                      <a:pt x="44" y="847"/>
                      <a:pt x="43" y="810"/>
                    </a:cubicBezTo>
                    <a:cubicBezTo>
                      <a:pt x="41" y="751"/>
                      <a:pt x="40" y="692"/>
                      <a:pt x="51" y="633"/>
                    </a:cubicBezTo>
                    <a:cubicBezTo>
                      <a:pt x="64" y="561"/>
                      <a:pt x="99" y="495"/>
                      <a:pt x="141" y="447"/>
                    </a:cubicBezTo>
                    <a:cubicBezTo>
                      <a:pt x="144" y="443"/>
                      <a:pt x="166" y="422"/>
                      <a:pt x="183" y="404"/>
                    </a:cubicBezTo>
                    <a:cubicBezTo>
                      <a:pt x="145" y="394"/>
                      <a:pt x="114" y="380"/>
                      <a:pt x="85" y="357"/>
                    </a:cubicBezTo>
                    <a:cubicBezTo>
                      <a:pt x="39" y="321"/>
                      <a:pt x="20" y="272"/>
                      <a:pt x="14" y="216"/>
                    </a:cubicBezTo>
                    <a:cubicBezTo>
                      <a:pt x="0" y="83"/>
                      <a:pt x="108" y="9"/>
                      <a:pt x="199" y="3"/>
                    </a:cubicBezTo>
                    <a:cubicBezTo>
                      <a:pt x="256" y="0"/>
                      <a:pt x="305" y="15"/>
                      <a:pt x="334" y="35"/>
                    </a:cubicBezTo>
                    <a:cubicBezTo>
                      <a:pt x="352" y="47"/>
                      <a:pt x="374" y="66"/>
                      <a:pt x="386" y="88"/>
                    </a:cubicBezTo>
                    <a:close/>
                    <a:moveTo>
                      <a:pt x="71" y="202"/>
                    </a:moveTo>
                    <a:cubicBezTo>
                      <a:pt x="71" y="283"/>
                      <a:pt x="135" y="349"/>
                      <a:pt x="216" y="350"/>
                    </a:cubicBezTo>
                    <a:cubicBezTo>
                      <a:pt x="296" y="350"/>
                      <a:pt x="364" y="283"/>
                      <a:pt x="364" y="203"/>
                    </a:cubicBezTo>
                    <a:cubicBezTo>
                      <a:pt x="364" y="122"/>
                      <a:pt x="298" y="56"/>
                      <a:pt x="218" y="56"/>
                    </a:cubicBezTo>
                    <a:cubicBezTo>
                      <a:pt x="136" y="55"/>
                      <a:pt x="71" y="120"/>
                      <a:pt x="71" y="2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7" y="1542412"/>
              <a:ext cx="564463" cy="5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0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 smtClean="0"/>
              <a:t>Current contributions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Uss… current contributions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3286" y="971755"/>
            <a:ext cx="5578822" cy="4969192"/>
            <a:chOff x="3036423" y="711599"/>
            <a:chExt cx="4131839" cy="3680695"/>
          </a:xfrm>
        </p:grpSpPr>
        <p:grpSp>
          <p:nvGrpSpPr>
            <p:cNvPr id="7" name="Group 6"/>
            <p:cNvGrpSpPr/>
            <p:nvPr/>
          </p:nvGrpSpPr>
          <p:grpSpPr>
            <a:xfrm>
              <a:off x="3036423" y="711599"/>
              <a:ext cx="4131839" cy="3387961"/>
              <a:chOff x="311647" y="2247980"/>
              <a:chExt cx="4622308" cy="379012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11647" y="2247980"/>
                <a:ext cx="4622308" cy="3790128"/>
                <a:chOff x="-3828422" y="158750"/>
                <a:chExt cx="6892297" cy="5864225"/>
              </a:xfrm>
            </p:grpSpPr>
            <p:sp>
              <p:nvSpPr>
                <p:cNvPr id="1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3744913" y="161925"/>
                  <a:ext cx="6805613" cy="5861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6"/>
                <p:cNvSpPr>
                  <a:spLocks noEditPoints="1"/>
                </p:cNvSpPr>
                <p:nvPr/>
              </p:nvSpPr>
              <p:spPr bwMode="auto">
                <a:xfrm>
                  <a:off x="-995363" y="1811338"/>
                  <a:ext cx="4059238" cy="4208462"/>
                </a:xfrm>
                <a:custGeom>
                  <a:avLst/>
                  <a:gdLst>
                    <a:gd name="T0" fmla="*/ 540 w 1081"/>
                    <a:gd name="T1" fmla="*/ 9 h 1120"/>
                    <a:gd name="T2" fmla="*/ 540 w 1081"/>
                    <a:gd name="T3" fmla="*/ 9 h 1120"/>
                    <a:gd name="T4" fmla="*/ 1072 w 1081"/>
                    <a:gd name="T5" fmla="*/ 560 h 1120"/>
                    <a:gd name="T6" fmla="*/ 1072 w 1081"/>
                    <a:gd name="T7" fmla="*/ 560 h 1120"/>
                    <a:gd name="T8" fmla="*/ 540 w 1081"/>
                    <a:gd name="T9" fmla="*/ 1111 h 1120"/>
                    <a:gd name="T10" fmla="*/ 9 w 1081"/>
                    <a:gd name="T11" fmla="*/ 560 h 1120"/>
                    <a:gd name="T12" fmla="*/ 540 w 1081"/>
                    <a:gd name="T13" fmla="*/ 9 h 1120"/>
                    <a:gd name="T14" fmla="*/ 540 w 1081"/>
                    <a:gd name="T15" fmla="*/ 0 h 1120"/>
                    <a:gd name="T16" fmla="*/ 540 w 1081"/>
                    <a:gd name="T17" fmla="*/ 0 h 1120"/>
                    <a:gd name="T18" fmla="*/ 0 w 1081"/>
                    <a:gd name="T19" fmla="*/ 558 h 1120"/>
                    <a:gd name="T20" fmla="*/ 0 w 1081"/>
                    <a:gd name="T21" fmla="*/ 562 h 1120"/>
                    <a:gd name="T22" fmla="*/ 540 w 1081"/>
                    <a:gd name="T23" fmla="*/ 1120 h 1120"/>
                    <a:gd name="T24" fmla="*/ 1081 w 1081"/>
                    <a:gd name="T25" fmla="*/ 560 h 1120"/>
                    <a:gd name="T26" fmla="*/ 1081 w 1081"/>
                    <a:gd name="T27" fmla="*/ 560 h 1120"/>
                    <a:gd name="T28" fmla="*/ 540 w 1081"/>
                    <a:gd name="T29" fmla="*/ 0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1" h="1120">
                      <a:moveTo>
                        <a:pt x="540" y="9"/>
                      </a:moveTo>
                      <a:cubicBezTo>
                        <a:pt x="540" y="9"/>
                        <a:pt x="540" y="9"/>
                        <a:pt x="540" y="9"/>
                      </a:cubicBezTo>
                      <a:cubicBezTo>
                        <a:pt x="834" y="9"/>
                        <a:pt x="1072" y="256"/>
                        <a:pt x="1072" y="560"/>
                      </a:cubicBezTo>
                      <a:cubicBezTo>
                        <a:pt x="1072" y="560"/>
                        <a:pt x="1072" y="560"/>
                        <a:pt x="1072" y="560"/>
                      </a:cubicBezTo>
                      <a:cubicBezTo>
                        <a:pt x="1072" y="864"/>
                        <a:pt x="834" y="1111"/>
                        <a:pt x="540" y="1111"/>
                      </a:cubicBezTo>
                      <a:cubicBezTo>
                        <a:pt x="247" y="1111"/>
                        <a:pt x="9" y="864"/>
                        <a:pt x="9" y="560"/>
                      </a:cubicBezTo>
                      <a:cubicBezTo>
                        <a:pt x="9" y="256"/>
                        <a:pt x="247" y="9"/>
                        <a:pt x="540" y="9"/>
                      </a:cubicBezTo>
                      <a:moveTo>
                        <a:pt x="540" y="0"/>
                      </a:moveTo>
                      <a:cubicBezTo>
                        <a:pt x="540" y="0"/>
                        <a:pt x="540" y="0"/>
                        <a:pt x="540" y="0"/>
                      </a:cubicBezTo>
                      <a:cubicBezTo>
                        <a:pt x="243" y="0"/>
                        <a:pt x="1" y="250"/>
                        <a:pt x="0" y="558"/>
                      </a:cubicBezTo>
                      <a:cubicBezTo>
                        <a:pt x="0" y="562"/>
                        <a:pt x="0" y="562"/>
                        <a:pt x="0" y="562"/>
                      </a:cubicBezTo>
                      <a:cubicBezTo>
                        <a:pt x="1" y="870"/>
                        <a:pt x="243" y="1120"/>
                        <a:pt x="540" y="1120"/>
                      </a:cubicBezTo>
                      <a:cubicBezTo>
                        <a:pt x="839" y="1120"/>
                        <a:pt x="1081" y="869"/>
                        <a:pt x="1081" y="560"/>
                      </a:cubicBezTo>
                      <a:cubicBezTo>
                        <a:pt x="1081" y="560"/>
                        <a:pt x="1081" y="560"/>
                        <a:pt x="1081" y="560"/>
                      </a:cubicBezTo>
                      <a:cubicBezTo>
                        <a:pt x="1081" y="251"/>
                        <a:pt x="839" y="0"/>
                        <a:pt x="540" y="0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995362" y="747713"/>
                  <a:ext cx="52388" cy="3273425"/>
                </a:xfrm>
                <a:custGeom>
                  <a:avLst/>
                  <a:gdLst>
                    <a:gd name="T0" fmla="*/ 7 w 14"/>
                    <a:gd name="T1" fmla="*/ 871 h 871"/>
                    <a:gd name="T2" fmla="*/ 0 w 14"/>
                    <a:gd name="T3" fmla="*/ 864 h 871"/>
                    <a:gd name="T4" fmla="*/ 0 w 14"/>
                    <a:gd name="T5" fmla="*/ 7 h 871"/>
                    <a:gd name="T6" fmla="*/ 7 w 14"/>
                    <a:gd name="T7" fmla="*/ 0 h 871"/>
                    <a:gd name="T8" fmla="*/ 14 w 14"/>
                    <a:gd name="T9" fmla="*/ 7 h 871"/>
                    <a:gd name="T10" fmla="*/ 14 w 14"/>
                    <a:gd name="T11" fmla="*/ 864 h 871"/>
                    <a:gd name="T12" fmla="*/ 7 w 14"/>
                    <a:gd name="T13" fmla="*/ 871 h 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871">
                      <a:moveTo>
                        <a:pt x="7" y="871"/>
                      </a:moveTo>
                      <a:cubicBezTo>
                        <a:pt x="3" y="871"/>
                        <a:pt x="0" y="868"/>
                        <a:pt x="0" y="864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4" y="4"/>
                        <a:pt x="14" y="7"/>
                      </a:cubicBezTo>
                      <a:cubicBezTo>
                        <a:pt x="14" y="864"/>
                        <a:pt x="14" y="864"/>
                        <a:pt x="14" y="864"/>
                      </a:cubicBezTo>
                      <a:cubicBezTo>
                        <a:pt x="14" y="868"/>
                        <a:pt x="11" y="871"/>
                        <a:pt x="7" y="871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233362" y="161925"/>
                  <a:ext cx="1219200" cy="709613"/>
                </a:xfrm>
                <a:custGeom>
                  <a:avLst/>
                  <a:gdLst>
                    <a:gd name="T0" fmla="*/ 200 w 325"/>
                    <a:gd name="T1" fmla="*/ 178 h 189"/>
                    <a:gd name="T2" fmla="*/ 82 w 325"/>
                    <a:gd name="T3" fmla="*/ 125 h 189"/>
                    <a:gd name="T4" fmla="*/ 8 w 325"/>
                    <a:gd name="T5" fmla="*/ 87 h 189"/>
                    <a:gd name="T6" fmla="*/ 0 w 325"/>
                    <a:gd name="T7" fmla="*/ 78 h 189"/>
                    <a:gd name="T8" fmla="*/ 9 w 325"/>
                    <a:gd name="T9" fmla="*/ 69 h 189"/>
                    <a:gd name="T10" fmla="*/ 93 w 325"/>
                    <a:gd name="T11" fmla="*/ 111 h 189"/>
                    <a:gd name="T12" fmla="*/ 278 w 325"/>
                    <a:gd name="T13" fmla="*/ 130 h 189"/>
                    <a:gd name="T14" fmla="*/ 303 w 325"/>
                    <a:gd name="T15" fmla="*/ 91 h 189"/>
                    <a:gd name="T16" fmla="*/ 66 w 325"/>
                    <a:gd name="T17" fmla="*/ 18 h 189"/>
                    <a:gd name="T18" fmla="*/ 58 w 325"/>
                    <a:gd name="T19" fmla="*/ 8 h 189"/>
                    <a:gd name="T20" fmla="*/ 68 w 325"/>
                    <a:gd name="T21" fmla="*/ 0 h 189"/>
                    <a:gd name="T22" fmla="*/ 320 w 325"/>
                    <a:gd name="T23" fmla="*/ 86 h 189"/>
                    <a:gd name="T24" fmla="*/ 289 w 325"/>
                    <a:gd name="T25" fmla="*/ 144 h 189"/>
                    <a:gd name="T26" fmla="*/ 200 w 325"/>
                    <a:gd name="T27" fmla="*/ 17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5" h="189">
                      <a:moveTo>
                        <a:pt x="200" y="178"/>
                      </a:moveTo>
                      <a:cubicBezTo>
                        <a:pt x="154" y="178"/>
                        <a:pt x="115" y="150"/>
                        <a:pt x="82" y="125"/>
                      </a:cubicBezTo>
                      <a:cubicBezTo>
                        <a:pt x="56" y="106"/>
                        <a:pt x="31" y="88"/>
                        <a:pt x="8" y="87"/>
                      </a:cubicBezTo>
                      <a:cubicBezTo>
                        <a:pt x="3" y="87"/>
                        <a:pt x="0" y="83"/>
                        <a:pt x="0" y="78"/>
                      </a:cubicBezTo>
                      <a:cubicBezTo>
                        <a:pt x="0" y="73"/>
                        <a:pt x="4" y="69"/>
                        <a:pt x="9" y="69"/>
                      </a:cubicBezTo>
                      <a:cubicBezTo>
                        <a:pt x="37" y="70"/>
                        <a:pt x="64" y="90"/>
                        <a:pt x="93" y="111"/>
                      </a:cubicBezTo>
                      <a:cubicBezTo>
                        <a:pt x="145" y="149"/>
                        <a:pt x="200" y="189"/>
                        <a:pt x="278" y="130"/>
                      </a:cubicBezTo>
                      <a:cubicBezTo>
                        <a:pt x="298" y="115"/>
                        <a:pt x="306" y="102"/>
                        <a:pt x="303" y="91"/>
                      </a:cubicBezTo>
                      <a:cubicBezTo>
                        <a:pt x="291" y="52"/>
                        <a:pt x="152" y="25"/>
                        <a:pt x="66" y="18"/>
                      </a:cubicBezTo>
                      <a:cubicBezTo>
                        <a:pt x="61" y="17"/>
                        <a:pt x="58" y="13"/>
                        <a:pt x="58" y="8"/>
                      </a:cubicBezTo>
                      <a:cubicBezTo>
                        <a:pt x="59" y="3"/>
                        <a:pt x="63" y="0"/>
                        <a:pt x="68" y="0"/>
                      </a:cubicBezTo>
                      <a:cubicBezTo>
                        <a:pt x="92" y="2"/>
                        <a:pt x="301" y="22"/>
                        <a:pt x="320" y="86"/>
                      </a:cubicBezTo>
                      <a:cubicBezTo>
                        <a:pt x="325" y="105"/>
                        <a:pt x="315" y="124"/>
                        <a:pt x="289" y="144"/>
                      </a:cubicBezTo>
                      <a:cubicBezTo>
                        <a:pt x="257" y="169"/>
                        <a:pt x="227" y="178"/>
                        <a:pt x="200" y="178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25400" y="417513"/>
                  <a:ext cx="285750" cy="236538"/>
                </a:xfrm>
                <a:custGeom>
                  <a:avLst/>
                  <a:gdLst>
                    <a:gd name="T0" fmla="*/ 10 w 76"/>
                    <a:gd name="T1" fmla="*/ 63 h 63"/>
                    <a:gd name="T2" fmla="*/ 3 w 76"/>
                    <a:gd name="T3" fmla="*/ 60 h 63"/>
                    <a:gd name="T4" fmla="*/ 5 w 76"/>
                    <a:gd name="T5" fmla="*/ 47 h 63"/>
                    <a:gd name="T6" fmla="*/ 61 w 76"/>
                    <a:gd name="T7" fmla="*/ 3 h 63"/>
                    <a:gd name="T8" fmla="*/ 73 w 76"/>
                    <a:gd name="T9" fmla="*/ 5 h 63"/>
                    <a:gd name="T10" fmla="*/ 72 w 76"/>
                    <a:gd name="T11" fmla="*/ 17 h 63"/>
                    <a:gd name="T12" fmla="*/ 16 w 76"/>
                    <a:gd name="T13" fmla="*/ 61 h 63"/>
                    <a:gd name="T14" fmla="*/ 10 w 76"/>
                    <a:gd name="T1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" h="63">
                      <a:moveTo>
                        <a:pt x="10" y="63"/>
                      </a:moveTo>
                      <a:cubicBezTo>
                        <a:pt x="7" y="63"/>
                        <a:pt x="5" y="62"/>
                        <a:pt x="3" y="60"/>
                      </a:cubicBezTo>
                      <a:cubicBezTo>
                        <a:pt x="0" y="56"/>
                        <a:pt x="1" y="50"/>
                        <a:pt x="5" y="47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5" y="0"/>
                        <a:pt x="70" y="1"/>
                        <a:pt x="73" y="5"/>
                      </a:cubicBezTo>
                      <a:cubicBezTo>
                        <a:pt x="76" y="9"/>
                        <a:pt x="76" y="14"/>
                        <a:pt x="72" y="17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4" y="63"/>
                        <a:pt x="12" y="63"/>
                        <a:pt x="10" y="63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>
                  <a:off x="173037" y="158750"/>
                  <a:ext cx="352425" cy="104775"/>
                </a:xfrm>
                <a:custGeom>
                  <a:avLst/>
                  <a:gdLst>
                    <a:gd name="T0" fmla="*/ 10 w 94"/>
                    <a:gd name="T1" fmla="*/ 28 h 28"/>
                    <a:gd name="T2" fmla="*/ 1 w 94"/>
                    <a:gd name="T3" fmla="*/ 21 h 28"/>
                    <a:gd name="T4" fmla="*/ 9 w 94"/>
                    <a:gd name="T5" fmla="*/ 11 h 28"/>
                    <a:gd name="T6" fmla="*/ 83 w 94"/>
                    <a:gd name="T7" fmla="*/ 1 h 28"/>
                    <a:gd name="T8" fmla="*/ 93 w 94"/>
                    <a:gd name="T9" fmla="*/ 9 h 28"/>
                    <a:gd name="T10" fmla="*/ 86 w 94"/>
                    <a:gd name="T11" fmla="*/ 19 h 28"/>
                    <a:gd name="T12" fmla="*/ 11 w 94"/>
                    <a:gd name="T13" fmla="*/ 28 h 28"/>
                    <a:gd name="T14" fmla="*/ 10 w 94"/>
                    <a:gd name="T1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28">
                      <a:moveTo>
                        <a:pt x="10" y="28"/>
                      </a:moveTo>
                      <a:cubicBezTo>
                        <a:pt x="5" y="28"/>
                        <a:pt x="1" y="25"/>
                        <a:pt x="1" y="21"/>
                      </a:cubicBezTo>
                      <a:cubicBezTo>
                        <a:pt x="0" y="16"/>
                        <a:pt x="4" y="11"/>
                        <a:pt x="9" y="11"/>
                      </a:cubicBezTo>
                      <a:cubicBezTo>
                        <a:pt x="83" y="1"/>
                        <a:pt x="83" y="1"/>
                        <a:pt x="83" y="1"/>
                      </a:cubicBezTo>
                      <a:cubicBezTo>
                        <a:pt x="88" y="0"/>
                        <a:pt x="93" y="4"/>
                        <a:pt x="93" y="9"/>
                      </a:cubicBezTo>
                      <a:cubicBezTo>
                        <a:pt x="94" y="14"/>
                        <a:pt x="90" y="18"/>
                        <a:pt x="86" y="19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-2787650" y="1492250"/>
                  <a:ext cx="3797300" cy="3395663"/>
                </a:xfrm>
                <a:custGeom>
                  <a:avLst/>
                  <a:gdLst>
                    <a:gd name="T0" fmla="*/ 9 w 1011"/>
                    <a:gd name="T1" fmla="*/ 904 h 904"/>
                    <a:gd name="T2" fmla="*/ 2 w 1011"/>
                    <a:gd name="T3" fmla="*/ 897 h 904"/>
                    <a:gd name="T4" fmla="*/ 156 w 1011"/>
                    <a:gd name="T5" fmla="*/ 414 h 904"/>
                    <a:gd name="T6" fmla="*/ 501 w 1011"/>
                    <a:gd name="T7" fmla="*/ 144 h 904"/>
                    <a:gd name="T8" fmla="*/ 1003 w 1011"/>
                    <a:gd name="T9" fmla="*/ 1 h 904"/>
                    <a:gd name="T10" fmla="*/ 1011 w 1011"/>
                    <a:gd name="T11" fmla="*/ 7 h 904"/>
                    <a:gd name="T12" fmla="*/ 1004 w 1011"/>
                    <a:gd name="T13" fmla="*/ 15 h 904"/>
                    <a:gd name="T14" fmla="*/ 507 w 1011"/>
                    <a:gd name="T15" fmla="*/ 157 h 904"/>
                    <a:gd name="T16" fmla="*/ 16 w 1011"/>
                    <a:gd name="T17" fmla="*/ 897 h 904"/>
                    <a:gd name="T18" fmla="*/ 9 w 1011"/>
                    <a:gd name="T19" fmla="*/ 904 h 904"/>
                    <a:gd name="T20" fmla="*/ 9 w 1011"/>
                    <a:gd name="T21" fmla="*/ 904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1" h="904">
                      <a:moveTo>
                        <a:pt x="9" y="904"/>
                      </a:moveTo>
                      <a:cubicBezTo>
                        <a:pt x="5" y="904"/>
                        <a:pt x="2" y="901"/>
                        <a:pt x="2" y="897"/>
                      </a:cubicBezTo>
                      <a:cubicBezTo>
                        <a:pt x="0" y="712"/>
                        <a:pt x="52" y="549"/>
                        <a:pt x="156" y="414"/>
                      </a:cubicBezTo>
                      <a:cubicBezTo>
                        <a:pt x="239" y="306"/>
                        <a:pt x="355" y="215"/>
                        <a:pt x="501" y="144"/>
                      </a:cubicBezTo>
                      <a:cubicBezTo>
                        <a:pt x="749" y="23"/>
                        <a:pt x="1001" y="1"/>
                        <a:pt x="1003" y="1"/>
                      </a:cubicBezTo>
                      <a:cubicBezTo>
                        <a:pt x="1007" y="0"/>
                        <a:pt x="1011" y="3"/>
                        <a:pt x="1011" y="7"/>
                      </a:cubicBezTo>
                      <a:cubicBezTo>
                        <a:pt x="1011" y="11"/>
                        <a:pt x="1008" y="14"/>
                        <a:pt x="1004" y="15"/>
                      </a:cubicBezTo>
                      <a:cubicBezTo>
                        <a:pt x="1002" y="15"/>
                        <a:pt x="752" y="37"/>
                        <a:pt x="507" y="157"/>
                      </a:cubicBezTo>
                      <a:cubicBezTo>
                        <a:pt x="281" y="267"/>
                        <a:pt x="13" y="485"/>
                        <a:pt x="16" y="897"/>
                      </a:cubicBezTo>
                      <a:cubicBezTo>
                        <a:pt x="16" y="901"/>
                        <a:pt x="13" y="904"/>
                        <a:pt x="9" y="904"/>
                      </a:cubicBezTo>
                      <a:cubicBezTo>
                        <a:pt x="9" y="904"/>
                        <a:pt x="9" y="904"/>
                        <a:pt x="9" y="904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-2782888" y="4021138"/>
                  <a:ext cx="157163" cy="866775"/>
                </a:xfrm>
                <a:custGeom>
                  <a:avLst/>
                  <a:gdLst>
                    <a:gd name="T0" fmla="*/ 28 w 42"/>
                    <a:gd name="T1" fmla="*/ 0 h 231"/>
                    <a:gd name="T2" fmla="*/ 1 w 42"/>
                    <a:gd name="T3" fmla="*/ 224 h 231"/>
                    <a:gd name="T4" fmla="*/ 8 w 42"/>
                    <a:gd name="T5" fmla="*/ 231 h 231"/>
                    <a:gd name="T6" fmla="*/ 8 w 42"/>
                    <a:gd name="T7" fmla="*/ 231 h 231"/>
                    <a:gd name="T8" fmla="*/ 15 w 42"/>
                    <a:gd name="T9" fmla="*/ 224 h 231"/>
                    <a:gd name="T10" fmla="*/ 42 w 42"/>
                    <a:gd name="T11" fmla="*/ 2 h 231"/>
                    <a:gd name="T12" fmla="*/ 28 w 42"/>
                    <a:gd name="T13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231">
                      <a:moveTo>
                        <a:pt x="28" y="0"/>
                      </a:moveTo>
                      <a:cubicBezTo>
                        <a:pt x="9" y="70"/>
                        <a:pt x="0" y="145"/>
                        <a:pt x="1" y="224"/>
                      </a:cubicBezTo>
                      <a:cubicBezTo>
                        <a:pt x="1" y="228"/>
                        <a:pt x="4" y="231"/>
                        <a:pt x="8" y="231"/>
                      </a:cubicBezTo>
                      <a:cubicBezTo>
                        <a:pt x="8" y="231"/>
                        <a:pt x="8" y="231"/>
                        <a:pt x="8" y="231"/>
                      </a:cubicBezTo>
                      <a:cubicBezTo>
                        <a:pt x="12" y="231"/>
                        <a:pt x="15" y="228"/>
                        <a:pt x="15" y="224"/>
                      </a:cubicBezTo>
                      <a:cubicBezTo>
                        <a:pt x="14" y="143"/>
                        <a:pt x="24" y="69"/>
                        <a:pt x="42" y="2"/>
                      </a:cubicBezTo>
                      <a:cubicBezTo>
                        <a:pt x="38" y="1"/>
                        <a:pt x="33" y="1"/>
                        <a:pt x="28" y="0"/>
                      </a:cubicBezTo>
                    </a:path>
                  </a:pathLst>
                </a:custGeom>
                <a:solidFill>
                  <a:srgbClr val="0433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-3828422" y="3190083"/>
                  <a:ext cx="2664392" cy="2769394"/>
                </a:xfrm>
                <a:custGeom>
                  <a:avLst/>
                  <a:gdLst>
                    <a:gd name="T0" fmla="*/ 257 w 515"/>
                    <a:gd name="T1" fmla="*/ 0 h 535"/>
                    <a:gd name="T2" fmla="*/ 0 w 515"/>
                    <a:gd name="T3" fmla="*/ 267 h 535"/>
                    <a:gd name="T4" fmla="*/ 256 w 515"/>
                    <a:gd name="T5" fmla="*/ 535 h 535"/>
                    <a:gd name="T6" fmla="*/ 259 w 515"/>
                    <a:gd name="T7" fmla="*/ 535 h 535"/>
                    <a:gd name="T8" fmla="*/ 515 w 515"/>
                    <a:gd name="T9" fmla="*/ 269 h 535"/>
                    <a:gd name="T10" fmla="*/ 515 w 515"/>
                    <a:gd name="T11" fmla="*/ 266 h 535"/>
                    <a:gd name="T12" fmla="*/ 304 w 515"/>
                    <a:gd name="T13" fmla="*/ 4 h 535"/>
                    <a:gd name="T14" fmla="*/ 302 w 515"/>
                    <a:gd name="T15" fmla="*/ 13 h 535"/>
                    <a:gd name="T16" fmla="*/ 506 w 515"/>
                    <a:gd name="T17" fmla="*/ 267 h 535"/>
                    <a:gd name="T18" fmla="*/ 506 w 515"/>
                    <a:gd name="T19" fmla="*/ 267 h 535"/>
                    <a:gd name="T20" fmla="*/ 257 w 515"/>
                    <a:gd name="T21" fmla="*/ 526 h 535"/>
                    <a:gd name="T22" fmla="*/ 9 w 515"/>
                    <a:gd name="T23" fmla="*/ 267 h 535"/>
                    <a:gd name="T24" fmla="*/ 257 w 515"/>
                    <a:gd name="T25" fmla="*/ 8 h 535"/>
                    <a:gd name="T26" fmla="*/ 287 w 515"/>
                    <a:gd name="T27" fmla="*/ 10 h 535"/>
                    <a:gd name="T28" fmla="*/ 290 w 515"/>
                    <a:gd name="T29" fmla="*/ 2 h 535"/>
                    <a:gd name="T30" fmla="*/ 257 w 515"/>
                    <a:gd name="T31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15" h="535">
                      <a:moveTo>
                        <a:pt x="257" y="0"/>
                      </a:moveTo>
                      <a:cubicBezTo>
                        <a:pt x="115" y="0"/>
                        <a:pt x="0" y="120"/>
                        <a:pt x="0" y="267"/>
                      </a:cubicBezTo>
                      <a:cubicBezTo>
                        <a:pt x="0" y="414"/>
                        <a:pt x="115" y="534"/>
                        <a:pt x="256" y="535"/>
                      </a:cubicBezTo>
                      <a:cubicBezTo>
                        <a:pt x="259" y="535"/>
                        <a:pt x="259" y="535"/>
                        <a:pt x="259" y="535"/>
                      </a:cubicBezTo>
                      <a:cubicBezTo>
                        <a:pt x="400" y="534"/>
                        <a:pt x="514" y="415"/>
                        <a:pt x="515" y="269"/>
                      </a:cubicBezTo>
                      <a:cubicBezTo>
                        <a:pt x="515" y="266"/>
                        <a:pt x="515" y="266"/>
                        <a:pt x="515" y="266"/>
                      </a:cubicBezTo>
                      <a:cubicBezTo>
                        <a:pt x="514" y="135"/>
                        <a:pt x="423" y="27"/>
                        <a:pt x="304" y="4"/>
                      </a:cubicBezTo>
                      <a:cubicBezTo>
                        <a:pt x="303" y="7"/>
                        <a:pt x="303" y="10"/>
                        <a:pt x="302" y="13"/>
                      </a:cubicBezTo>
                      <a:cubicBezTo>
                        <a:pt x="418" y="34"/>
                        <a:pt x="506" y="140"/>
                        <a:pt x="506" y="267"/>
                      </a:cubicBezTo>
                      <a:cubicBezTo>
                        <a:pt x="506" y="267"/>
                        <a:pt x="506" y="267"/>
                        <a:pt x="506" y="267"/>
                      </a:cubicBezTo>
                      <a:cubicBezTo>
                        <a:pt x="506" y="410"/>
                        <a:pt x="395" y="526"/>
                        <a:pt x="257" y="526"/>
                      </a:cubicBezTo>
                      <a:cubicBezTo>
                        <a:pt x="120" y="526"/>
                        <a:pt x="9" y="410"/>
                        <a:pt x="9" y="267"/>
                      </a:cubicBezTo>
                      <a:cubicBezTo>
                        <a:pt x="9" y="124"/>
                        <a:pt x="120" y="8"/>
                        <a:pt x="257" y="8"/>
                      </a:cubicBezTo>
                      <a:cubicBezTo>
                        <a:pt x="267" y="8"/>
                        <a:pt x="277" y="9"/>
                        <a:pt x="287" y="10"/>
                      </a:cubicBezTo>
                      <a:cubicBezTo>
                        <a:pt x="288" y="7"/>
                        <a:pt x="289" y="5"/>
                        <a:pt x="290" y="2"/>
                      </a:cubicBezTo>
                      <a:cubicBezTo>
                        <a:pt x="279" y="0"/>
                        <a:pt x="268" y="0"/>
                        <a:pt x="257" y="0"/>
                      </a:cubicBezTo>
                    </a:path>
                  </a:pathLst>
                </a:custGeom>
                <a:solidFill>
                  <a:srgbClr val="FFFFFF">
                    <a:lumMod val="6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Oval 19"/>
                <p:cNvSpPr>
                  <a:spLocks noChangeArrowheads="1"/>
                </p:cNvSpPr>
                <p:nvPr/>
              </p:nvSpPr>
              <p:spPr bwMode="auto">
                <a:xfrm>
                  <a:off x="754062" y="469900"/>
                  <a:ext cx="203200" cy="20320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20"/>
                <p:cNvSpPr>
                  <a:spLocks/>
                </p:cNvSpPr>
                <p:nvPr/>
              </p:nvSpPr>
              <p:spPr bwMode="auto">
                <a:xfrm>
                  <a:off x="855662" y="560388"/>
                  <a:ext cx="214313" cy="0"/>
                </a:xfrm>
                <a:custGeom>
                  <a:avLst/>
                  <a:gdLst>
                    <a:gd name="T0" fmla="*/ 0 w 135"/>
                    <a:gd name="T1" fmla="*/ 135 w 135"/>
                    <a:gd name="T2" fmla="*/ 0 w 13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35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32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>
                  <a:off x="855662" y="560388"/>
                  <a:ext cx="214313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830262" y="533400"/>
                  <a:ext cx="266700" cy="52388"/>
                </a:xfrm>
                <a:custGeom>
                  <a:avLst/>
                  <a:gdLst>
                    <a:gd name="T0" fmla="*/ 64 w 71"/>
                    <a:gd name="T1" fmla="*/ 14 h 14"/>
                    <a:gd name="T2" fmla="*/ 7 w 71"/>
                    <a:gd name="T3" fmla="*/ 14 h 14"/>
                    <a:gd name="T4" fmla="*/ 0 w 71"/>
                    <a:gd name="T5" fmla="*/ 7 h 14"/>
                    <a:gd name="T6" fmla="*/ 7 w 71"/>
                    <a:gd name="T7" fmla="*/ 0 h 14"/>
                    <a:gd name="T8" fmla="*/ 64 w 71"/>
                    <a:gd name="T9" fmla="*/ 0 h 14"/>
                    <a:gd name="T10" fmla="*/ 71 w 71"/>
                    <a:gd name="T11" fmla="*/ 7 h 14"/>
                    <a:gd name="T12" fmla="*/ 64 w 7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14">
                      <a:moveTo>
                        <a:pt x="64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3" y="14"/>
                        <a:pt x="0" y="11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8" y="0"/>
                        <a:pt x="71" y="3"/>
                        <a:pt x="71" y="7"/>
                      </a:cubicBezTo>
                      <a:cubicBezTo>
                        <a:pt x="71" y="11"/>
                        <a:pt x="68" y="14"/>
                        <a:pt x="64" y="14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1058862" y="447675"/>
                  <a:ext cx="112713" cy="220663"/>
                </a:xfrm>
                <a:custGeom>
                  <a:avLst/>
                  <a:gdLst>
                    <a:gd name="T0" fmla="*/ 0 w 71"/>
                    <a:gd name="T1" fmla="*/ 71 h 139"/>
                    <a:gd name="T2" fmla="*/ 71 w 71"/>
                    <a:gd name="T3" fmla="*/ 0 h 139"/>
                    <a:gd name="T4" fmla="*/ 71 w 71"/>
                    <a:gd name="T5" fmla="*/ 139 h 139"/>
                    <a:gd name="T6" fmla="*/ 0 w 71"/>
                    <a:gd name="T7" fmla="*/ 71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139">
                      <a:moveTo>
                        <a:pt x="0" y="71"/>
                      </a:moveTo>
                      <a:lnTo>
                        <a:pt x="71" y="0"/>
                      </a:lnTo>
                      <a:lnTo>
                        <a:pt x="71" y="139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24"/>
                <p:cNvSpPr>
                  <a:spLocks/>
                </p:cNvSpPr>
                <p:nvPr/>
              </p:nvSpPr>
              <p:spPr bwMode="auto">
                <a:xfrm>
                  <a:off x="1058862" y="447675"/>
                  <a:ext cx="112713" cy="220663"/>
                </a:xfrm>
                <a:custGeom>
                  <a:avLst/>
                  <a:gdLst>
                    <a:gd name="T0" fmla="*/ 0 w 71"/>
                    <a:gd name="T1" fmla="*/ 71 h 139"/>
                    <a:gd name="T2" fmla="*/ 71 w 71"/>
                    <a:gd name="T3" fmla="*/ 0 h 139"/>
                    <a:gd name="T4" fmla="*/ 71 w 71"/>
                    <a:gd name="T5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39">
                      <a:moveTo>
                        <a:pt x="0" y="71"/>
                      </a:moveTo>
                      <a:lnTo>
                        <a:pt x="71" y="0"/>
                      </a:lnTo>
                      <a:lnTo>
                        <a:pt x="71" y="13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017587" y="568325"/>
                  <a:ext cx="0" cy="176213"/>
                </a:xfrm>
                <a:custGeom>
                  <a:avLst/>
                  <a:gdLst>
                    <a:gd name="T0" fmla="*/ 0 h 111"/>
                    <a:gd name="T1" fmla="*/ 111 h 111"/>
                    <a:gd name="T2" fmla="*/ 0 h 1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11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32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>
                  <a:off x="1022580" y="583867"/>
                  <a:ext cx="0" cy="176214"/>
                </a:xfrm>
                <a:prstGeom prst="line">
                  <a:avLst/>
                </a:prstGeom>
                <a:noFill/>
                <a:ln w="38100">
                  <a:solidFill>
                    <a:srgbClr val="FFFFFF">
                      <a:lumMod val="75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-744538" y="1682750"/>
                  <a:ext cx="0" cy="274638"/>
                </a:xfrm>
                <a:custGeom>
                  <a:avLst/>
                  <a:gdLst>
                    <a:gd name="T0" fmla="*/ 0 h 173"/>
                    <a:gd name="T1" fmla="*/ 173 h 173"/>
                    <a:gd name="T2" fmla="*/ 0 h 17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73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432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Line 31"/>
                <p:cNvSpPr>
                  <a:spLocks noChangeShapeType="1"/>
                </p:cNvSpPr>
                <p:nvPr/>
              </p:nvSpPr>
              <p:spPr bwMode="auto">
                <a:xfrm>
                  <a:off x="-744538" y="1682750"/>
                  <a:ext cx="0" cy="27463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-777875" y="1654175"/>
                  <a:ext cx="68263" cy="338138"/>
                </a:xfrm>
                <a:custGeom>
                  <a:avLst/>
                  <a:gdLst>
                    <a:gd name="T0" fmla="*/ 9 w 18"/>
                    <a:gd name="T1" fmla="*/ 90 h 90"/>
                    <a:gd name="T2" fmla="*/ 0 w 18"/>
                    <a:gd name="T3" fmla="*/ 82 h 90"/>
                    <a:gd name="T4" fmla="*/ 0 w 18"/>
                    <a:gd name="T5" fmla="*/ 8 h 90"/>
                    <a:gd name="T6" fmla="*/ 9 w 18"/>
                    <a:gd name="T7" fmla="*/ 0 h 90"/>
                    <a:gd name="T8" fmla="*/ 18 w 18"/>
                    <a:gd name="T9" fmla="*/ 8 h 90"/>
                    <a:gd name="T10" fmla="*/ 18 w 18"/>
                    <a:gd name="T11" fmla="*/ 82 h 90"/>
                    <a:gd name="T12" fmla="*/ 9 w 18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90">
                      <a:moveTo>
                        <a:pt x="9" y="90"/>
                      </a:moveTo>
                      <a:cubicBezTo>
                        <a:pt x="4" y="90"/>
                        <a:pt x="0" y="86"/>
                        <a:pt x="0" y="8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8" y="4"/>
                        <a:pt x="18" y="8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18" y="86"/>
                        <a:pt x="14" y="90"/>
                        <a:pt x="9" y="90"/>
                      </a:cubicBez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2259749" y="3363696"/>
                <a:ext cx="2624733" cy="2624733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5446" y="4267361"/>
                <a:ext cx="1659272" cy="1659272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1982733" y="2985691"/>
                <a:ext cx="686702" cy="346796"/>
              </a:xfrm>
              <a:custGeom>
                <a:avLst/>
                <a:gdLst>
                  <a:gd name="T0" fmla="*/ 258 w 273"/>
                  <a:gd name="T1" fmla="*/ 72 h 143"/>
                  <a:gd name="T2" fmla="*/ 136 w 273"/>
                  <a:gd name="T3" fmla="*/ 69 h 143"/>
                  <a:gd name="T4" fmla="*/ 34 w 273"/>
                  <a:gd name="T5" fmla="*/ 59 h 143"/>
                  <a:gd name="T6" fmla="*/ 251 w 273"/>
                  <a:gd name="T7" fmla="*/ 91 h 143"/>
                  <a:gd name="T8" fmla="*/ 258 w 273"/>
                  <a:gd name="T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43">
                    <a:moveTo>
                      <a:pt x="258" y="72"/>
                    </a:moveTo>
                    <a:cubicBezTo>
                      <a:pt x="258" y="72"/>
                      <a:pt x="177" y="82"/>
                      <a:pt x="136" y="69"/>
                    </a:cubicBezTo>
                    <a:cubicBezTo>
                      <a:pt x="95" y="57"/>
                      <a:pt x="0" y="0"/>
                      <a:pt x="34" y="59"/>
                    </a:cubicBezTo>
                    <a:cubicBezTo>
                      <a:pt x="69" y="118"/>
                      <a:pt x="138" y="143"/>
                      <a:pt x="251" y="91"/>
                    </a:cubicBezTo>
                    <a:cubicBezTo>
                      <a:pt x="251" y="91"/>
                      <a:pt x="273" y="82"/>
                      <a:pt x="258" y="72"/>
                    </a:cubicBez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170141" y="2886430"/>
              <a:ext cx="1390270" cy="778439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8%</a:t>
              </a: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 </a:t>
              </a:r>
              <a:b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</a:b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for members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4617" y="2315558"/>
              <a:ext cx="1775913" cy="1040324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</a:rPr>
                <a:t>18%</a:t>
              </a:r>
              <a:r>
                <a:rPr kumimoji="0" lang="en-GB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</a:rPr>
                <a:t>for employers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Elbow Connector 9"/>
            <p:cNvCxnSpPr>
              <a:stCxn id="24" idx="2"/>
              <a:endCxn id="17" idx="4"/>
            </p:cNvCxnSpPr>
            <p:nvPr/>
          </p:nvCxnSpPr>
          <p:spPr>
            <a:xfrm>
              <a:off x="3830404" y="4062876"/>
              <a:ext cx="2120003" cy="15312"/>
            </a:xfrm>
            <a:prstGeom prst="bentConnector5">
              <a:avLst>
                <a:gd name="adj1" fmla="val -311"/>
                <a:gd name="adj2" fmla="val 1036279"/>
                <a:gd name="adj3" fmla="val 100000"/>
              </a:avLst>
            </a:prstGeom>
            <a:noFill/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11" name="Cross 10"/>
            <p:cNvSpPr/>
            <p:nvPr/>
          </p:nvSpPr>
          <p:spPr>
            <a:xfrm>
              <a:off x="4715752" y="4053458"/>
              <a:ext cx="338836" cy="338836"/>
            </a:xfrm>
            <a:prstGeom prst="plus">
              <a:avLst>
                <a:gd name="adj" fmla="val 38493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66330" y="3380650"/>
            <a:ext cx="2609850" cy="116106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en-GB" sz="6600" b="1" dirty="0" smtClean="0">
                <a:solidFill>
                  <a:schemeClr val="accent1"/>
                </a:solidFill>
              </a:rPr>
              <a:t>= 26%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88" y="139259"/>
            <a:ext cx="1363560" cy="136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04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uss works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28579" y="2039446"/>
            <a:ext cx="2874419" cy="2910283"/>
            <a:chOff x="1790518" y="1568268"/>
            <a:chExt cx="2874419" cy="2910283"/>
          </a:xfrm>
        </p:grpSpPr>
        <p:sp>
          <p:nvSpPr>
            <p:cNvPr id="23" name="Freeform 1"/>
            <p:cNvSpPr>
              <a:spLocks noChangeArrowheads="1"/>
            </p:cNvSpPr>
            <p:nvPr/>
          </p:nvSpPr>
          <p:spPr bwMode="auto">
            <a:xfrm flipV="1">
              <a:off x="1866430" y="2815847"/>
              <a:ext cx="2722594" cy="1662704"/>
            </a:xfrm>
            <a:custGeom>
              <a:avLst/>
              <a:gdLst/>
              <a:ahLst/>
              <a:cxnLst>
                <a:cxn ang="0">
                  <a:pos x="5438" y="738"/>
                </a:cxn>
                <a:cxn ang="0">
                  <a:pos x="4149" y="369"/>
                </a:cxn>
                <a:cxn ang="0">
                  <a:pos x="2765" y="0"/>
                </a:cxn>
                <a:cxn ang="0">
                  <a:pos x="1381" y="369"/>
                </a:cxn>
                <a:cxn ang="0">
                  <a:pos x="0" y="738"/>
                </a:cxn>
                <a:cxn ang="0">
                  <a:pos x="0" y="738"/>
                </a:cxn>
                <a:cxn ang="0">
                  <a:pos x="0" y="3320"/>
                </a:cxn>
                <a:cxn ang="0">
                  <a:pos x="5438" y="3320"/>
                </a:cxn>
                <a:cxn ang="0">
                  <a:pos x="5438" y="738"/>
                </a:cxn>
              </a:cxnLst>
              <a:rect l="0" t="0" r="r" b="b"/>
              <a:pathLst>
                <a:path w="5439" h="3321">
                  <a:moveTo>
                    <a:pt x="5438" y="738"/>
                  </a:moveTo>
                  <a:lnTo>
                    <a:pt x="4149" y="369"/>
                  </a:lnTo>
                  <a:lnTo>
                    <a:pt x="2765" y="0"/>
                  </a:lnTo>
                  <a:lnTo>
                    <a:pt x="1381" y="369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0" y="3320"/>
                  </a:lnTo>
                  <a:lnTo>
                    <a:pt x="5438" y="3320"/>
                  </a:lnTo>
                  <a:lnTo>
                    <a:pt x="5438" y="73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"/>
            <p:cNvSpPr>
              <a:spLocks noChangeArrowheads="1"/>
            </p:cNvSpPr>
            <p:nvPr/>
          </p:nvSpPr>
          <p:spPr bwMode="auto">
            <a:xfrm flipV="1">
              <a:off x="1866430" y="1568268"/>
              <a:ext cx="2722594" cy="10179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2"/>
                </a:cxn>
                <a:cxn ang="0">
                  <a:pos x="0" y="1292"/>
                </a:cxn>
                <a:cxn ang="0">
                  <a:pos x="1381" y="1661"/>
                </a:cxn>
                <a:cxn ang="0">
                  <a:pos x="2765" y="2030"/>
                </a:cxn>
                <a:cxn ang="0">
                  <a:pos x="4149" y="1661"/>
                </a:cxn>
                <a:cxn ang="0">
                  <a:pos x="5438" y="1292"/>
                </a:cxn>
                <a:cxn ang="0">
                  <a:pos x="5438" y="1292"/>
                </a:cxn>
                <a:cxn ang="0">
                  <a:pos x="5438" y="0"/>
                </a:cxn>
                <a:cxn ang="0">
                  <a:pos x="0" y="0"/>
                </a:cxn>
              </a:cxnLst>
              <a:rect l="0" t="0" r="r" b="b"/>
              <a:pathLst>
                <a:path w="5439" h="2031">
                  <a:moveTo>
                    <a:pt x="0" y="0"/>
                  </a:moveTo>
                  <a:lnTo>
                    <a:pt x="0" y="1292"/>
                  </a:lnTo>
                  <a:lnTo>
                    <a:pt x="0" y="1292"/>
                  </a:lnTo>
                  <a:lnTo>
                    <a:pt x="1381" y="1661"/>
                  </a:lnTo>
                  <a:lnTo>
                    <a:pt x="2765" y="2030"/>
                  </a:lnTo>
                  <a:lnTo>
                    <a:pt x="4149" y="1661"/>
                  </a:lnTo>
                  <a:lnTo>
                    <a:pt x="5438" y="1292"/>
                  </a:lnTo>
                  <a:lnTo>
                    <a:pt x="5438" y="1292"/>
                  </a:lnTo>
                  <a:lnTo>
                    <a:pt x="5438" y="0"/>
                  </a:lnTo>
                  <a:lnTo>
                    <a:pt x="0" y="0"/>
                  </a:lnTo>
                </a:path>
              </a:pathLst>
            </a:custGeom>
            <a:solidFill>
              <a:srgbClr val="F48132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0518" y="1974626"/>
              <a:ext cx="28744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spc="300" dirty="0" smtClean="0">
                  <a:solidFill>
                    <a:srgbClr val="FFFFFF"/>
                  </a:solidFill>
                </a:rPr>
                <a:t>DEFINED </a:t>
              </a:r>
              <a:br>
                <a:rPr lang="en-GB" sz="1400" b="1" spc="300" dirty="0" smtClean="0">
                  <a:solidFill>
                    <a:srgbClr val="FFFFFF"/>
                  </a:solidFill>
                </a:rPr>
              </a:br>
              <a:r>
                <a:rPr lang="en-GB" sz="1400" b="1" spc="300" dirty="0" smtClean="0">
                  <a:solidFill>
                    <a:srgbClr val="FFFFFF"/>
                  </a:solidFill>
                </a:rPr>
                <a:t>BENEFIT</a:t>
              </a:r>
              <a:endParaRPr lang="en-GB" sz="1400" b="1" spc="3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66431" y="3049132"/>
              <a:ext cx="2722594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48132"/>
                  </a:solidFill>
                </a:rPr>
                <a:t>The USS Retirement </a:t>
              </a:r>
              <a:r>
                <a:rPr lang="en-US" sz="1400" b="1" dirty="0" smtClean="0">
                  <a:solidFill>
                    <a:srgbClr val="F48132"/>
                  </a:solidFill>
                </a:rPr>
                <a:t/>
              </a:r>
              <a:br>
                <a:rPr lang="en-US" sz="1400" b="1" dirty="0" smtClean="0">
                  <a:solidFill>
                    <a:srgbClr val="F48132"/>
                  </a:solidFill>
                </a:rPr>
              </a:br>
              <a:r>
                <a:rPr lang="en-US" sz="1400" b="1" dirty="0" smtClean="0">
                  <a:solidFill>
                    <a:srgbClr val="F48132"/>
                  </a:solidFill>
                </a:rPr>
                <a:t>Income </a:t>
              </a:r>
              <a:r>
                <a:rPr lang="en-US" sz="1400" b="1" dirty="0">
                  <a:solidFill>
                    <a:srgbClr val="F48132"/>
                  </a:solidFill>
                </a:rPr>
                <a:t>Builder</a:t>
              </a:r>
            </a:p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48132"/>
                </a:solidFill>
              </a:endParaRPr>
            </a:p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48132"/>
                  </a:solidFill>
                </a:rPr>
                <a:t>Providing you with </a:t>
              </a:r>
              <a:r>
                <a:rPr lang="en-US" sz="1200" dirty="0" smtClean="0">
                  <a:solidFill>
                    <a:srgbClr val="F48132"/>
                  </a:solidFill>
                </a:rPr>
                <a:t>security</a:t>
              </a:r>
              <a:endParaRPr lang="en-US" sz="1200" dirty="0">
                <a:solidFill>
                  <a:srgbClr val="F4813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34450" y="2039446"/>
            <a:ext cx="2874419" cy="2910283"/>
            <a:chOff x="4796389" y="1568268"/>
            <a:chExt cx="2874419" cy="2910283"/>
          </a:xfrm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 flipV="1">
              <a:off x="4872301" y="2815847"/>
              <a:ext cx="2722594" cy="1662704"/>
            </a:xfrm>
            <a:custGeom>
              <a:avLst/>
              <a:gdLst/>
              <a:ahLst/>
              <a:cxnLst>
                <a:cxn ang="0">
                  <a:pos x="5438" y="738"/>
                </a:cxn>
                <a:cxn ang="0">
                  <a:pos x="4149" y="369"/>
                </a:cxn>
                <a:cxn ang="0">
                  <a:pos x="2765" y="0"/>
                </a:cxn>
                <a:cxn ang="0">
                  <a:pos x="1381" y="369"/>
                </a:cxn>
                <a:cxn ang="0">
                  <a:pos x="0" y="738"/>
                </a:cxn>
                <a:cxn ang="0">
                  <a:pos x="0" y="738"/>
                </a:cxn>
                <a:cxn ang="0">
                  <a:pos x="0" y="3320"/>
                </a:cxn>
                <a:cxn ang="0">
                  <a:pos x="5438" y="3320"/>
                </a:cxn>
                <a:cxn ang="0">
                  <a:pos x="5438" y="738"/>
                </a:cxn>
              </a:cxnLst>
              <a:rect l="0" t="0" r="r" b="b"/>
              <a:pathLst>
                <a:path w="5439" h="3321">
                  <a:moveTo>
                    <a:pt x="5438" y="738"/>
                  </a:moveTo>
                  <a:lnTo>
                    <a:pt x="4149" y="369"/>
                  </a:lnTo>
                  <a:lnTo>
                    <a:pt x="2765" y="0"/>
                  </a:lnTo>
                  <a:lnTo>
                    <a:pt x="1381" y="369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0" y="3320"/>
                  </a:lnTo>
                  <a:lnTo>
                    <a:pt x="5438" y="3320"/>
                  </a:lnTo>
                  <a:lnTo>
                    <a:pt x="5438" y="73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 flipV="1">
              <a:off x="4872301" y="1568268"/>
              <a:ext cx="2722594" cy="10179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2"/>
                </a:cxn>
                <a:cxn ang="0">
                  <a:pos x="0" y="1292"/>
                </a:cxn>
                <a:cxn ang="0">
                  <a:pos x="1381" y="1661"/>
                </a:cxn>
                <a:cxn ang="0">
                  <a:pos x="2765" y="2030"/>
                </a:cxn>
                <a:cxn ang="0">
                  <a:pos x="4149" y="1661"/>
                </a:cxn>
                <a:cxn ang="0">
                  <a:pos x="5438" y="1292"/>
                </a:cxn>
                <a:cxn ang="0">
                  <a:pos x="5438" y="1292"/>
                </a:cxn>
                <a:cxn ang="0">
                  <a:pos x="5438" y="0"/>
                </a:cxn>
                <a:cxn ang="0">
                  <a:pos x="0" y="0"/>
                </a:cxn>
              </a:cxnLst>
              <a:rect l="0" t="0" r="r" b="b"/>
              <a:pathLst>
                <a:path w="5439" h="2031">
                  <a:moveTo>
                    <a:pt x="0" y="0"/>
                  </a:moveTo>
                  <a:lnTo>
                    <a:pt x="0" y="1292"/>
                  </a:lnTo>
                  <a:lnTo>
                    <a:pt x="0" y="1292"/>
                  </a:lnTo>
                  <a:lnTo>
                    <a:pt x="1381" y="1661"/>
                  </a:lnTo>
                  <a:lnTo>
                    <a:pt x="2765" y="2030"/>
                  </a:lnTo>
                  <a:lnTo>
                    <a:pt x="4149" y="1661"/>
                  </a:lnTo>
                  <a:lnTo>
                    <a:pt x="5438" y="1292"/>
                  </a:lnTo>
                  <a:lnTo>
                    <a:pt x="5438" y="1292"/>
                  </a:lnTo>
                  <a:lnTo>
                    <a:pt x="5438" y="0"/>
                  </a:lnTo>
                  <a:lnTo>
                    <a:pt x="0" y="0"/>
                  </a:lnTo>
                </a:path>
              </a:pathLst>
            </a:custGeom>
            <a:solidFill>
              <a:srgbClr val="00A8C8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96389" y="1976968"/>
              <a:ext cx="28744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spc="300" dirty="0" smtClean="0">
                  <a:solidFill>
                    <a:srgbClr val="FFFFFF"/>
                  </a:solidFill>
                </a:rPr>
                <a:t>DEFINED CONTRIBUTION</a:t>
              </a:r>
              <a:endParaRPr lang="en-GB" sz="1400" b="1" spc="3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72301" y="3177649"/>
              <a:ext cx="27225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A8C8"/>
                  </a:solidFill>
                </a:rPr>
                <a:t>The USS Investment Builder</a:t>
              </a:r>
            </a:p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A8C8"/>
                </a:solidFill>
              </a:endParaRPr>
            </a:p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A8C8"/>
                  </a:solidFill>
                </a:rPr>
                <a:t>Providing you with flexibility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007845" y="1257769"/>
            <a:ext cx="4296418" cy="4317473"/>
            <a:chOff x="5050242" y="1195875"/>
            <a:chExt cx="4296418" cy="4317473"/>
          </a:xfrm>
        </p:grpSpPr>
        <p:grpSp>
          <p:nvGrpSpPr>
            <p:cNvPr id="17" name="Group 16"/>
            <p:cNvGrpSpPr/>
            <p:nvPr/>
          </p:nvGrpSpPr>
          <p:grpSpPr>
            <a:xfrm>
              <a:off x="5050242" y="1195875"/>
              <a:ext cx="4296418" cy="4317473"/>
              <a:chOff x="-572636" y="1374097"/>
              <a:chExt cx="4296418" cy="4317473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572636" y="1385940"/>
                <a:ext cx="4289839" cy="42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-479207" y="3704559"/>
                <a:ext cx="4202989" cy="1987011"/>
              </a:xfrm>
              <a:custGeom>
                <a:avLst/>
                <a:gdLst>
                  <a:gd name="T0" fmla="*/ 398 w 1352"/>
                  <a:gd name="T1" fmla="*/ 129 h 639"/>
                  <a:gd name="T2" fmla="*/ 629 w 1352"/>
                  <a:gd name="T3" fmla="*/ 237 h 639"/>
                  <a:gd name="T4" fmla="*/ 811 w 1352"/>
                  <a:gd name="T5" fmla="*/ 282 h 639"/>
                  <a:gd name="T6" fmla="*/ 978 w 1352"/>
                  <a:gd name="T7" fmla="*/ 290 h 639"/>
                  <a:gd name="T8" fmla="*/ 1029 w 1352"/>
                  <a:gd name="T9" fmla="*/ 311 h 639"/>
                  <a:gd name="T10" fmla="*/ 1032 w 1352"/>
                  <a:gd name="T11" fmla="*/ 409 h 639"/>
                  <a:gd name="T12" fmla="*/ 965 w 1352"/>
                  <a:gd name="T13" fmla="*/ 432 h 639"/>
                  <a:gd name="T14" fmla="*/ 688 w 1352"/>
                  <a:gd name="T15" fmla="*/ 432 h 639"/>
                  <a:gd name="T16" fmla="*/ 572 w 1352"/>
                  <a:gd name="T17" fmla="*/ 441 h 639"/>
                  <a:gd name="T18" fmla="*/ 555 w 1352"/>
                  <a:gd name="T19" fmla="*/ 454 h 639"/>
                  <a:gd name="T20" fmla="*/ 603 w 1352"/>
                  <a:gd name="T21" fmla="*/ 448 h 639"/>
                  <a:gd name="T22" fmla="*/ 845 w 1352"/>
                  <a:gd name="T23" fmla="*/ 453 h 639"/>
                  <a:gd name="T24" fmla="*/ 957 w 1352"/>
                  <a:gd name="T25" fmla="*/ 457 h 639"/>
                  <a:gd name="T26" fmla="*/ 1090 w 1352"/>
                  <a:gd name="T27" fmla="*/ 370 h 639"/>
                  <a:gd name="T28" fmla="*/ 1194 w 1352"/>
                  <a:gd name="T29" fmla="*/ 122 h 639"/>
                  <a:gd name="T30" fmla="*/ 1237 w 1352"/>
                  <a:gd name="T31" fmla="*/ 34 h 639"/>
                  <a:gd name="T32" fmla="*/ 1318 w 1352"/>
                  <a:gd name="T33" fmla="*/ 4 h 639"/>
                  <a:gd name="T34" fmla="*/ 1348 w 1352"/>
                  <a:gd name="T35" fmla="*/ 33 h 639"/>
                  <a:gd name="T36" fmla="*/ 1313 w 1352"/>
                  <a:gd name="T37" fmla="*/ 134 h 639"/>
                  <a:gd name="T38" fmla="*/ 1213 w 1352"/>
                  <a:gd name="T39" fmla="*/ 393 h 639"/>
                  <a:gd name="T40" fmla="*/ 1085 w 1352"/>
                  <a:gd name="T41" fmla="*/ 510 h 639"/>
                  <a:gd name="T42" fmla="*/ 782 w 1352"/>
                  <a:gd name="T43" fmla="*/ 626 h 639"/>
                  <a:gd name="T44" fmla="*/ 694 w 1352"/>
                  <a:gd name="T45" fmla="*/ 624 h 639"/>
                  <a:gd name="T46" fmla="*/ 483 w 1352"/>
                  <a:gd name="T47" fmla="*/ 537 h 639"/>
                  <a:gd name="T48" fmla="*/ 232 w 1352"/>
                  <a:gd name="T49" fmla="*/ 448 h 639"/>
                  <a:gd name="T50" fmla="*/ 77 w 1352"/>
                  <a:gd name="T51" fmla="*/ 437 h 639"/>
                  <a:gd name="T52" fmla="*/ 17 w 1352"/>
                  <a:gd name="T53" fmla="*/ 436 h 639"/>
                  <a:gd name="T54" fmla="*/ 0 w 1352"/>
                  <a:gd name="T55" fmla="*/ 420 h 639"/>
                  <a:gd name="T56" fmla="*/ 0 w 1352"/>
                  <a:gd name="T57" fmla="*/ 253 h 639"/>
                  <a:gd name="T58" fmla="*/ 16 w 1352"/>
                  <a:gd name="T59" fmla="*/ 236 h 639"/>
                  <a:gd name="T60" fmla="*/ 43 w 1352"/>
                  <a:gd name="T61" fmla="*/ 236 h 639"/>
                  <a:gd name="T62" fmla="*/ 106 w 1352"/>
                  <a:gd name="T63" fmla="*/ 208 h 639"/>
                  <a:gd name="T64" fmla="*/ 234 w 1352"/>
                  <a:gd name="T65" fmla="*/ 136 h 639"/>
                  <a:gd name="T66" fmla="*/ 398 w 1352"/>
                  <a:gd name="T67" fmla="*/ 12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52" h="639">
                    <a:moveTo>
                      <a:pt x="398" y="129"/>
                    </a:moveTo>
                    <a:cubicBezTo>
                      <a:pt x="479" y="156"/>
                      <a:pt x="558" y="189"/>
                      <a:pt x="629" y="237"/>
                    </a:cubicBezTo>
                    <a:cubicBezTo>
                      <a:pt x="685" y="274"/>
                      <a:pt x="745" y="286"/>
                      <a:pt x="811" y="282"/>
                    </a:cubicBezTo>
                    <a:cubicBezTo>
                      <a:pt x="867" y="280"/>
                      <a:pt x="923" y="279"/>
                      <a:pt x="978" y="290"/>
                    </a:cubicBezTo>
                    <a:cubicBezTo>
                      <a:pt x="996" y="294"/>
                      <a:pt x="1014" y="300"/>
                      <a:pt x="1029" y="311"/>
                    </a:cubicBezTo>
                    <a:cubicBezTo>
                      <a:pt x="1064" y="337"/>
                      <a:pt x="1066" y="381"/>
                      <a:pt x="1032" y="409"/>
                    </a:cubicBezTo>
                    <a:cubicBezTo>
                      <a:pt x="1013" y="425"/>
                      <a:pt x="989" y="432"/>
                      <a:pt x="965" y="432"/>
                    </a:cubicBezTo>
                    <a:cubicBezTo>
                      <a:pt x="872" y="433"/>
                      <a:pt x="780" y="432"/>
                      <a:pt x="688" y="432"/>
                    </a:cubicBezTo>
                    <a:cubicBezTo>
                      <a:pt x="649" y="432"/>
                      <a:pt x="610" y="435"/>
                      <a:pt x="572" y="441"/>
                    </a:cubicBezTo>
                    <a:cubicBezTo>
                      <a:pt x="564" y="443"/>
                      <a:pt x="548" y="444"/>
                      <a:pt x="555" y="454"/>
                    </a:cubicBezTo>
                    <a:cubicBezTo>
                      <a:pt x="558" y="458"/>
                      <a:pt x="596" y="449"/>
                      <a:pt x="603" y="448"/>
                    </a:cubicBezTo>
                    <a:cubicBezTo>
                      <a:pt x="693" y="436"/>
                      <a:pt x="755" y="450"/>
                      <a:pt x="845" y="453"/>
                    </a:cubicBezTo>
                    <a:cubicBezTo>
                      <a:pt x="882" y="454"/>
                      <a:pt x="920" y="458"/>
                      <a:pt x="957" y="457"/>
                    </a:cubicBezTo>
                    <a:cubicBezTo>
                      <a:pt x="1018" y="455"/>
                      <a:pt x="1062" y="424"/>
                      <a:pt x="1090" y="370"/>
                    </a:cubicBezTo>
                    <a:cubicBezTo>
                      <a:pt x="1131" y="290"/>
                      <a:pt x="1158" y="204"/>
                      <a:pt x="1194" y="122"/>
                    </a:cubicBezTo>
                    <a:cubicBezTo>
                      <a:pt x="1203" y="100"/>
                      <a:pt x="1222" y="54"/>
                      <a:pt x="1237" y="34"/>
                    </a:cubicBezTo>
                    <a:cubicBezTo>
                      <a:pt x="1263" y="0"/>
                      <a:pt x="1304" y="0"/>
                      <a:pt x="1318" y="4"/>
                    </a:cubicBezTo>
                    <a:cubicBezTo>
                      <a:pt x="1335" y="9"/>
                      <a:pt x="1352" y="17"/>
                      <a:pt x="1348" y="33"/>
                    </a:cubicBezTo>
                    <a:cubicBezTo>
                      <a:pt x="1344" y="54"/>
                      <a:pt x="1318" y="121"/>
                      <a:pt x="1313" y="134"/>
                    </a:cubicBezTo>
                    <a:cubicBezTo>
                      <a:pt x="1282" y="221"/>
                      <a:pt x="1249" y="308"/>
                      <a:pt x="1213" y="393"/>
                    </a:cubicBezTo>
                    <a:cubicBezTo>
                      <a:pt x="1188" y="452"/>
                      <a:pt x="1144" y="489"/>
                      <a:pt x="1085" y="510"/>
                    </a:cubicBezTo>
                    <a:cubicBezTo>
                      <a:pt x="982" y="546"/>
                      <a:pt x="881" y="584"/>
                      <a:pt x="782" y="626"/>
                    </a:cubicBezTo>
                    <a:cubicBezTo>
                      <a:pt x="753" y="639"/>
                      <a:pt x="723" y="632"/>
                      <a:pt x="694" y="624"/>
                    </a:cubicBezTo>
                    <a:cubicBezTo>
                      <a:pt x="620" y="604"/>
                      <a:pt x="552" y="570"/>
                      <a:pt x="483" y="537"/>
                    </a:cubicBezTo>
                    <a:cubicBezTo>
                      <a:pt x="403" y="498"/>
                      <a:pt x="323" y="459"/>
                      <a:pt x="232" y="448"/>
                    </a:cubicBezTo>
                    <a:cubicBezTo>
                      <a:pt x="181" y="442"/>
                      <a:pt x="129" y="435"/>
                      <a:pt x="77" y="437"/>
                    </a:cubicBezTo>
                    <a:cubicBezTo>
                      <a:pt x="57" y="437"/>
                      <a:pt x="37" y="436"/>
                      <a:pt x="17" y="436"/>
                    </a:cubicBezTo>
                    <a:cubicBezTo>
                      <a:pt x="4" y="437"/>
                      <a:pt x="0" y="433"/>
                      <a:pt x="0" y="420"/>
                    </a:cubicBezTo>
                    <a:cubicBezTo>
                      <a:pt x="0" y="365"/>
                      <a:pt x="0" y="309"/>
                      <a:pt x="0" y="253"/>
                    </a:cubicBezTo>
                    <a:cubicBezTo>
                      <a:pt x="0" y="241"/>
                      <a:pt x="3" y="235"/>
                      <a:pt x="16" y="236"/>
                    </a:cubicBezTo>
                    <a:cubicBezTo>
                      <a:pt x="25" y="237"/>
                      <a:pt x="34" y="235"/>
                      <a:pt x="43" y="236"/>
                    </a:cubicBezTo>
                    <a:cubicBezTo>
                      <a:pt x="79" y="236"/>
                      <a:pt x="86" y="222"/>
                      <a:pt x="106" y="208"/>
                    </a:cubicBezTo>
                    <a:cubicBezTo>
                      <a:pt x="146" y="178"/>
                      <a:pt x="188" y="154"/>
                      <a:pt x="234" y="136"/>
                    </a:cubicBezTo>
                    <a:cubicBezTo>
                      <a:pt x="258" y="126"/>
                      <a:pt x="333" y="108"/>
                      <a:pt x="398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-570004" y="1842558"/>
                <a:ext cx="6579" cy="6579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75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43206" y="4373036"/>
                <a:ext cx="2632" cy="39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75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478855" y="3982214"/>
                <a:ext cx="1519866" cy="550047"/>
              </a:xfrm>
              <a:custGeom>
                <a:avLst/>
                <a:gdLst>
                  <a:gd name="T0" fmla="*/ 489 w 489"/>
                  <a:gd name="T1" fmla="*/ 77 h 177"/>
                  <a:gd name="T2" fmla="*/ 438 w 489"/>
                  <a:gd name="T3" fmla="*/ 168 h 177"/>
                  <a:gd name="T4" fmla="*/ 421 w 489"/>
                  <a:gd name="T5" fmla="*/ 172 h 177"/>
                  <a:gd name="T6" fmla="*/ 270 w 489"/>
                  <a:gd name="T7" fmla="*/ 146 h 177"/>
                  <a:gd name="T8" fmla="*/ 124 w 489"/>
                  <a:gd name="T9" fmla="*/ 154 h 177"/>
                  <a:gd name="T10" fmla="*/ 15 w 489"/>
                  <a:gd name="T11" fmla="*/ 105 h 177"/>
                  <a:gd name="T12" fmla="*/ 4 w 489"/>
                  <a:gd name="T13" fmla="*/ 86 h 177"/>
                  <a:gd name="T14" fmla="*/ 24 w 489"/>
                  <a:gd name="T15" fmla="*/ 80 h 177"/>
                  <a:gd name="T16" fmla="*/ 210 w 489"/>
                  <a:gd name="T17" fmla="*/ 40 h 177"/>
                  <a:gd name="T18" fmla="*/ 259 w 489"/>
                  <a:gd name="T19" fmla="*/ 19 h 177"/>
                  <a:gd name="T20" fmla="*/ 345 w 489"/>
                  <a:gd name="T21" fmla="*/ 31 h 177"/>
                  <a:gd name="T22" fmla="*/ 401 w 489"/>
                  <a:gd name="T23" fmla="*/ 64 h 177"/>
                  <a:gd name="T24" fmla="*/ 489 w 489"/>
                  <a:gd name="T25" fmla="*/ 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9" h="177">
                    <a:moveTo>
                      <a:pt x="489" y="77"/>
                    </a:moveTo>
                    <a:cubicBezTo>
                      <a:pt x="469" y="112"/>
                      <a:pt x="453" y="140"/>
                      <a:pt x="438" y="168"/>
                    </a:cubicBezTo>
                    <a:cubicBezTo>
                      <a:pt x="433" y="177"/>
                      <a:pt x="429" y="176"/>
                      <a:pt x="421" y="172"/>
                    </a:cubicBezTo>
                    <a:cubicBezTo>
                      <a:pt x="373" y="146"/>
                      <a:pt x="322" y="145"/>
                      <a:pt x="270" y="146"/>
                    </a:cubicBezTo>
                    <a:cubicBezTo>
                      <a:pt x="221" y="148"/>
                      <a:pt x="173" y="152"/>
                      <a:pt x="124" y="154"/>
                    </a:cubicBezTo>
                    <a:cubicBezTo>
                      <a:pt x="80" y="155"/>
                      <a:pt x="45" y="136"/>
                      <a:pt x="15" y="105"/>
                    </a:cubicBezTo>
                    <a:cubicBezTo>
                      <a:pt x="10" y="100"/>
                      <a:pt x="0" y="94"/>
                      <a:pt x="4" y="86"/>
                    </a:cubicBezTo>
                    <a:cubicBezTo>
                      <a:pt x="6" y="80"/>
                      <a:pt x="16" y="81"/>
                      <a:pt x="24" y="80"/>
                    </a:cubicBezTo>
                    <a:cubicBezTo>
                      <a:pt x="87" y="71"/>
                      <a:pt x="149" y="59"/>
                      <a:pt x="210" y="40"/>
                    </a:cubicBezTo>
                    <a:cubicBezTo>
                      <a:pt x="227" y="35"/>
                      <a:pt x="243" y="29"/>
                      <a:pt x="259" y="19"/>
                    </a:cubicBezTo>
                    <a:cubicBezTo>
                      <a:pt x="290" y="0"/>
                      <a:pt x="318" y="17"/>
                      <a:pt x="345" y="31"/>
                    </a:cubicBezTo>
                    <a:cubicBezTo>
                      <a:pt x="364" y="41"/>
                      <a:pt x="382" y="54"/>
                      <a:pt x="401" y="64"/>
                    </a:cubicBezTo>
                    <a:cubicBezTo>
                      <a:pt x="426" y="79"/>
                      <a:pt x="453" y="89"/>
                      <a:pt x="489" y="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2457885" y="2946600"/>
                <a:ext cx="597419" cy="419773"/>
              </a:xfrm>
              <a:custGeom>
                <a:avLst/>
                <a:gdLst>
                  <a:gd name="T0" fmla="*/ 115 w 192"/>
                  <a:gd name="T1" fmla="*/ 35 h 135"/>
                  <a:gd name="T2" fmla="*/ 1 w 192"/>
                  <a:gd name="T3" fmla="*/ 76 h 135"/>
                  <a:gd name="T4" fmla="*/ 54 w 192"/>
                  <a:gd name="T5" fmla="*/ 11 h 135"/>
                  <a:gd name="T6" fmla="*/ 181 w 192"/>
                  <a:gd name="T7" fmla="*/ 16 h 135"/>
                  <a:gd name="T8" fmla="*/ 186 w 192"/>
                  <a:gd name="T9" fmla="*/ 31 h 135"/>
                  <a:gd name="T10" fmla="*/ 109 w 192"/>
                  <a:gd name="T11" fmla="*/ 116 h 135"/>
                  <a:gd name="T12" fmla="*/ 16 w 192"/>
                  <a:gd name="T13" fmla="*/ 104 h 135"/>
                  <a:gd name="T14" fmla="*/ 17 w 192"/>
                  <a:gd name="T15" fmla="*/ 79 h 135"/>
                  <a:gd name="T16" fmla="*/ 66 w 192"/>
                  <a:gd name="T17" fmla="*/ 51 h 135"/>
                  <a:gd name="T18" fmla="*/ 115 w 192"/>
                  <a:gd name="T19" fmla="*/ 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35">
                    <a:moveTo>
                      <a:pt x="115" y="35"/>
                    </a:moveTo>
                    <a:cubicBezTo>
                      <a:pt x="72" y="35"/>
                      <a:pt x="35" y="49"/>
                      <a:pt x="1" y="76"/>
                    </a:cubicBezTo>
                    <a:cubicBezTo>
                      <a:pt x="0" y="41"/>
                      <a:pt x="18" y="20"/>
                      <a:pt x="54" y="11"/>
                    </a:cubicBezTo>
                    <a:cubicBezTo>
                      <a:pt x="96" y="0"/>
                      <a:pt x="139" y="7"/>
                      <a:pt x="181" y="16"/>
                    </a:cubicBezTo>
                    <a:cubicBezTo>
                      <a:pt x="190" y="17"/>
                      <a:pt x="192" y="22"/>
                      <a:pt x="186" y="31"/>
                    </a:cubicBezTo>
                    <a:cubicBezTo>
                      <a:pt x="165" y="63"/>
                      <a:pt x="142" y="95"/>
                      <a:pt x="109" y="116"/>
                    </a:cubicBezTo>
                    <a:cubicBezTo>
                      <a:pt x="76" y="135"/>
                      <a:pt x="41" y="130"/>
                      <a:pt x="16" y="104"/>
                    </a:cubicBezTo>
                    <a:cubicBezTo>
                      <a:pt x="7" y="94"/>
                      <a:pt x="5" y="87"/>
                      <a:pt x="17" y="79"/>
                    </a:cubicBezTo>
                    <a:cubicBezTo>
                      <a:pt x="33" y="68"/>
                      <a:pt x="48" y="59"/>
                      <a:pt x="66" y="51"/>
                    </a:cubicBezTo>
                    <a:cubicBezTo>
                      <a:pt x="82" y="45"/>
                      <a:pt x="99" y="40"/>
                      <a:pt x="1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793355" y="3394006"/>
                <a:ext cx="422404" cy="296078"/>
              </a:xfrm>
              <a:custGeom>
                <a:avLst/>
                <a:gdLst>
                  <a:gd name="T0" fmla="*/ 124 w 136"/>
                  <a:gd name="T1" fmla="*/ 55 h 95"/>
                  <a:gd name="T2" fmla="*/ 123 w 136"/>
                  <a:gd name="T3" fmla="*/ 75 h 95"/>
                  <a:gd name="T4" fmla="*/ 63 w 136"/>
                  <a:gd name="T5" fmla="*/ 84 h 95"/>
                  <a:gd name="T6" fmla="*/ 6 w 136"/>
                  <a:gd name="T7" fmla="*/ 25 h 95"/>
                  <a:gd name="T8" fmla="*/ 12 w 136"/>
                  <a:gd name="T9" fmla="*/ 14 h 95"/>
                  <a:gd name="T10" fmla="*/ 111 w 136"/>
                  <a:gd name="T11" fmla="*/ 15 h 95"/>
                  <a:gd name="T12" fmla="*/ 135 w 136"/>
                  <a:gd name="T13" fmla="*/ 46 h 95"/>
                  <a:gd name="T14" fmla="*/ 128 w 136"/>
                  <a:gd name="T15" fmla="*/ 52 h 95"/>
                  <a:gd name="T16" fmla="*/ 56 w 136"/>
                  <a:gd name="T17" fmla="*/ 35 h 95"/>
                  <a:gd name="T18" fmla="*/ 124 w 136"/>
                  <a:gd name="T19" fmla="*/ 5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95">
                    <a:moveTo>
                      <a:pt x="124" y="55"/>
                    </a:moveTo>
                    <a:cubicBezTo>
                      <a:pt x="131" y="62"/>
                      <a:pt x="130" y="68"/>
                      <a:pt x="123" y="75"/>
                    </a:cubicBezTo>
                    <a:cubicBezTo>
                      <a:pt x="106" y="91"/>
                      <a:pt x="84" y="95"/>
                      <a:pt x="63" y="84"/>
                    </a:cubicBezTo>
                    <a:cubicBezTo>
                      <a:pt x="38" y="70"/>
                      <a:pt x="24" y="46"/>
                      <a:pt x="6" y="25"/>
                    </a:cubicBezTo>
                    <a:cubicBezTo>
                      <a:pt x="0" y="18"/>
                      <a:pt x="6" y="15"/>
                      <a:pt x="12" y="14"/>
                    </a:cubicBezTo>
                    <a:cubicBezTo>
                      <a:pt x="45" y="6"/>
                      <a:pt x="78" y="0"/>
                      <a:pt x="111" y="15"/>
                    </a:cubicBezTo>
                    <a:cubicBezTo>
                      <a:pt x="125" y="21"/>
                      <a:pt x="133" y="31"/>
                      <a:pt x="135" y="46"/>
                    </a:cubicBezTo>
                    <a:cubicBezTo>
                      <a:pt x="136" y="51"/>
                      <a:pt x="132" y="53"/>
                      <a:pt x="128" y="52"/>
                    </a:cubicBezTo>
                    <a:cubicBezTo>
                      <a:pt x="119" y="42"/>
                      <a:pt x="92" y="33"/>
                      <a:pt x="56" y="35"/>
                    </a:cubicBezTo>
                    <a:cubicBezTo>
                      <a:pt x="96" y="40"/>
                      <a:pt x="115" y="50"/>
                      <a:pt x="124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7"/>
              <p:cNvSpPr>
                <a:spLocks noEditPoints="1"/>
              </p:cNvSpPr>
              <p:nvPr/>
            </p:nvSpPr>
            <p:spPr bwMode="auto">
              <a:xfrm>
                <a:off x="2122331" y="1374097"/>
                <a:ext cx="1327744" cy="2631803"/>
              </a:xfrm>
              <a:custGeom>
                <a:avLst/>
                <a:gdLst>
                  <a:gd name="T0" fmla="*/ 386 w 427"/>
                  <a:gd name="T1" fmla="*/ 88 h 847"/>
                  <a:gd name="T2" fmla="*/ 413 w 427"/>
                  <a:gd name="T3" fmla="*/ 251 h 847"/>
                  <a:gd name="T4" fmla="*/ 220 w 427"/>
                  <a:gd name="T5" fmla="*/ 404 h 847"/>
                  <a:gd name="T6" fmla="*/ 182 w 427"/>
                  <a:gd name="T7" fmla="*/ 423 h 847"/>
                  <a:gd name="T8" fmla="*/ 82 w 427"/>
                  <a:gd name="T9" fmla="*/ 728 h 847"/>
                  <a:gd name="T10" fmla="*/ 87 w 427"/>
                  <a:gd name="T11" fmla="*/ 829 h 847"/>
                  <a:gd name="T12" fmla="*/ 77 w 427"/>
                  <a:gd name="T13" fmla="*/ 841 h 847"/>
                  <a:gd name="T14" fmla="*/ 43 w 427"/>
                  <a:gd name="T15" fmla="*/ 810 h 847"/>
                  <a:gd name="T16" fmla="*/ 51 w 427"/>
                  <a:gd name="T17" fmla="*/ 633 h 847"/>
                  <a:gd name="T18" fmla="*/ 141 w 427"/>
                  <a:gd name="T19" fmla="*/ 447 h 847"/>
                  <a:gd name="T20" fmla="*/ 183 w 427"/>
                  <a:gd name="T21" fmla="*/ 404 h 847"/>
                  <a:gd name="T22" fmla="*/ 85 w 427"/>
                  <a:gd name="T23" fmla="*/ 357 h 847"/>
                  <a:gd name="T24" fmla="*/ 14 w 427"/>
                  <a:gd name="T25" fmla="*/ 216 h 847"/>
                  <a:gd name="T26" fmla="*/ 199 w 427"/>
                  <a:gd name="T27" fmla="*/ 3 h 847"/>
                  <a:gd name="T28" fmla="*/ 334 w 427"/>
                  <a:gd name="T29" fmla="*/ 35 h 847"/>
                  <a:gd name="T30" fmla="*/ 386 w 427"/>
                  <a:gd name="T31" fmla="*/ 88 h 847"/>
                  <a:gd name="T32" fmla="*/ 71 w 427"/>
                  <a:gd name="T33" fmla="*/ 202 h 847"/>
                  <a:gd name="T34" fmla="*/ 216 w 427"/>
                  <a:gd name="T35" fmla="*/ 350 h 847"/>
                  <a:gd name="T36" fmla="*/ 364 w 427"/>
                  <a:gd name="T37" fmla="*/ 203 h 847"/>
                  <a:gd name="T38" fmla="*/ 218 w 427"/>
                  <a:gd name="T39" fmla="*/ 56 h 847"/>
                  <a:gd name="T40" fmla="*/ 71 w 427"/>
                  <a:gd name="T41" fmla="*/ 20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7" h="847">
                    <a:moveTo>
                      <a:pt x="386" y="88"/>
                    </a:moveTo>
                    <a:cubicBezTo>
                      <a:pt x="419" y="147"/>
                      <a:pt x="427" y="193"/>
                      <a:pt x="413" y="251"/>
                    </a:cubicBezTo>
                    <a:cubicBezTo>
                      <a:pt x="391" y="342"/>
                      <a:pt x="313" y="404"/>
                      <a:pt x="220" y="404"/>
                    </a:cubicBezTo>
                    <a:cubicBezTo>
                      <a:pt x="203" y="404"/>
                      <a:pt x="193" y="410"/>
                      <a:pt x="182" y="423"/>
                    </a:cubicBezTo>
                    <a:cubicBezTo>
                      <a:pt x="106" y="511"/>
                      <a:pt x="75" y="613"/>
                      <a:pt x="82" y="728"/>
                    </a:cubicBezTo>
                    <a:cubicBezTo>
                      <a:pt x="83" y="761"/>
                      <a:pt x="83" y="795"/>
                      <a:pt x="87" y="829"/>
                    </a:cubicBezTo>
                    <a:cubicBezTo>
                      <a:pt x="88" y="840"/>
                      <a:pt x="86" y="839"/>
                      <a:pt x="77" y="841"/>
                    </a:cubicBezTo>
                    <a:cubicBezTo>
                      <a:pt x="42" y="847"/>
                      <a:pt x="44" y="847"/>
                      <a:pt x="43" y="810"/>
                    </a:cubicBezTo>
                    <a:cubicBezTo>
                      <a:pt x="41" y="751"/>
                      <a:pt x="40" y="692"/>
                      <a:pt x="51" y="633"/>
                    </a:cubicBezTo>
                    <a:cubicBezTo>
                      <a:pt x="64" y="561"/>
                      <a:pt x="99" y="495"/>
                      <a:pt x="141" y="447"/>
                    </a:cubicBezTo>
                    <a:cubicBezTo>
                      <a:pt x="144" y="443"/>
                      <a:pt x="166" y="422"/>
                      <a:pt x="183" y="404"/>
                    </a:cubicBezTo>
                    <a:cubicBezTo>
                      <a:pt x="145" y="394"/>
                      <a:pt x="114" y="380"/>
                      <a:pt x="85" y="357"/>
                    </a:cubicBezTo>
                    <a:cubicBezTo>
                      <a:pt x="39" y="321"/>
                      <a:pt x="20" y="272"/>
                      <a:pt x="14" y="216"/>
                    </a:cubicBezTo>
                    <a:cubicBezTo>
                      <a:pt x="0" y="83"/>
                      <a:pt x="108" y="9"/>
                      <a:pt x="199" y="3"/>
                    </a:cubicBezTo>
                    <a:cubicBezTo>
                      <a:pt x="256" y="0"/>
                      <a:pt x="305" y="15"/>
                      <a:pt x="334" y="35"/>
                    </a:cubicBezTo>
                    <a:cubicBezTo>
                      <a:pt x="352" y="47"/>
                      <a:pt x="374" y="66"/>
                      <a:pt x="386" y="88"/>
                    </a:cubicBezTo>
                    <a:close/>
                    <a:moveTo>
                      <a:pt x="71" y="202"/>
                    </a:moveTo>
                    <a:cubicBezTo>
                      <a:pt x="71" y="283"/>
                      <a:pt x="135" y="349"/>
                      <a:pt x="216" y="350"/>
                    </a:cubicBezTo>
                    <a:cubicBezTo>
                      <a:pt x="296" y="350"/>
                      <a:pt x="364" y="283"/>
                      <a:pt x="364" y="203"/>
                    </a:cubicBezTo>
                    <a:cubicBezTo>
                      <a:pt x="364" y="122"/>
                      <a:pt x="298" y="56"/>
                      <a:pt x="218" y="56"/>
                    </a:cubicBezTo>
                    <a:cubicBezTo>
                      <a:pt x="136" y="55"/>
                      <a:pt x="71" y="120"/>
                      <a:pt x="71" y="2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7" y="1542412"/>
              <a:ext cx="564463" cy="5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6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in USS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6790" y="5109632"/>
            <a:ext cx="866204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None/>
              <a:defRPr/>
            </a:pPr>
            <a:r>
              <a:rPr lang="en-GB" altLang="en-U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Salary £000s</a:t>
            </a:r>
            <a:endParaRPr lang="en-GB" altLang="en-US" sz="1200" b="1" i="1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9127" y="4820316"/>
            <a:ext cx="335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  <a:defRPr/>
            </a:pPr>
            <a:r>
              <a:rPr lang="en-GB" sz="1400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0</a:t>
            </a:r>
            <a:endParaRPr lang="en-GB" sz="1400" i="1" dirty="0">
              <a:solidFill>
                <a:srgbClr val="5A5A5A">
                  <a:lumMod val="60000"/>
                  <a:lumOff val="40000"/>
                </a:srgbClr>
              </a:solidFill>
              <a:ea typeface="ＭＳ Ｐゴシック" charset="0"/>
              <a:cs typeface="Calibri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02505" y="4800168"/>
            <a:ext cx="538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  <a:defRPr/>
            </a:pPr>
            <a:r>
              <a:rPr lang="en-GB" sz="1400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20</a:t>
            </a:r>
            <a:endParaRPr lang="en-GB" sz="1400" i="1" dirty="0">
              <a:solidFill>
                <a:srgbClr val="5A5A5A">
                  <a:lumMod val="60000"/>
                  <a:lumOff val="40000"/>
                </a:srgbClr>
              </a:solidFill>
              <a:ea typeface="ＭＳ Ｐゴシック" charset="0"/>
              <a:cs typeface="Calibri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5400000">
            <a:off x="4182250" y="2684104"/>
            <a:ext cx="2030964" cy="5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None/>
              <a:defRPr/>
            </a:pPr>
            <a:r>
              <a:rPr lang="en-GB" altLang="en-US" sz="1400" dirty="0" smtClean="0">
                <a:solidFill>
                  <a:srgbClr val="FFFFFF"/>
                </a:solidFill>
                <a:latin typeface="Calibri" pitchFamily="34" charset="0"/>
              </a:rPr>
              <a:t>£55,550</a:t>
            </a:r>
            <a:endParaRPr lang="en-GB" altLang="en-US" sz="1400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6792" y="4686213"/>
            <a:ext cx="8662040" cy="155229"/>
            <a:chOff x="426792" y="5234629"/>
            <a:chExt cx="8662040" cy="155229"/>
          </a:xfrm>
        </p:grpSpPr>
        <p:grpSp>
          <p:nvGrpSpPr>
            <p:cNvPr id="9" name="Group 8"/>
            <p:cNvGrpSpPr/>
            <p:nvPr/>
          </p:nvGrpSpPr>
          <p:grpSpPr>
            <a:xfrm>
              <a:off x="693942" y="5247455"/>
              <a:ext cx="8139355" cy="142403"/>
              <a:chOff x="693942" y="5434389"/>
              <a:chExt cx="8139355" cy="27750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 flipH="1">
                <a:off x="555190" y="5573141"/>
                <a:ext cx="277503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>
                <a:off x="2184222" y="5573141"/>
                <a:ext cx="277503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>
                <a:off x="3810351" y="5573141"/>
                <a:ext cx="277503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439384" y="5573141"/>
                <a:ext cx="277503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>
                <a:off x="7065513" y="5573141"/>
                <a:ext cx="277503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>
                <a:off x="8694545" y="5573141"/>
                <a:ext cx="277503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rot="5400000">
              <a:off x="4751712" y="909709"/>
              <a:ext cx="12199" cy="866204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38256" y="4833020"/>
            <a:ext cx="538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  <a:defRPr/>
            </a:pPr>
            <a:r>
              <a:rPr lang="en-GB" sz="1400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4</a:t>
            </a:r>
            <a:r>
              <a:rPr lang="en-GB" sz="1400" dirty="0" smtClean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0</a:t>
            </a:r>
            <a:endParaRPr lang="en-GB" sz="1400" i="1" dirty="0">
              <a:solidFill>
                <a:srgbClr val="5A5A5A">
                  <a:lumMod val="60000"/>
                  <a:lumOff val="40000"/>
                </a:srgbClr>
              </a:solidFill>
              <a:ea typeface="ＭＳ Ｐゴシック" charset="0"/>
              <a:cs typeface="Calibri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57661" y="4833020"/>
            <a:ext cx="538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  <a:defRPr/>
            </a:pPr>
            <a:r>
              <a:rPr lang="en-GB" sz="1400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6</a:t>
            </a:r>
            <a:r>
              <a:rPr lang="en-GB" sz="1400" dirty="0" smtClean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0</a:t>
            </a:r>
            <a:endParaRPr lang="en-GB" sz="1400" i="1" dirty="0">
              <a:solidFill>
                <a:srgbClr val="5A5A5A">
                  <a:lumMod val="60000"/>
                  <a:lumOff val="40000"/>
                </a:srgbClr>
              </a:solidFill>
              <a:ea typeface="ＭＳ Ｐゴシック" charset="0"/>
              <a:cs typeface="Calibri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883795" y="4820316"/>
            <a:ext cx="538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  <a:defRPr/>
            </a:pPr>
            <a:r>
              <a:rPr lang="en-GB" sz="1400" dirty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8</a:t>
            </a:r>
            <a:r>
              <a:rPr lang="en-GB" sz="1400" dirty="0" smtClean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0</a:t>
            </a:r>
            <a:endParaRPr lang="en-GB" sz="1400" i="1" dirty="0">
              <a:solidFill>
                <a:srgbClr val="5A5A5A">
                  <a:lumMod val="60000"/>
                  <a:lumOff val="40000"/>
                </a:srgbClr>
              </a:solidFill>
              <a:ea typeface="ＭＳ Ｐゴシック" charset="0"/>
              <a:cs typeface="Calibri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522585" y="4840234"/>
            <a:ext cx="538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  <a:defRPr/>
            </a:pPr>
            <a:r>
              <a:rPr lang="en-GB" sz="1400" dirty="0" smtClean="0">
                <a:solidFill>
                  <a:srgbClr val="5A5A5A">
                    <a:lumMod val="60000"/>
                    <a:lumOff val="40000"/>
                  </a:srgbClr>
                </a:solidFill>
                <a:ea typeface="ＭＳ Ｐゴシック" charset="0"/>
              </a:rPr>
              <a:t>100</a:t>
            </a:r>
            <a:endParaRPr lang="en-GB" sz="1400" i="1" dirty="0">
              <a:solidFill>
                <a:srgbClr val="5A5A5A">
                  <a:lumMod val="60000"/>
                  <a:lumOff val="40000"/>
                </a:srgbClr>
              </a:solidFill>
              <a:ea typeface="ＭＳ Ｐゴシック" charset="0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71601" y="1796850"/>
            <a:ext cx="3889370" cy="2413001"/>
            <a:chOff x="5171601" y="2209794"/>
            <a:chExt cx="3889370" cy="2413001"/>
          </a:xfrm>
        </p:grpSpPr>
        <p:sp>
          <p:nvSpPr>
            <p:cNvPr id="22" name="Pentagon 21"/>
            <p:cNvSpPr/>
            <p:nvPr/>
          </p:nvSpPr>
          <p:spPr>
            <a:xfrm>
              <a:off x="5171601" y="2209794"/>
              <a:ext cx="3889370" cy="2413001"/>
            </a:xfrm>
            <a:prstGeom prst="homePlate">
              <a:avLst>
                <a:gd name="adj" fmla="val 43258"/>
              </a:avLst>
            </a:prstGeom>
            <a:solidFill>
              <a:srgbClr val="A6E2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91529" y="3010544"/>
              <a:ext cx="3500250" cy="1010834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 anchorCtr="0">
              <a:noAutofit/>
            </a:bodyPr>
            <a:lstStyle/>
            <a:p>
              <a:pPr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6D9E"/>
                  </a:solidFill>
                </a:rPr>
                <a:t>USS Investment Builder (DC)</a:t>
              </a:r>
            </a:p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400" dirty="0" smtClean="0">
                  <a:solidFill>
                    <a:srgbClr val="FFFFFF">
                      <a:lumMod val="50000"/>
                    </a:srgbClr>
                  </a:solidFill>
                </a:rPr>
                <a:t>Automatic </a:t>
              </a:r>
              <a:r>
                <a:rPr lang="en-GB" altLang="en-US" sz="1400" dirty="0">
                  <a:solidFill>
                    <a:srgbClr val="FFFFFF">
                      <a:lumMod val="50000"/>
                    </a:srgbClr>
                  </a:solidFill>
                </a:rPr>
                <a:t>for salaries of </a:t>
              </a:r>
              <a:r>
                <a:rPr lang="en-GB" altLang="en-US" sz="1400" dirty="0" smtClean="0">
                  <a:solidFill>
                    <a:srgbClr val="FFFFFF">
                      <a:lumMod val="50000"/>
                    </a:srgbClr>
                  </a:solidFill>
                </a:rPr>
                <a:t>£57,216.50* </a:t>
              </a:r>
              <a:r>
                <a:rPr lang="en-GB" altLang="en-US" sz="1400" dirty="0">
                  <a:solidFill>
                    <a:srgbClr val="FFFFFF">
                      <a:lumMod val="50000"/>
                    </a:srgbClr>
                  </a:solidFill>
                </a:rPr>
                <a:t>and </a:t>
              </a:r>
              <a:r>
                <a:rPr lang="en-GB" altLang="en-US" sz="1400" dirty="0" smtClean="0">
                  <a:solidFill>
                    <a:srgbClr val="FFFFFF">
                      <a:lumMod val="50000"/>
                    </a:srgbClr>
                  </a:solidFill>
                </a:rPr>
                <a:t>over with </a:t>
              </a:r>
              <a:r>
                <a:rPr lang="en-GB" altLang="en-US" sz="1400" dirty="0">
                  <a:solidFill>
                    <a:srgbClr val="FFFFFF">
                      <a:lumMod val="50000"/>
                    </a:srgbClr>
                  </a:solidFill>
                </a:rPr>
                <a:t>the option to </a:t>
              </a:r>
              <a:r>
                <a:rPr lang="en-GB" altLang="en-US" sz="1400" dirty="0" smtClean="0">
                  <a:solidFill>
                    <a:srgbClr val="FFFFFF">
                      <a:lumMod val="50000"/>
                    </a:srgbClr>
                  </a:solidFill>
                </a:rPr>
                <a:t>make voluntary </a:t>
              </a:r>
              <a:r>
                <a:rPr lang="en-GB" altLang="en-US" sz="1400" dirty="0">
                  <a:solidFill>
                    <a:srgbClr val="FFFFFF">
                      <a:lumMod val="50000"/>
                    </a:srgbClr>
                  </a:solidFill>
                </a:rPr>
                <a:t>contributions </a:t>
              </a:r>
              <a:r>
                <a:rPr lang="en-GB" altLang="en-US" sz="1400" dirty="0" smtClean="0">
                  <a:solidFill>
                    <a:srgbClr val="FFFFFF">
                      <a:lumMod val="50000"/>
                    </a:srgbClr>
                  </a:solidFill>
                </a:rPr>
                <a:t>and </a:t>
              </a:r>
              <a:r>
                <a:rPr lang="en-GB" altLang="en-US" sz="1400" dirty="0">
                  <a:solidFill>
                    <a:srgbClr val="FFFFFF">
                      <a:lumMod val="50000"/>
                    </a:srgbClr>
                  </a:solidFill>
                </a:rPr>
                <a:t>choose the </a:t>
              </a:r>
              <a:r>
                <a:rPr lang="en-GB" altLang="en-US" sz="1400" dirty="0" smtClean="0">
                  <a:solidFill>
                    <a:srgbClr val="FFFFFF">
                      <a:lumMod val="50000"/>
                    </a:srgbClr>
                  </a:solidFill>
                </a:rPr>
                <a:t>match</a:t>
              </a:r>
              <a:endParaRPr lang="en-GB" altLang="en-US" sz="1400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791" y="1796850"/>
            <a:ext cx="4770941" cy="2413001"/>
            <a:chOff x="426791" y="2209794"/>
            <a:chExt cx="4770941" cy="2413001"/>
          </a:xfrm>
        </p:grpSpPr>
        <p:sp>
          <p:nvSpPr>
            <p:cNvPr id="25" name="Rectangle 24"/>
            <p:cNvSpPr/>
            <p:nvPr/>
          </p:nvSpPr>
          <p:spPr>
            <a:xfrm>
              <a:off x="426791" y="2209794"/>
              <a:ext cx="4770941" cy="2413001"/>
            </a:xfrm>
            <a:prstGeom prst="rect">
              <a:avLst/>
            </a:prstGeom>
            <a:solidFill>
              <a:srgbClr val="FCCFA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26" name="TextBox 125"/>
            <p:cNvSpPr txBox="1">
              <a:spLocks noChangeArrowheads="1"/>
            </p:cNvSpPr>
            <p:nvPr/>
          </p:nvSpPr>
          <p:spPr bwMode="auto">
            <a:xfrm>
              <a:off x="593797" y="3010544"/>
              <a:ext cx="4406936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GB" altLang="en-US" sz="1600" b="1" dirty="0">
                  <a:solidFill>
                    <a:srgbClr val="F48132"/>
                  </a:solidFill>
                  <a:latin typeface="Arial"/>
                </a:rPr>
                <a:t>USS Retirement </a:t>
              </a:r>
              <a:r>
                <a:rPr lang="en-GB" altLang="en-US" sz="1600" b="1" dirty="0" smtClean="0">
                  <a:solidFill>
                    <a:srgbClr val="F48132"/>
                  </a:solidFill>
                  <a:latin typeface="Arial"/>
                </a:rPr>
                <a:t>Income Builder </a:t>
              </a:r>
              <a:r>
                <a:rPr lang="en-GB" altLang="en-US" sz="1600" b="1" dirty="0">
                  <a:solidFill>
                    <a:srgbClr val="F48132"/>
                  </a:solidFill>
                  <a:latin typeface="Arial"/>
                </a:rPr>
                <a:t>(DB</a:t>
              </a:r>
              <a:r>
                <a:rPr lang="en-GB" altLang="en-US" sz="1600" b="1" dirty="0" smtClean="0">
                  <a:solidFill>
                    <a:srgbClr val="F48132"/>
                  </a:solidFill>
                  <a:latin typeface="Arial"/>
                </a:rPr>
                <a:t>)</a:t>
              </a:r>
              <a:endParaRPr lang="en-GB" altLang="en-US" sz="1600" b="1" dirty="0">
                <a:solidFill>
                  <a:srgbClr val="006D9E"/>
                </a:solidFill>
                <a:latin typeface="Arial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400" dirty="0">
                  <a:solidFill>
                    <a:srgbClr val="FFFFFF">
                      <a:lumMod val="50000"/>
                    </a:srgbClr>
                  </a:solidFill>
                  <a:latin typeface="Arial"/>
                </a:rPr>
                <a:t>1/75th of annual salary up to a prescribed threshold, with the option to make voluntary contributions to the USS Investment Builder and choose ‘the match</a:t>
              </a:r>
              <a:r>
                <a:rPr lang="en-GB" altLang="en-US" sz="1200" dirty="0">
                  <a:solidFill>
                    <a:srgbClr val="FFFFFF">
                      <a:lumMod val="50000"/>
                    </a:srgbClr>
                  </a:solidFill>
                  <a:latin typeface="Arial"/>
                </a:rPr>
                <a:t>’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31249" y="763459"/>
            <a:ext cx="1350668" cy="3922754"/>
            <a:chOff x="4521201" y="1176403"/>
            <a:chExt cx="1350668" cy="3922754"/>
          </a:xfrm>
        </p:grpSpPr>
        <p:grpSp>
          <p:nvGrpSpPr>
            <p:cNvPr id="28" name="Group 27"/>
            <p:cNvGrpSpPr/>
            <p:nvPr/>
          </p:nvGrpSpPr>
          <p:grpSpPr>
            <a:xfrm>
              <a:off x="4521201" y="1176403"/>
              <a:ext cx="1350668" cy="635912"/>
              <a:chOff x="4521201" y="1176403"/>
              <a:chExt cx="1350668" cy="635912"/>
            </a:xfrm>
          </p:grpSpPr>
          <p:sp>
            <p:nvSpPr>
              <p:cNvPr id="30" name="Flowchart: Off-page Connector 29"/>
              <p:cNvSpPr/>
              <p:nvPr/>
            </p:nvSpPr>
            <p:spPr>
              <a:xfrm>
                <a:off x="4563156" y="1239681"/>
                <a:ext cx="1308713" cy="572634"/>
              </a:xfrm>
              <a:prstGeom prst="flowChartOffpageConnector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lowchart: Off-page Connector 30"/>
              <p:cNvSpPr/>
              <p:nvPr/>
            </p:nvSpPr>
            <p:spPr>
              <a:xfrm>
                <a:off x="4521201" y="1176403"/>
                <a:ext cx="1308713" cy="572634"/>
              </a:xfrm>
              <a:prstGeom prst="flowChartOffpageConnector">
                <a:avLst/>
              </a:prstGeom>
              <a:solidFill>
                <a:srgbClr val="F481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64090" y="1233331"/>
                <a:ext cx="1251478" cy="391628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r>
                  <a:rPr lang="en-GB" altLang="en-US" sz="1600" b="1" dirty="0">
                    <a:solidFill>
                      <a:srgbClr val="FFFFFF"/>
                    </a:solidFill>
                  </a:rPr>
                  <a:t>£</a:t>
                </a:r>
                <a:r>
                  <a:rPr lang="en-GB" altLang="en-US" sz="1600" b="1" dirty="0" smtClean="0">
                    <a:solidFill>
                      <a:srgbClr val="FFFFFF"/>
                    </a:solidFill>
                  </a:rPr>
                  <a:t>57,216.50*</a:t>
                </a:r>
                <a:endParaRPr lang="en-GB" altLang="en-US" sz="1600" b="1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flipV="1">
              <a:off x="5175081" y="1624959"/>
              <a:ext cx="0" cy="3474198"/>
            </a:xfrm>
            <a:prstGeom prst="line">
              <a:avLst/>
            </a:prstGeom>
            <a:ln w="28575">
              <a:solidFill>
                <a:srgbClr val="F4813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26791" y="5688395"/>
            <a:ext cx="863418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None/>
              <a:defRPr/>
            </a:pPr>
            <a:r>
              <a:rPr lang="en-GB" altLang="en-U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*2018/19:The </a:t>
            </a:r>
            <a:r>
              <a:rPr lang="en-GB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threshold increases annually, broadly in line with the Consumer Price Index measure of </a:t>
            </a:r>
            <a:r>
              <a:rPr lang="en-GB" altLang="en-U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inflation</a:t>
            </a:r>
            <a:endParaRPr lang="en-GB" altLang="en-US" sz="1200" b="1" i="1" dirty="0" smtClean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88" y="139259"/>
            <a:ext cx="1363560" cy="136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dirty="0" smtClean="0"/>
              <a:t>USS investment builder – above threshold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Uss… current contributions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06" y="73942"/>
            <a:ext cx="1081848" cy="10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22275" y="1111250"/>
            <a:ext cx="7813675" cy="5021263"/>
            <a:chOff x="665163" y="1587500"/>
            <a:chExt cx="7813675" cy="5021263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316538" y="1587500"/>
              <a:ext cx="3159125" cy="3516313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65163" y="1587500"/>
              <a:ext cx="3159125" cy="35163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62"/>
            <p:cNvSpPr txBox="1">
              <a:spLocks noChangeArrowheads="1"/>
            </p:cNvSpPr>
            <p:nvPr/>
          </p:nvSpPr>
          <p:spPr bwMode="auto">
            <a:xfrm>
              <a:off x="3824288" y="2605088"/>
              <a:ext cx="149225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600" b="1"/>
                <a:t>+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341438" y="2305050"/>
              <a:ext cx="1792287" cy="1709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4000" dirty="0"/>
                <a:t>8%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978525" y="2305050"/>
              <a:ext cx="1792288" cy="1709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4000" dirty="0"/>
                <a:t>12%</a:t>
              </a:r>
            </a:p>
          </p:txBody>
        </p: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942975" y="1830388"/>
              <a:ext cx="26781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>
                  <a:latin typeface="Arial" charset="0"/>
                </a:rPr>
                <a:t>You contribute </a:t>
              </a:r>
              <a:endParaRPr lang="en-GB" altLang="en-US" sz="1600" dirty="0">
                <a:latin typeface="Arial" charset="0"/>
              </a:endParaRPr>
            </a:p>
          </p:txBody>
        </p:sp>
        <p:sp>
          <p:nvSpPr>
            <p:cNvPr id="26" name="TextBox 197"/>
            <p:cNvSpPr txBox="1">
              <a:spLocks noChangeArrowheads="1"/>
            </p:cNvSpPr>
            <p:nvPr/>
          </p:nvSpPr>
          <p:spPr bwMode="auto">
            <a:xfrm>
              <a:off x="908050" y="4135438"/>
              <a:ext cx="26781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>
                  <a:latin typeface="Arial" charset="0"/>
                </a:rPr>
                <a:t>of your salary </a:t>
              </a:r>
              <a:r>
                <a:rPr lang="en-GB" altLang="en-US" sz="1600" dirty="0">
                  <a:latin typeface="Arial" charset="0"/>
                </a:rPr>
                <a:t>above the salary threshold</a:t>
              </a:r>
            </a:p>
          </p:txBody>
        </p:sp>
        <p:sp>
          <p:nvSpPr>
            <p:cNvPr id="27" name="TextBox 198"/>
            <p:cNvSpPr txBox="1">
              <a:spLocks noChangeArrowheads="1"/>
            </p:cNvSpPr>
            <p:nvPr/>
          </p:nvSpPr>
          <p:spPr bwMode="auto">
            <a:xfrm>
              <a:off x="5557838" y="1830388"/>
              <a:ext cx="26781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>
                  <a:latin typeface="Arial" charset="0"/>
                </a:rPr>
                <a:t>Your employer contributes</a:t>
              </a:r>
              <a:endParaRPr lang="en-GB" altLang="en-US" sz="1600" dirty="0"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5163" y="6132513"/>
              <a:ext cx="7812087" cy="476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9" name="TextBox 200"/>
            <p:cNvSpPr txBox="1">
              <a:spLocks noChangeArrowheads="1"/>
            </p:cNvSpPr>
            <p:nvPr/>
          </p:nvSpPr>
          <p:spPr bwMode="auto">
            <a:xfrm>
              <a:off x="666750" y="6205538"/>
              <a:ext cx="78105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This is in addition to your benefits in the USS Retirement Income Builder</a:t>
              </a:r>
            </a:p>
          </p:txBody>
        </p:sp>
        <p:sp>
          <p:nvSpPr>
            <p:cNvPr id="30" name="TextBox 201"/>
            <p:cNvSpPr txBox="1">
              <a:spLocks noChangeArrowheads="1"/>
            </p:cNvSpPr>
            <p:nvPr/>
          </p:nvSpPr>
          <p:spPr bwMode="auto">
            <a:xfrm>
              <a:off x="5557838" y="4135438"/>
              <a:ext cx="26781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Arial" charset="0"/>
                </a:rPr>
                <a:t>of your salary above the salary threshold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6750" y="5370513"/>
              <a:ext cx="7812088" cy="6143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2" name="TextBox 203"/>
            <p:cNvSpPr txBox="1">
              <a:spLocks noChangeArrowheads="1"/>
            </p:cNvSpPr>
            <p:nvPr/>
          </p:nvSpPr>
          <p:spPr bwMode="auto">
            <a:xfrm>
              <a:off x="669925" y="5510213"/>
              <a:ext cx="7808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Arial" charset="0"/>
                </a:rPr>
                <a:t>INTO THE USS INVESTMENT BUILDER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 investment </a:t>
            </a:r>
            <a:r>
              <a:rPr lang="en-US" dirty="0" smtClean="0"/>
              <a:t>builder </a:t>
            </a:r>
            <a:r>
              <a:rPr lang="en-GB" dirty="0" smtClean="0"/>
              <a:t>– “THE MATCH”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06" y="73942"/>
            <a:ext cx="1081848" cy="10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3614" y="970387"/>
            <a:ext cx="7732680" cy="5319130"/>
            <a:chOff x="665163" y="1219200"/>
            <a:chExt cx="7813675" cy="5389563"/>
          </a:xfrm>
        </p:grpSpPr>
        <p:sp>
          <p:nvSpPr>
            <p:cNvPr id="7" name="TextBox 62"/>
            <p:cNvSpPr txBox="1">
              <a:spLocks noChangeArrowheads="1"/>
            </p:cNvSpPr>
            <p:nvPr/>
          </p:nvSpPr>
          <p:spPr bwMode="auto">
            <a:xfrm>
              <a:off x="3825875" y="2097088"/>
              <a:ext cx="1492250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800" b="1">
                  <a:solidFill>
                    <a:srgbClr val="666699"/>
                  </a:solidFill>
                </a:rPr>
                <a:t>+</a:t>
              </a:r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66750" y="1219200"/>
              <a:ext cx="7810500" cy="3971925"/>
              <a:chOff x="655782" y="1524000"/>
              <a:chExt cx="7809345" cy="397163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5782" y="1524000"/>
                <a:ext cx="3158658" cy="39716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06469" y="1524000"/>
                <a:ext cx="3158658" cy="39716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350963" y="2298700"/>
              <a:ext cx="1792287" cy="170973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4800" dirty="0"/>
                <a:t>1%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00750" y="2298700"/>
              <a:ext cx="1792288" cy="1709738"/>
            </a:xfrm>
            <a:prstGeom prst="ellipse">
              <a:avLst/>
            </a:prstGeom>
            <a:solidFill>
              <a:srgbClr val="991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4800" dirty="0"/>
                <a:t>1%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904875" y="1395413"/>
              <a:ext cx="2678113" cy="59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 smtClean="0">
                  <a:latin typeface="Arial" charset="0"/>
                </a:rPr>
                <a:t>If you </a:t>
              </a:r>
              <a:r>
                <a:rPr lang="en-GB" altLang="en-US" sz="1600" dirty="0">
                  <a:latin typeface="Arial" charset="0"/>
                </a:rPr>
                <a:t>contribute </a:t>
              </a:r>
              <a:br>
                <a:rPr lang="en-GB" altLang="en-US" sz="1600" dirty="0">
                  <a:latin typeface="Arial" charset="0"/>
                </a:rPr>
              </a:br>
              <a:r>
                <a:rPr lang="en-GB" altLang="en-US" sz="1600" dirty="0">
                  <a:latin typeface="Arial" charset="0"/>
                </a:rPr>
                <a:t>an additional</a:t>
              </a:r>
            </a:p>
          </p:txBody>
        </p:sp>
        <p:sp>
          <p:nvSpPr>
            <p:cNvPr id="12" name="TextBox 197"/>
            <p:cNvSpPr txBox="1">
              <a:spLocks noChangeArrowheads="1"/>
            </p:cNvSpPr>
            <p:nvPr/>
          </p:nvSpPr>
          <p:spPr bwMode="auto">
            <a:xfrm>
              <a:off x="908050" y="4364038"/>
              <a:ext cx="26781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Arial" charset="0"/>
                </a:rPr>
                <a:t>or more of your salary</a:t>
              </a:r>
            </a:p>
          </p:txBody>
        </p:sp>
        <p:sp>
          <p:nvSpPr>
            <p:cNvPr id="13" name="TextBox 198"/>
            <p:cNvSpPr txBox="1">
              <a:spLocks noChangeArrowheads="1"/>
            </p:cNvSpPr>
            <p:nvPr/>
          </p:nvSpPr>
          <p:spPr bwMode="auto">
            <a:xfrm>
              <a:off x="5557838" y="1395413"/>
              <a:ext cx="26781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Arial" charset="0"/>
                </a:rPr>
                <a:t>Your employer also contributes an additional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5163" y="6132513"/>
              <a:ext cx="7812087" cy="476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" name="TextBox 200"/>
            <p:cNvSpPr txBox="1">
              <a:spLocks noChangeArrowheads="1"/>
            </p:cNvSpPr>
            <p:nvPr/>
          </p:nvSpPr>
          <p:spPr bwMode="auto">
            <a:xfrm>
              <a:off x="666750" y="6205538"/>
              <a:ext cx="78105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You can choose to pay more, but your employer will only match the first 1%</a:t>
              </a:r>
            </a:p>
          </p:txBody>
        </p:sp>
        <p:sp>
          <p:nvSpPr>
            <p:cNvPr id="16" name="TextBox 201"/>
            <p:cNvSpPr txBox="1">
              <a:spLocks noChangeArrowheads="1"/>
            </p:cNvSpPr>
            <p:nvPr/>
          </p:nvSpPr>
          <p:spPr bwMode="auto">
            <a:xfrm>
              <a:off x="5557838" y="4364038"/>
              <a:ext cx="26781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Arial" charset="0"/>
                </a:rPr>
                <a:t>of your salary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750" y="5370513"/>
              <a:ext cx="7812088" cy="6143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8" name="TextBox 203"/>
            <p:cNvSpPr txBox="1">
              <a:spLocks noChangeArrowheads="1"/>
            </p:cNvSpPr>
            <p:nvPr/>
          </p:nvSpPr>
          <p:spPr bwMode="auto">
            <a:xfrm>
              <a:off x="665163" y="5508625"/>
              <a:ext cx="78089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Arial" charset="0"/>
                </a:rPr>
                <a:t>INTO THE USS INVESTMENT BUILDER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8"/>
  <p:tag name="MMCOA_FONTSIZE_M" val="8"/>
  <p:tag name="MMCOA_FONTSIZE_S" val="8"/>
  <p:tag name="MMCOA_FONTSIZE_T" val="8"/>
  <p:tag name="MMCOA_POSITION_L" val="195.5905;508.96;9.69378;474.2362"/>
  <p:tag name="MMCOA_POSITION_M" val="195.5905;508.96;9.69378;474.2362"/>
  <p:tag name="MMCOA_POSITION_S" val="195.5905;508.96;9.69378;474.2362"/>
  <p:tag name="MMCOA_POSITION_T" val="195.5905;508.96;9.69378;474.23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684.jpg&lt;/ImageFile&gt;&#10;  &lt;ThumbNailFile&gt;C:\Users\padma-bhagchandani\AppData\Roaming\MMC\Templates\Images\Cache\MER2015\T0000684D1000010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  &lt;Triangle&gt;&#10;        &lt;RowGrid&gt;1&lt;/RowGrid&gt;&#10;        &lt;ColumnGrid&gt;7&lt;/ColumnGrid&gt;&#10;        &lt;Flip&gt;1&lt;/Flip&gt;&#10;        &lt;ColorNumber&gt;1&lt;/ColorNumber&gt;&#10;        &lt;Opacity&gt;0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8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16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70079;513.7227;8.482047;272.2367"/>
  <p:tag name="MMCOA_POSITION_M" val="37.70079;513.7227;8.482047;272.2367"/>
  <p:tag name="MMCOA_POSITION_S" val="37.70079;513.7227;8.482047;272.2367"/>
  <p:tag name="MMCOA_POSITION_T" val="37.70079;513.7227;8.482047;272.2367"/>
  <p:tag name="MMCOA_HIDEONCOLOUR" val="N"/>
  <p:tag name="MMCOA_HIDEONWHITE" val="N"/>
  <p:tag name="MMCOA_HIDEONCLASSIC" val="Y"/>
  <p:tag name="MMCOA_HIDEONTEXT" val="Y"/>
  <p:tag name="MMCOA_HIDEONECO" val="Y"/>
  <p:tag name="MMCOA_HIDEONBALLROOM" val="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8"/>
  <p:tag name="MMCOA_FONTSIZE_M" val="8"/>
  <p:tag name="MMCOA_FONTSIZE_S" val="8"/>
  <p:tag name="MMCOA_FONTSIZE_T" val="8"/>
  <p:tag name="MMCOA_POSITION_L" val="195.5905;508.96;9.69378;474.2362"/>
  <p:tag name="MMCOA_POSITION_M" val="195.5905;508.96;9.69378;474.2362"/>
  <p:tag name="MMCOA_POSITION_S" val="195.5905;508.96;9.69378;474.2362"/>
  <p:tag name="MMCOA_POSITION_T" val="195.5905;508.96;9.69378;474.23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684.jpg&lt;/ImageFile&gt;&#10;  &lt;ThumbNailFile&gt;C:\Users\padma-bhagchandani\AppData\Roaming\MMC\Templates\Images\Cache\MER2015\T0000684D1000010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  &lt;Triangle&gt;&#10;        &lt;RowGrid&gt;1&lt;/RowGrid&gt;&#10;        &lt;ColumnGrid&gt;7&lt;/ColumnGrid&gt;&#10;        &lt;Flip&gt;1&lt;/Flip&gt;&#10;        &lt;ColorNumber&gt;1&lt;/ColorNumber&gt;&#10;        &lt;Opacity&gt;0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8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16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70079;513.7227;8.482047;272.2367"/>
  <p:tag name="MMCOA_POSITION_M" val="37.70079;513.7227;8.482047;272.2367"/>
  <p:tag name="MMCOA_POSITION_S" val="37.70079;513.7227;8.482047;272.2367"/>
  <p:tag name="MMCOA_POSITION_T" val="37.70079;513.7227;8.482047;272.2367"/>
  <p:tag name="MMCOA_HIDEONCOLOUR" val="N"/>
  <p:tag name="MMCOA_HIDEONWHITE" val="N"/>
  <p:tag name="MMCOA_HIDEONCLASSIC" val="Y"/>
  <p:tag name="MMCOA_HIDEONTEXT" val="Y"/>
  <p:tag name="MMCOA_HIDEONECO" val="Y"/>
  <p:tag name="MMCOA_HIDEONBALLROOM" val="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236.5376"/>
  <p:tag name="MMCOA_POSITION_M" val="32.5;507;12.11717;236.5376"/>
  <p:tag name="MMCOA_POSITION_S" val="32.5;507;12.11717;236.5376"/>
  <p:tag name="MMCOA_POSITION_T" val="32.5;507;12.11717;236.5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8"/>
  <p:tag name="MMCOA_FONTSIZE_M" val="8"/>
  <p:tag name="MMCOA_FONTSIZE_S" val="8"/>
  <p:tag name="MMCOA_FONTSIZE_T" val="8"/>
  <p:tag name="MMCOA_POSITION_L" val="195.5905;508.96;9.69378;474.2362"/>
  <p:tag name="MMCOA_POSITION_M" val="195.5905;508.96;9.69378;474.2362"/>
  <p:tag name="MMCOA_POSITION_S" val="195.5905;508.96;9.69378;474.2362"/>
  <p:tag name="MMCOA_POSITION_T" val="195.5905;508.96;9.69378;474.23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SolidColour&lt;/TypeOfImag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5&lt;/ColumnGrid&gt;&#10;        &lt;Flip&gt;0&lt;/Flip&gt;&#10;        &lt;ColorNumber&gt;3&lt;/ColorNumber&gt;&#10;        &lt;Opacity&gt;1&lt;/Opacity&gt;&#10;      &lt;/Triangle&gt;&#10;      &lt;Triangle&gt;&#10;        &lt;RowGrid&gt;4&lt;/RowGrid&gt;&#10;        &lt;ColumnGrid&gt;2&lt;/ColumnGrid&gt;&#10;        &lt;Flip&gt;0&lt;/Flip&gt;&#10;        &lt;ColorNumber&gt;0&lt;/ColorNumber&gt;&#10;        &lt;Opacity&gt;1&lt;/Opacity&gt;&#10;      &lt;/Triangle&gt;&#10;      &lt;Triangle&gt;&#10;        &lt;RowGrid&gt;2&lt;/RowGrid&gt;&#10;        &lt;ColumnGrid&gt;4&lt;/ColumnGrid&gt;&#10;        &lt;Flip&gt;0&lt;/Flip&gt;&#10;        &lt;ColorNumber&gt;4&lt;/ColorNumber&gt;&#10;        &lt;Opacity&gt;1&lt;/Opacity&gt;&#10;      &lt;/Triangle&gt;&#10;      &lt;Triangle&gt;&#10;        &lt;RowGrid&gt;0&lt;/RowGrid&gt;&#10;        &lt;ColumnGrid&gt;4&lt;/ColumnGrid&gt;&#10;        &lt;Flip&gt;1&lt;/Flip&gt;&#10;        &lt;ColorNumber&gt;2&lt;/ColorNumber&gt;&#10;        &lt;Opacity&gt;1&lt;/Opacity&gt;&#10;      &lt;/Triangle&gt;&#10;    &lt;/Triangles&gt;&#10;    &lt;BlankCoordinates&gt;&#10;      &lt;BlankCoordinate&gt;&#10;        &lt;X&gt;0&lt;/X&gt;&#10;        &lt;Y&gt;5&lt;/Y&gt;&#10;      &lt;/BlankCoordinate&gt;&#10;      &lt;BlankCoordinate&gt;&#10;        &lt;X&gt;0&lt;/X&gt;&#10;        &lt;Y&gt;4&lt;/Y&gt;&#10;      &lt;/BlankCoordinate&gt;&#10;      &lt;BlankCoordinate&gt;&#10;        &lt;X&gt;2&lt;/X&gt;&#10;        &lt;Y&gt;4&lt;/Y&gt;&#10;      &lt;/BlankCoordinate&gt;&#10;      &lt;BlankCoordinate&gt;&#10;        &lt;X&gt;3&lt;/X&gt;&#10;        &lt;Y&gt;3&lt;/Y&gt;&#10;      &lt;/BlankCoordinate&gt;&#10;      &lt;BlankCoordinate&gt;&#10;        &lt;X&gt;0&lt;/X&gt;&#10;        &lt;Y&gt;3&lt;/Y&gt;&#10;      &lt;/BlankCoordinate&gt;&#10;      &lt;BlankCoordinate&gt;&#10;        &lt;X&gt;0&lt;/X&gt;&#10;        &lt;Y&gt;2&lt;/Y&gt;&#10;      &lt;/BlankCoordinate&gt;&#10;      &lt;BlankCoordinate&gt;&#10;        &lt;X&gt;4&lt;/X&gt;&#10;        &lt;Y&gt;2&lt;/Y&gt;&#10;      &lt;/BlankCoordinate&gt;&#10;      &lt;BlankCoordinate&gt;&#10;        &lt;X&gt;5&lt;/X&gt;&#10;        &lt;Y&gt;1&lt;/Y&gt;&#10;      &lt;/BlankCoordinate&gt;&#10;      &lt;BlankCoordinate&gt;&#10;        &lt;X&gt;5&lt;/X&gt;&#10;        &lt;Y&gt;1&lt;/Y&gt;&#10;      &lt;/BlankCoordinate&gt;&#10;      &lt;BlankCoordinate&gt;&#10;        &lt;X&gt;6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718.jpg&lt;/ImageFile&gt;&#10;  &lt;ThumbNailFile&gt;C:\Users\akansha-jain\AppData\Roaming\MMC\Templates\Images\Cache\MER2015\T0000718D1000003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6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08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718.jpg&lt;/ImageFile&gt;&#10;  &lt;ThumbNailFile&gt;C:\Users\akansha-jain\AppData\Roaming\MMC\Templates\Images\Cache\MER2015\T0000718D1000003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6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08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718.jpg&lt;/ImageFile&gt;&#10;  &lt;ThumbNailFile&gt;C:\Users\akansha-jain\AppData\Roaming\MMC\Templates\Images\Cache\MER2015\T0000718D1000003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6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08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103;375.25;691.75"/>
  <p:tag name="MMCOA_POSITION_M" val="32.5;103;375.25;691.75"/>
  <p:tag name="MMCOA_POSITION_S" val="32.5;103;375.25;691.75"/>
  <p:tag name="MMCOA_POSITION_T" val="32.5;103;375.25;691.75"/>
  <p:tag name="MMCOA_FONTSIZE_L" val="18"/>
  <p:tag name="MMCOA_FONTSIZE_M" val="18"/>
  <p:tag name="MMCOA_FONTSIZE_S" val="14"/>
  <p:tag name="MMCOA_FONTSIZE_T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CLASSIC" val="Y"/>
  <p:tag name="MMCOA_HIDEONTEXT" val="Y"/>
  <p:tag name="MMCOA_HIDEONECO" val="Y"/>
  <p:tag name="MMCOA_HIDEONBALLROOM" val="Y"/>
  <p:tag name="MMCOA_FONTSIZE_L" val="10"/>
  <p:tag name="MMCOA_FONTSIZE_M" val="10"/>
  <p:tag name="MMCOA_FONTSIZE_S" val="10"/>
  <p:tag name="MMCOA_FONTSIZE_T" val="10"/>
  <p:tag name="MMCOA_POSITION_L" val="32.5;507;12.11717;352.1558"/>
  <p:tag name="MMCOA_POSITION_M" val="32.5;507;12.11717;352.1558"/>
  <p:tag name="MMCOA_POSITION_S" val="32.5;507;12.11717;352.1558"/>
  <p:tag name="MMCOA_POSITION_T" val="32.5;507;12.11717;352.155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49.7305;513.6597;8.482047;56.16827"/>
  <p:tag name="MMCOA_POSITION_M" val="349.7305;513.6597;8.482047;56.16827"/>
  <p:tag name="MMCOA_POSITION_S" val="349.7305;513.6597;8.482047;56.16827"/>
  <p:tag name="MMCOA_POSITION_T" val="349.7305;513.6597;8.482047;56.16827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FONTSIZE_L" val="10"/>
  <p:tag name="MMCOA_FONTSIZE_M" val="10"/>
  <p:tag name="MMCOA_FONTSIZE_S" val="10"/>
  <p:tag name="MMCOA_FONTSIZE_T" val="10"/>
  <p:tag name="MMCOA_POSITION_L" val="32.5;507;12.11717;228"/>
  <p:tag name="MMCOA_POSITION_M" val="32.5;507;12.11717;228"/>
  <p:tag name="MMCOA_POSITION_S" val="32.5;507;12.11717;228"/>
  <p:tag name="MMCOA_POSITION_T" val="32.5;507;12.11717;2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32.5;483;0;691.75"/>
  <p:tag name="MMCOA_POSITION_M" val="32.5;483;0;691.75"/>
  <p:tag name="MMCOA_POSITION_S" val="32.5;483;0;691.75"/>
  <p:tag name="MMCOA_POSITION_T" val="32.5;483;0;691.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718.jpg&lt;/ImageFile&gt;&#10;  &lt;ThumbNailFile&gt;C:\Users\akansha-jain\AppData\Roaming\MMC\Templates\Images\Cache\MER2015\T0000718D1000003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6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08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OA_TRANSPARENT" val="False"/>
  <p:tag name="MMC_SLIDETYPE" val="Cov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8"/>
  <p:tag name="MMCOA_FONTSIZE_M" val="18"/>
  <p:tag name="MMCOA_FONTSIZE_S" val="18"/>
  <p:tag name="MMCOA_FONTSIZE_T" val="18"/>
  <p:tag name="MMCOA_POSITION_L" val="32.50008;110.6669;18.10512;332.059"/>
  <p:tag name="MMCOA_POSITION_M" val="32.50008;110.6669;18.10512;332.059"/>
  <p:tag name="MMCOA_POSITION_S" val="32.50008;110.6669;18.10512;332.059"/>
  <p:tag name="MMCOA_POSITION_T" val="32.50008;110.6669;18.10512;332.05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LLOWMASTERBACKGROUND" val="N"/>
  <p:tag name="MMCOA_PALETTENUMBER" val="0"/>
  <p:tag name="MMC_SLIDETYPE" val="Section"/>
  <p:tag name="MMC_SOURCE" val="1"/>
  <p:tag name="MMC_SECTION" val="MMC_Section"/>
  <p:tag name="MMCOA_TRANSPARENT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SECTIONDESIGN" val="&lt;ImageControl xmlns:xsi=&quot;http://www.w3.org/2001/XMLSchema-instance&quot; xmlns:xsd=&quot;http://www.w3.org/2001/XMLSchema&quot;&gt;&#10;  &lt;TypeOfImage&gt;SolidColour&lt;/TypeOfImage&gt;&#10;  &lt;Usage&gt;PowerPointDivider&lt;/Usage&gt;&#10;  &lt;PaletteName&gt;Sapphire&lt;/PaletteName&gt;&#10;  &lt;Design engine=&quot;MER2015&quot;&gt;&#10;    &lt;Triangles&gt;&#10;      &lt;Triangle&gt;&#10;        &lt;RowGrid&gt;0&lt;/RowGrid&gt;&#10;        &lt;ColumnGrid&gt;4&lt;/ColumnGrid&gt;&#10;        &lt;Flip&gt;1&lt;/Flip&gt;&#10;        &lt;ColorNumber&gt;3&lt;/ColorNumber&gt;&#10;        &lt;Opacity&gt;1&lt;/Opacity&gt;&#10;      &lt;/Triangle&gt;&#10;      &lt;Triangle&gt;&#10;        &lt;RowGrid&gt;2&lt;/RowGrid&gt;&#10;        &lt;ColumnGrid&gt;4&lt;/ColumnGrid&gt;&#10;        &lt;Flip&gt;0&lt;/Flip&gt;&#10;        &lt;ColorNumber&gt;0&lt;/ColorNumber&gt;&#10;        &lt;Opacity&gt;1&lt;/Opacity&gt;&#10;      &lt;/Triangle&gt;&#10;      &lt;Triangle&gt;&#10;        &lt;RowGrid&gt;1&lt;/RowGrid&gt;&#10;        &lt;ColumnGrid&gt;5&lt;/ColumnGrid&gt;&#10;        &lt;Flip&gt;1&lt;/Flip&gt;&#10;        &lt;ColorNumber&gt;4&lt;/ColorNumber&gt;&#10;        &lt;Opacity&gt;1&lt;/Opacity&gt;&#10;      &lt;/Triangle&gt;&#10;      &lt;Triangle&gt;&#10;        &lt;RowGrid&gt;3&lt;/RowGrid&gt;&#10;        &lt;ColumnGrid&gt;1&lt;/ColumnGrid&gt;&#10;        &lt;Flip&gt;0&lt;/Flip&gt;&#10;        &lt;ColorNumber&gt;1&lt;/ColorNumber&gt;&#10;        &lt;Opacity&gt;1&lt;/Opacity&gt;&#10;      &lt;/Triangle&gt;&#10;    &lt;/Triangles&gt;&#10;    &lt;BlankCoordinates /&gt;&#10;    &lt;ImageRightCropPercent&gt;0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SECTIONTYPE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LLOWMASTERBACKGROUND" val="N"/>
  <p:tag name="MMC_SECTION" val="MMC_Section"/>
  <p:tag name="MMCOA_PALETTENUMBER" val="4"/>
  <p:tag name="MMC_SLIDETYPE" val="Section"/>
  <p:tag name="MMC_SOURCE" val="1"/>
  <p:tag name="MMCOA_TRANSPARENT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SECTIONDESIGN" val="&lt;ImageControl xmlns:xsi=&quot;http://www.w3.org/2001/XMLSchema-instance&quot; xmlns:xsd=&quot;http://www.w3.org/2001/XMLSchema&quot;&gt;&#10;  &lt;TypeOfImage&gt;SolidColour&lt;/TypeOfImage&gt;&#10;  &lt;Usage&gt;PowerPointDivider&lt;/Usage&gt;&#10;  &lt;PaletteName&gt;Turquoise&lt;/PaletteName&gt;&#10;  &lt;Design engine=&quot;MER2015&quot;&gt;&#10;    &lt;Triangles&gt;&#10;      &lt;Triangle&gt;&#10;        &lt;RowGrid&gt;0&lt;/RowGrid&gt;&#10;        &lt;ColumnGrid&gt;4&lt;/ColumnGrid&gt;&#10;        &lt;Flip&gt;1&lt;/Flip&gt;&#10;        &lt;ColorNumber&gt;3&lt;/ColorNumber&gt;&#10;        &lt;Opacity&gt;1&lt;/Opacity&gt;&#10;      &lt;/Triangle&gt;&#10;      &lt;Triangle&gt;&#10;        &lt;RowGrid&gt;2&lt;/RowGrid&gt;&#10;        &lt;ColumnGrid&gt;4&lt;/ColumnGrid&gt;&#10;        &lt;Flip&gt;0&lt;/Flip&gt;&#10;        &lt;ColorNumber&gt;0&lt;/ColorNumber&gt;&#10;        &lt;Opacity&gt;1&lt;/Opacity&gt;&#10;      &lt;/Triangle&gt;&#10;      &lt;Triangle&gt;&#10;        &lt;RowGrid&gt;1&lt;/RowGrid&gt;&#10;        &lt;ColumnGrid&gt;5&lt;/ColumnGrid&gt;&#10;        &lt;Flip&gt;1&lt;/Flip&gt;&#10;        &lt;ColorNumber&gt;4&lt;/ColorNumber&gt;&#10;        &lt;Opacity&gt;1&lt;/Opacity&gt;&#10;      &lt;/Triangle&gt;&#10;      &lt;Triangle&gt;&#10;        &lt;RowGrid&gt;3&lt;/RowGrid&gt;&#10;        &lt;ColumnGrid&gt;1&lt;/ColumnGrid&gt;&#10;        &lt;Flip&gt;0&lt;/Flip&gt;&#10;        &lt;ColorNumber&gt;1&lt;/ColorNumber&gt;&#10;        &lt;Opacity&gt;1&lt;/Opacity&gt;&#10;      &lt;/Triangle&gt;&#10;    &lt;/Triangles&gt;&#10;    &lt;BlankCoordinates /&gt;&#10;    &lt;ImageRightCropPercent&gt;0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SECTIONTYPE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LLOWMASTERBACKGROUND" val="N"/>
  <p:tag name="MMCOA_PALETTENUMBER" val="0"/>
  <p:tag name="MMC_SLIDETYPE" val="Section"/>
  <p:tag name="MMC_SOURCE" val="1"/>
  <p:tag name="MMC_SECTION" val="MMC_Section"/>
  <p:tag name="MMCOA_TRANSPARENT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SECTIONDESIGN" val="&lt;ImageControl xmlns:xsi=&quot;http://www.w3.org/2001/XMLSchema-instance&quot; xmlns:xsd=&quot;http://www.w3.org/2001/XMLSchema&quot;&gt;&#10;  &lt;TypeOfImage&gt;SolidColour&lt;/TypeOfImage&gt;&#10;  &lt;Usage&gt;PowerPointDivider&lt;/Usage&gt;&#10;  &lt;PaletteName&gt;Sapphire&lt;/PaletteName&gt;&#10;  &lt;Design engine=&quot;MER2015&quot;&gt;&#10;    &lt;Triangles&gt;&#10;      &lt;Triangle&gt;&#10;        &lt;RowGrid&gt;0&lt;/RowGrid&gt;&#10;        &lt;ColumnGrid&gt;4&lt;/ColumnGrid&gt;&#10;        &lt;Flip&gt;1&lt;/Flip&gt;&#10;        &lt;ColorNumber&gt;3&lt;/ColorNumber&gt;&#10;        &lt;Opacity&gt;1&lt;/Opacity&gt;&#10;      &lt;/Triangle&gt;&#10;      &lt;Triangle&gt;&#10;        &lt;RowGrid&gt;2&lt;/RowGrid&gt;&#10;        &lt;ColumnGrid&gt;4&lt;/ColumnGrid&gt;&#10;        &lt;Flip&gt;0&lt;/Flip&gt;&#10;        &lt;ColorNumber&gt;0&lt;/ColorNumber&gt;&#10;        &lt;Opacity&gt;1&lt;/Opacity&gt;&#10;      &lt;/Triangle&gt;&#10;      &lt;Triangle&gt;&#10;        &lt;RowGrid&gt;1&lt;/RowGrid&gt;&#10;        &lt;ColumnGrid&gt;5&lt;/ColumnGrid&gt;&#10;        &lt;Flip&gt;1&lt;/Flip&gt;&#10;        &lt;ColorNumber&gt;4&lt;/ColorNumber&gt;&#10;        &lt;Opacity&gt;1&lt;/Opacity&gt;&#10;      &lt;/Triangle&gt;&#10;      &lt;Triangle&gt;&#10;        &lt;RowGrid&gt;3&lt;/RowGrid&gt;&#10;        &lt;ColumnGrid&gt;1&lt;/ColumnGrid&gt;&#10;        &lt;Flip&gt;0&lt;/Flip&gt;&#10;        &lt;ColorNumber&gt;1&lt;/ColorNumber&gt;&#10;        &lt;Opacity&gt;1&lt;/Opacity&gt;&#10;      &lt;/Triangle&gt;&#10;    &lt;/Triangles&gt;&#10;    &lt;BlankCoordinates /&gt;&#10;    &lt;ImageRightCropPercent&gt;0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SECTIONTYP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ImageControl xmlns:xsi=&quot;http://www.w3.org/2001/XMLSchema-instance&quot; xmlns:xsd=&quot;http://www.w3.org/2001/XMLSchema&quot;&gt;&#10;  &lt;TypeOfImage&gt;Image&lt;/TypeOfImage&gt;&#10;  &lt;ImageFile&gt;M0000718.jpg&lt;/ImageFile&gt;&#10;  &lt;ThumbNailFile&gt;C:\Users\akansha-jain\AppData\Roaming\MMC\Templates\Images\Cache\MER2015\T0000718D1000003.jpg&lt;/ThumbNailFile&gt;&#10;  &lt;Usage&gt;PowerPointTitle&lt;/Usage&gt;&#10;  &lt;PaletteName&gt;Sapphire&lt;/PaletteName&gt;&#10;  &lt;Design engine=&quot;MER2015&quot;&gt;&#10;    &lt;Triangles&gt;&#10;      &lt;Triangle&gt;&#10;        &lt;RowGrid&gt;1&lt;/RowGrid&gt;&#10;        &lt;ColumnGrid&gt;7&lt;/ColumnGrid&gt;&#10;        &lt;Flip&gt;0&lt;/Flip&gt;&#10;        &lt;ColorNumber&gt;4&lt;/ColorNumber&gt;&#10;        &lt;Opacity&gt;1&lt;/Opacity&gt;&#10;      &lt;/Triangle&gt;&#10;      &lt;Triangle&gt;&#10;        &lt;RowGrid&gt;2&lt;/RowGrid&gt;&#10;        &lt;ColumnGrid&gt;6&lt;/ColumnGrid&gt;&#10;        &lt;Flip&gt;0&lt;/Flip&gt;&#10;        &lt;ColorNumber&gt;3&lt;/ColorNumber&gt;&#10;        &lt;Opacity&gt;1&lt;/Opacity&gt;&#10;      &lt;/Triangle&gt;&#10;      &lt;Triangle&gt;&#10;        &lt;RowGrid&gt;3&lt;/RowGrid&gt;&#10;        &lt;ColumnGrid&gt;5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0&lt;/Flip&gt;&#10;        &lt;ColorNumber&gt;1&lt;/ColorNumber&gt;&#10;        &lt;Opacity&gt;0&lt;/Opacity&gt;&#10;      &lt;/Triangle&gt;&#10;      &lt;Triangle&gt;&#10;        &lt;RowGrid&gt;4&lt;/RowGrid&gt;&#10;        &lt;ColumnGrid&gt;4&lt;/ColumnGrid&gt;&#10;        &lt;Flip&gt;1&lt;/Flip&gt;&#10;        &lt;ColorNumber&gt;2&lt;/ColorNumber&gt;&#10;        &lt;Opacity&gt;0.5&lt;/Opacity&gt;&#10;      &lt;/Triangle&gt;&#10;      &lt;Triangle&gt;&#10;        &lt;RowGrid&gt;0&lt;/RowGrid&gt;&#10;        &lt;ColumnGrid&gt;6&lt;/ColumnGrid&gt;&#10;        &lt;Flip&gt;1&lt;/Flip&gt;&#10;        &lt;ColorNumber&gt;0&lt;/ColorNumber&gt;&#10;        &lt;Opacity&gt;1&lt;/Opacity&gt;&#10;      &lt;/Triangle&gt;&#10;    &lt;/Triangles&gt;&#10;    &lt;BlankCoordinates&gt;&#10;      &lt;BlankCoordinate&gt;&#10;        &lt;X&gt;5&lt;/X&gt;&#10;        &lt;Y&gt;5&lt;/Y&gt;&#10;      &lt;/BlankCoordinate&gt;&#10;      &lt;BlankCoordinate&gt;&#10;        &lt;X&gt;4&lt;/X&gt;&#10;        &lt;Y&gt;4&lt;/Y&gt;&#10;      &lt;/BlankCoordinate&gt;&#10;      &lt;BlankCoordinate&gt;&#10;        &lt;X&gt;4&lt;/X&gt;&#10;        &lt;Y&gt;4&lt;/Y&gt;&#10;      &lt;/BlankCoordinate&gt;&#10;      &lt;BlankCoordinate&gt;&#10;        &lt;X&gt;5&lt;/X&gt;&#10;        &lt;Y&gt;3&lt;/Y&gt;&#10;      &lt;/BlankCoordinate&gt;&#10;      &lt;BlankCoordinate&gt;&#10;        &lt;X&gt;5&lt;/X&gt;&#10;        &lt;Y&gt;3&lt;/Y&gt;&#10;      &lt;/BlankCoordinate&gt;&#10;      &lt;BlankCoordinate&gt;&#10;        &lt;X&gt;6&lt;/X&gt;&#10;        &lt;Y&gt;2&lt;/Y&gt;&#10;      &lt;/BlankCoordinate&gt;&#10;      &lt;BlankCoordinate&gt;&#10;        &lt;X&gt;6&lt;/X&gt;&#10;        &lt;Y&gt;2&lt;/Y&gt;&#10;      &lt;/BlankCoordinate&gt;&#10;      &lt;BlankCoordinate&gt;&#10;        &lt;X&gt;7&lt;/X&gt;&#10;        &lt;Y&gt;1&lt;/Y&gt;&#10;      &lt;/BlankCoordinate&gt;&#10;      &lt;BlankCoordinate&gt;&#10;        &lt;X&gt;7&lt;/X&gt;&#10;        &lt;Y&gt;1&lt;/Y&gt;&#10;      &lt;/BlankCoordinate&gt;&#10;      &lt;BlankCoordinate&gt;&#10;        &lt;X&gt;8&lt;/X&gt;&#10;        &lt;Y&gt;0&lt;/Y&gt;&#10;      &lt;/BlankCoordinate&gt;&#10;      &lt;BlankCoordinate&gt;&#10;        &lt;X&gt;-1&lt;/X&gt;&#10;        &lt;Y&gt;0&lt;/Y&gt;&#10;      &lt;/BlankCoordinate&gt;&#10;      &lt;BlankCoordinate&gt;&#10;        &lt;X&gt;-1&lt;/X&gt;&#10;        &lt;Y&gt;5&lt;/Y&gt;&#10;      &lt;/BlankCoordinate&gt;&#10;    &lt;/BlankCoordinates&gt;&#10;    &lt;ImageRightCropPercent&gt;0.08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PRESENTATIONTYPE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LLOWMASTERBACKGROUND" val="N"/>
  <p:tag name="MMC_SECTION" val="MMC_Section"/>
  <p:tag name="MMCOA_PALETTENUMBER" val="2"/>
  <p:tag name="MMC_SLIDETYPE" val="Section"/>
  <p:tag name="MMC_SOURCE" val="1"/>
  <p:tag name="MMCOA_TRANSPARENT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SECTIONDESIGN" val="&lt;ImageControl xmlns:xsi=&quot;http://www.w3.org/2001/XMLSchema-instance&quot; xmlns:xsd=&quot;http://www.w3.org/2001/XMLSchema&quot;&gt;&#10;  &lt;TypeOfImage&gt;SolidColour&lt;/TypeOfImage&gt;&#10;  &lt;Usage&gt;PowerPointDivider&lt;/Usage&gt;&#10;  &lt;PaletteName&gt;Ruby&lt;/PaletteName&gt;&#10;  &lt;Design engine=&quot;MER2015&quot;&gt;&#10;    &lt;Triangles&gt;&#10;      &lt;Triangle&gt;&#10;        &lt;RowGrid&gt;0&lt;/RowGrid&gt;&#10;        &lt;ColumnGrid&gt;4&lt;/ColumnGrid&gt;&#10;        &lt;Flip&gt;1&lt;/Flip&gt;&#10;        &lt;ColorNumber&gt;3&lt;/ColorNumber&gt;&#10;        &lt;Opacity&gt;1&lt;/Opacity&gt;&#10;      &lt;/Triangle&gt;&#10;      &lt;Triangle&gt;&#10;        &lt;RowGrid&gt;2&lt;/RowGrid&gt;&#10;        &lt;ColumnGrid&gt;4&lt;/ColumnGrid&gt;&#10;        &lt;Flip&gt;0&lt;/Flip&gt;&#10;        &lt;ColorNumber&gt;0&lt;/ColorNumber&gt;&#10;        &lt;Opacity&gt;1&lt;/Opacity&gt;&#10;      &lt;/Triangle&gt;&#10;      &lt;Triangle&gt;&#10;        &lt;RowGrid&gt;1&lt;/RowGrid&gt;&#10;        &lt;ColumnGrid&gt;5&lt;/ColumnGrid&gt;&#10;        &lt;Flip&gt;1&lt;/Flip&gt;&#10;        &lt;ColorNumber&gt;4&lt;/ColorNumber&gt;&#10;        &lt;Opacity&gt;1&lt;/Opacity&gt;&#10;      &lt;/Triangle&gt;&#10;      &lt;Triangle&gt;&#10;        &lt;RowGrid&gt;3&lt;/RowGrid&gt;&#10;        &lt;ColumnGrid&gt;1&lt;/ColumnGrid&gt;&#10;        &lt;Flip&gt;0&lt;/Flip&gt;&#10;        &lt;ColorNumber&gt;1&lt;/ColorNumber&gt;&#10;        &lt;Opacity&gt;1&lt;/Opacity&gt;&#10;      &lt;/Triangle&gt;&#10;    &lt;/Triangles&gt;&#10;    &lt;BlankCoordinates /&gt;&#10;    &lt;ImageRightCropPercent&gt;0&lt;/ImageRightCropPercent&gt;&#10;    &lt;TotalRows&gt;5&lt;/TotalRows&gt;&#10;    &lt;TrianglesGridShiftPercent&gt;0&lt;/TrianglesGridShiftPercent&gt;&#10;    &lt;ImageBlankTopRows&gt;0&lt;/ImageBlankTopRows&gt;&#10;  &lt;/Design&gt;&#10;&lt;/ImageControl&gt;"/>
  <p:tag name="MMC_SECTIONTYP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32.5;54.4252;691.75"/>
  <p:tag name="MMCOA_POSITION_M" val="32.5;32.5;54.4252;691.75"/>
  <p:tag name="MMCOA_POSITION_S" val="32.5;32.5;54.4252;691.75"/>
  <p:tag name="MMCOA_POSITION_T" val="32.5;32.5;54.4252;691.75"/>
  <p:tag name="MMCOA_FONTSIZE_L" val="20"/>
  <p:tag name="MMCOA_FONTSIZE_M" val="20"/>
  <p:tag name="MMCOA_FONTSIZE_S" val="18"/>
  <p:tag name="MMCOA_FONTSIZE_T" val="18"/>
</p:tagLst>
</file>

<file path=ppt/theme/theme1.xml><?xml version="1.0" encoding="utf-8"?>
<a:theme xmlns:a="http://schemas.openxmlformats.org/drawingml/2006/main" name="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3.xml><?xml version="1.0" encoding="utf-8"?>
<a:theme xmlns:a="http://schemas.openxmlformats.org/drawingml/2006/main" name="3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4.xml><?xml version="1.0" encoding="utf-8"?>
<a:theme xmlns:a="http://schemas.openxmlformats.org/drawingml/2006/main" name="6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5.xml><?xml version="1.0" encoding="utf-8"?>
<a:theme xmlns:a="http://schemas.openxmlformats.org/drawingml/2006/main" name="8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6.xml><?xml version="1.0" encoding="utf-8"?>
<a:theme xmlns:a="http://schemas.openxmlformats.org/drawingml/2006/main" name="4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7.xml><?xml version="1.0" encoding="utf-8"?>
<a:theme xmlns:a="http://schemas.openxmlformats.org/drawingml/2006/main" name="7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8.xml><?xml version="1.0" encoding="utf-8"?>
<a:theme xmlns:a="http://schemas.openxmlformats.org/drawingml/2006/main" name="9_Classic">
  <a:themeElements>
    <a:clrScheme name="Option #5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02C77"/>
      </a:accent1>
      <a:accent2>
        <a:srgbClr val="00A8C8"/>
      </a:accent2>
      <a:accent3>
        <a:srgbClr val="006D9E"/>
      </a:accent3>
      <a:accent4>
        <a:srgbClr val="A6E2EF"/>
      </a:accent4>
      <a:accent5>
        <a:srgbClr val="7C848A"/>
      </a:accent5>
      <a:accent6>
        <a:srgbClr val="5A5A5A"/>
      </a:accent6>
      <a:hlink>
        <a:srgbClr val="404040"/>
      </a:hlink>
      <a:folHlink>
        <a:srgbClr val="808080"/>
      </a:folHlink>
    </a:clrScheme>
    <a:fontScheme name="MMCo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Bright Emerald">
      <a:srgbClr val="72BE44"/>
    </a:custClr>
    <a:custClr name="Light Emerald">
      <a:srgbClr val="BDDDA3"/>
    </a:custClr>
    <a:custClr name="Bright Iolite">
      <a:srgbClr val="6F83C1"/>
    </a:custClr>
    <a:custClr name="Light Iolite">
      <a:srgbClr val="C4CAE6"/>
    </a:custClr>
    <a:custClr name="Bright Topaz">
      <a:srgbClr val="FBAE17"/>
    </a:custClr>
    <a:custClr name="Light Topaz">
      <a:srgbClr val="FFDDAC"/>
    </a:custClr>
    <a:custClr name="Bright Turquoise">
      <a:srgbClr val="0FB694"/>
    </a:custClr>
    <a:custClr name="Light Turquoise">
      <a:srgbClr val="A7D9C8"/>
    </a:custClr>
    <a:custClr name="Bright Citrine">
      <a:srgbClr val="F48132"/>
    </a:custClr>
    <a:custClr name="Light Citrine">
      <a:srgbClr val="FCCFAB"/>
    </a:custClr>
  </a:custClr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1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2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3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4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5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6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7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8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19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0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2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3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4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5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6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7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8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29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30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31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32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690031"/>
    </a:accent1>
    <a:accent2>
      <a:srgbClr val="ED2C67"/>
    </a:accent2>
    <a:accent3>
      <a:srgbClr val="A9194F"/>
    </a:accent3>
    <a:accent4>
      <a:srgbClr val="F7B6BB"/>
    </a:accent4>
    <a:accent5>
      <a:srgbClr val="7C848A"/>
    </a:accent5>
    <a:accent6>
      <a:srgbClr val="5A5A5A"/>
    </a:accent6>
    <a:hlink>
      <a:srgbClr val="404040"/>
    </a:hlink>
    <a:folHlink>
      <a:srgbClr val="FFFFFF"/>
    </a:folHlink>
  </a:clrScheme>
</a:themeOverride>
</file>

<file path=ppt/theme/themeOverride33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690031"/>
    </a:accent1>
    <a:accent2>
      <a:srgbClr val="ED2C67"/>
    </a:accent2>
    <a:accent3>
      <a:srgbClr val="A9194F"/>
    </a:accent3>
    <a:accent4>
      <a:srgbClr val="F7B6BB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34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690031"/>
    </a:accent1>
    <a:accent2>
      <a:srgbClr val="ED2C67"/>
    </a:accent2>
    <a:accent3>
      <a:srgbClr val="A9194F"/>
    </a:accent3>
    <a:accent4>
      <a:srgbClr val="F7B6BB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35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2C77"/>
    </a:accent1>
    <a:accent2>
      <a:srgbClr val="00A8C8"/>
    </a:accent2>
    <a:accent3>
      <a:srgbClr val="006D9E"/>
    </a:accent3>
    <a:accent4>
      <a:srgbClr val="A6E2EF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Option #5">
    <a:dk1>
      <a:srgbClr val="000000"/>
    </a:dk1>
    <a:lt1>
      <a:srgbClr val="FFFFFF"/>
    </a:lt1>
    <a:dk2>
      <a:srgbClr val="002C77"/>
    </a:dk2>
    <a:lt2>
      <a:srgbClr val="BFBFBF"/>
    </a:lt2>
    <a:accent1>
      <a:srgbClr val="004C4F"/>
    </a:accent1>
    <a:accent2>
      <a:srgbClr val="0FB694"/>
    </a:accent2>
    <a:accent3>
      <a:srgbClr val="008075"/>
    </a:accent3>
    <a:accent4>
      <a:srgbClr val="A7D9C8"/>
    </a:accent4>
    <a:accent5>
      <a:srgbClr val="7C848A"/>
    </a:accent5>
    <a:accent6>
      <a:srgbClr val="5A5A5A"/>
    </a:accent6>
    <a:hlink>
      <a:srgbClr val="404040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</TotalTime>
  <Words>1037</Words>
  <Application>Microsoft Office PowerPoint</Application>
  <PresentationFormat>Custom</PresentationFormat>
  <Paragraphs>274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Classic</vt:lpstr>
      <vt:lpstr>1_Classic</vt:lpstr>
      <vt:lpstr>3_Classic</vt:lpstr>
      <vt:lpstr>6_Classic</vt:lpstr>
      <vt:lpstr>8_Classic</vt:lpstr>
      <vt:lpstr>4_Classic</vt:lpstr>
      <vt:lpstr>7_Classic</vt:lpstr>
      <vt:lpstr>9_Classic</vt:lpstr>
      <vt:lpstr>PowerPoint Presentation</vt:lpstr>
      <vt:lpstr>contents </vt:lpstr>
      <vt:lpstr>PowerPoint Presentation</vt:lpstr>
      <vt:lpstr>Your benefits as a uss member</vt:lpstr>
      <vt:lpstr>Current contributions Uss… current contributions</vt:lpstr>
      <vt:lpstr>How uss works</vt:lpstr>
      <vt:lpstr>Benefits in USS</vt:lpstr>
      <vt:lpstr>USS investment builder – above threshold Uss… current contributions</vt:lpstr>
      <vt:lpstr>USS investment builder – “THE MATCH”</vt:lpstr>
      <vt:lpstr>PowerPoint Presentation</vt:lpstr>
      <vt:lpstr>The 2017 uss “valuation”</vt:lpstr>
      <vt:lpstr>The parties involved</vt:lpstr>
      <vt:lpstr>The 2017 uss valuation</vt:lpstr>
      <vt:lpstr>The 2017 uss valuation</vt:lpstr>
      <vt:lpstr>JNC decision on 23 January - revoked</vt:lpstr>
      <vt:lpstr>A new party is involved…</vt:lpstr>
      <vt:lpstr>THE JEP REPORT  4 areas of adjustment to the valuation</vt:lpstr>
      <vt:lpstr>The 2017 uss valuation</vt:lpstr>
      <vt:lpstr>Signing off the 2017 USS valuation reminder of Current contributions Uss… current contributions</vt:lpstr>
      <vt:lpstr>Results of 2017 USS valuation Contributions if no benefit changes … if benefits stay the same?</vt:lpstr>
      <vt:lpstr>Results of 2017 USS valuation “Cost sharing rule”</vt:lpstr>
      <vt:lpstr>PowerPoint Presentation</vt:lpstr>
      <vt:lpstr>Proposal – the employer match removed</vt:lpstr>
      <vt:lpstr>Proposal – increase in contributions cost sharing approach… if benefits stay the same?</vt:lpstr>
      <vt:lpstr>Proposal – increase in contributions</vt:lpstr>
      <vt:lpstr>Proposal – increase in contributions</vt:lpstr>
      <vt:lpstr>Proposal – increase in contributions</vt:lpstr>
      <vt:lpstr>Proposal – increased contributions</vt:lpstr>
      <vt:lpstr>Proposal – what member contributions fund</vt:lpstr>
      <vt:lpstr>Proposal – what employer contributions fund</vt:lpstr>
      <vt:lpstr>CONSULTATION Proposal - SUMMARY</vt:lpstr>
      <vt:lpstr>RESPONDING TO THE CONSULTATION</vt:lpstr>
      <vt:lpstr>RESPONDING TO THE CONSULTATION</vt:lpstr>
      <vt:lpstr>PowerPoint Presentation</vt:lpstr>
      <vt:lpstr>Key dates for this consultation</vt:lpstr>
      <vt:lpstr>Timeline</vt:lpstr>
      <vt:lpstr>PowerPoint Presentation</vt:lpstr>
    </vt:vector>
  </TitlesOfParts>
  <Company>Mercer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akansha</dc:creator>
  <dc:description>MMC Templates_x000d_
Marsh &amp; McLennan Companies</dc:description>
  <cp:lastModifiedBy>Dodd, Rebecca</cp:lastModifiedBy>
  <cp:revision>180</cp:revision>
  <cp:lastPrinted>2018-09-04T15:11:51Z</cp:lastPrinted>
  <dcterms:created xsi:type="dcterms:W3CDTF">2013-10-29T17:38:18Z</dcterms:created>
  <dcterms:modified xsi:type="dcterms:W3CDTF">2018-09-20T17:55:14Z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Classic</vt:lpwstr>
  </property>
  <property fmtid="{D5CDD505-2E9C-101B-9397-08002B2CF9AE}" pid="3" name="TemplateVersion">
    <vt:lpwstr>7.0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Plain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  <property fmtid="{D5CDD505-2E9C-101B-9397-08002B2CF9AE}" pid="10" name="MMCOA_BaseCo">
    <vt:lpwstr>MER</vt:lpwstr>
  </property>
  <property fmtid="{D5CDD505-2E9C-101B-9397-08002B2CF9AE}" pid="11" name="MMCOA_Brand">
    <vt:lpwstr>MER2015</vt:lpwstr>
  </property>
  <property fmtid="{D5CDD505-2E9C-101B-9397-08002B2CF9AE}" pid="12" name="MPR_DocID">
    <vt:lpwstr>0f03d9436a7c4eb2ba0dc44a9ea22d3c</vt:lpwstr>
  </property>
</Properties>
</file>