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0" r:id="rId2"/>
    <p:sldId id="311" r:id="rId3"/>
    <p:sldId id="353" r:id="rId4"/>
    <p:sldId id="354" r:id="rId5"/>
    <p:sldId id="355" r:id="rId6"/>
    <p:sldId id="356" r:id="rId7"/>
    <p:sldId id="330" r:id="rId8"/>
    <p:sldId id="319" r:id="rId9"/>
    <p:sldId id="341" r:id="rId10"/>
    <p:sldId id="343" r:id="rId11"/>
    <p:sldId id="349" r:id="rId12"/>
    <p:sldId id="351" r:id="rId13"/>
    <p:sldId id="352" r:id="rId14"/>
    <p:sldId id="350" r:id="rId15"/>
    <p:sldId id="345" r:id="rId16"/>
    <p:sldId id="344" r:id="rId17"/>
    <p:sldId id="346" r:id="rId18"/>
    <p:sldId id="347" r:id="rId19"/>
    <p:sldId id="340" r:id="rId20"/>
  </p:sldIdLst>
  <p:sldSz cx="9144000" cy="6858000" type="screen4x3"/>
  <p:notesSz cx="6662738" cy="9926638"/>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FFCC"/>
    <a:srgbClr val="B20838"/>
    <a:srgbClr val="7FA1B6"/>
    <a:srgbClr val="C49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70" autoAdjust="0"/>
    <p:restoredTop sz="91379" autoAdjust="0"/>
  </p:normalViewPr>
  <p:slideViewPr>
    <p:cSldViewPr>
      <p:cViewPr varScale="1">
        <p:scale>
          <a:sx n="67" d="100"/>
          <a:sy n="67" d="100"/>
        </p:scale>
        <p:origin x="-15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1" d="100"/>
          <a:sy n="81" d="100"/>
        </p:scale>
        <p:origin x="-2040" y="-96"/>
      </p:cViewPr>
      <p:guideLst>
        <p:guide orient="horz" pos="3127"/>
        <p:guide pos="20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1" y="0"/>
            <a:ext cx="2887663"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56323" name="Rectangle 3"/>
          <p:cNvSpPr>
            <a:spLocks noGrp="1" noChangeArrowheads="1"/>
          </p:cNvSpPr>
          <p:nvPr>
            <p:ph type="dt" sz="quarter" idx="1"/>
          </p:nvPr>
        </p:nvSpPr>
        <p:spPr bwMode="auto">
          <a:xfrm>
            <a:off x="3773488" y="0"/>
            <a:ext cx="2887662"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DEC0C19-6026-4112-A196-0F1BA0E46FB2}" type="datetimeFigureOut">
              <a:rPr lang="en-US"/>
              <a:pPr>
                <a:defRPr/>
              </a:pPr>
              <a:t>11/29/2017</a:t>
            </a:fld>
            <a:endParaRPr lang="en-US"/>
          </a:p>
        </p:txBody>
      </p:sp>
      <p:sp>
        <p:nvSpPr>
          <p:cNvPr id="56324" name="Rectangle 4"/>
          <p:cNvSpPr>
            <a:spLocks noGrp="1" noChangeArrowheads="1"/>
          </p:cNvSpPr>
          <p:nvPr>
            <p:ph type="ftr" sz="quarter" idx="2"/>
          </p:nvPr>
        </p:nvSpPr>
        <p:spPr bwMode="auto">
          <a:xfrm>
            <a:off x="1" y="9428164"/>
            <a:ext cx="2887663"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en-US"/>
          </a:p>
        </p:txBody>
      </p:sp>
      <p:sp>
        <p:nvSpPr>
          <p:cNvPr id="56325" name="Rectangle 5"/>
          <p:cNvSpPr>
            <a:spLocks noGrp="1" noChangeArrowheads="1"/>
          </p:cNvSpPr>
          <p:nvPr>
            <p:ph type="sldNum" sz="quarter" idx="3"/>
          </p:nvPr>
        </p:nvSpPr>
        <p:spPr bwMode="auto">
          <a:xfrm>
            <a:off x="3773488" y="9428164"/>
            <a:ext cx="2887662"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8AD89B0-454E-4FD8-9BD0-EBC17F8737F6}" type="slidenum">
              <a:rPr lang="en-US"/>
              <a:pPr>
                <a:defRPr/>
              </a:pPr>
              <a:t>‹#›</a:t>
            </a:fld>
            <a:endParaRPr lang="en-US"/>
          </a:p>
        </p:txBody>
      </p:sp>
    </p:spTree>
    <p:extLst>
      <p:ext uri="{BB962C8B-B14F-4D97-AF65-F5344CB8AC3E}">
        <p14:creationId xmlns:p14="http://schemas.microsoft.com/office/powerpoint/2010/main" val="1413620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7663"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0B221324-D69B-47AF-9114-402E2E7BE63A}" type="datetimeFigureOut">
              <a:rPr lang="en-GB"/>
              <a:pPr>
                <a:defRPr/>
              </a:pPr>
              <a:t>29/11/2017</a:t>
            </a:fld>
            <a:endParaRPr lang="en-GB"/>
          </a:p>
        </p:txBody>
      </p:sp>
      <p:sp>
        <p:nvSpPr>
          <p:cNvPr id="4" name="Slide Image Placeholder 3"/>
          <p:cNvSpPr>
            <a:spLocks noGrp="1" noRot="1" noChangeAspect="1"/>
          </p:cNvSpPr>
          <p:nvPr>
            <p:ph type="sldImg" idx="2"/>
          </p:nvPr>
        </p:nvSpPr>
        <p:spPr>
          <a:xfrm>
            <a:off x="850900" y="744538"/>
            <a:ext cx="4960938"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65163" y="4714876"/>
            <a:ext cx="5332412"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1" y="9428164"/>
            <a:ext cx="2887663" cy="496887"/>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773488" y="9428164"/>
            <a:ext cx="2887662" cy="496887"/>
          </a:xfrm>
          <a:prstGeom prst="rect">
            <a:avLst/>
          </a:prstGeom>
        </p:spPr>
        <p:txBody>
          <a:bodyPr vert="horz" lIns="91440" tIns="45720" rIns="91440" bIns="45720" rtlCol="0" anchor="b"/>
          <a:lstStyle>
            <a:lvl1pPr algn="r">
              <a:defRPr sz="1200"/>
            </a:lvl1pPr>
          </a:lstStyle>
          <a:p>
            <a:pPr>
              <a:defRPr/>
            </a:pPr>
            <a:fld id="{4660FA5F-1A96-401B-A2DF-76D5B6ABC155}" type="slidenum">
              <a:rPr lang="en-GB"/>
              <a:pPr>
                <a:defRPr/>
              </a:pPr>
              <a:t>‹#›</a:t>
            </a:fld>
            <a:endParaRPr lang="en-GB"/>
          </a:p>
        </p:txBody>
      </p:sp>
    </p:spTree>
    <p:extLst>
      <p:ext uri="{BB962C8B-B14F-4D97-AF65-F5344CB8AC3E}">
        <p14:creationId xmlns:p14="http://schemas.microsoft.com/office/powerpoint/2010/main" val="3281169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B08D73-F4A0-4395-A49A-1D4376B30174}" type="slidenum">
              <a:rPr lang="en-GB" altLang="en-US" smtClean="0"/>
              <a:pPr/>
              <a:t>1</a:t>
            </a:fld>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10</a:t>
            </a:fld>
            <a:endParaRPr lang="en-GB"/>
          </a:p>
        </p:txBody>
      </p:sp>
    </p:spTree>
    <p:extLst>
      <p:ext uri="{BB962C8B-B14F-4D97-AF65-F5344CB8AC3E}">
        <p14:creationId xmlns:p14="http://schemas.microsoft.com/office/powerpoint/2010/main" val="270336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11</a:t>
            </a:fld>
            <a:endParaRPr lang="en-GB"/>
          </a:p>
        </p:txBody>
      </p:sp>
    </p:spTree>
    <p:extLst>
      <p:ext uri="{BB962C8B-B14F-4D97-AF65-F5344CB8AC3E}">
        <p14:creationId xmlns:p14="http://schemas.microsoft.com/office/powerpoint/2010/main" val="21071462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12</a:t>
            </a:fld>
            <a:endParaRPr lang="en-GB"/>
          </a:p>
        </p:txBody>
      </p:sp>
    </p:spTree>
    <p:extLst>
      <p:ext uri="{BB962C8B-B14F-4D97-AF65-F5344CB8AC3E}">
        <p14:creationId xmlns:p14="http://schemas.microsoft.com/office/powerpoint/2010/main" val="154705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13</a:t>
            </a:fld>
            <a:endParaRPr lang="en-GB"/>
          </a:p>
        </p:txBody>
      </p:sp>
    </p:spTree>
    <p:extLst>
      <p:ext uri="{BB962C8B-B14F-4D97-AF65-F5344CB8AC3E}">
        <p14:creationId xmlns:p14="http://schemas.microsoft.com/office/powerpoint/2010/main" val="2200148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14</a:t>
            </a:fld>
            <a:endParaRPr lang="en-GB"/>
          </a:p>
        </p:txBody>
      </p:sp>
    </p:spTree>
    <p:extLst>
      <p:ext uri="{BB962C8B-B14F-4D97-AF65-F5344CB8AC3E}">
        <p14:creationId xmlns:p14="http://schemas.microsoft.com/office/powerpoint/2010/main" val="2514568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15</a:t>
            </a:fld>
            <a:endParaRPr lang="en-GB"/>
          </a:p>
        </p:txBody>
      </p:sp>
    </p:spTree>
    <p:extLst>
      <p:ext uri="{BB962C8B-B14F-4D97-AF65-F5344CB8AC3E}">
        <p14:creationId xmlns:p14="http://schemas.microsoft.com/office/powerpoint/2010/main" val="1315120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16</a:t>
            </a:fld>
            <a:endParaRPr lang="en-GB"/>
          </a:p>
        </p:txBody>
      </p:sp>
    </p:spTree>
    <p:extLst>
      <p:ext uri="{BB962C8B-B14F-4D97-AF65-F5344CB8AC3E}">
        <p14:creationId xmlns:p14="http://schemas.microsoft.com/office/powerpoint/2010/main" val="291408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17</a:t>
            </a:fld>
            <a:endParaRPr lang="en-GB"/>
          </a:p>
        </p:txBody>
      </p:sp>
    </p:spTree>
    <p:extLst>
      <p:ext uri="{BB962C8B-B14F-4D97-AF65-F5344CB8AC3E}">
        <p14:creationId xmlns:p14="http://schemas.microsoft.com/office/powerpoint/2010/main" val="184245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18</a:t>
            </a:fld>
            <a:endParaRPr lang="en-GB"/>
          </a:p>
        </p:txBody>
      </p:sp>
    </p:spTree>
    <p:extLst>
      <p:ext uri="{BB962C8B-B14F-4D97-AF65-F5344CB8AC3E}">
        <p14:creationId xmlns:p14="http://schemas.microsoft.com/office/powerpoint/2010/main" val="2364491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19</a:t>
            </a:fld>
            <a:endParaRPr lang="en-GB"/>
          </a:p>
        </p:txBody>
      </p:sp>
    </p:spTree>
    <p:extLst>
      <p:ext uri="{BB962C8B-B14F-4D97-AF65-F5344CB8AC3E}">
        <p14:creationId xmlns:p14="http://schemas.microsoft.com/office/powerpoint/2010/main" val="3669836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2</a:t>
            </a:fld>
            <a:endParaRPr lang="en-GB"/>
          </a:p>
        </p:txBody>
      </p:sp>
    </p:spTree>
    <p:extLst>
      <p:ext uri="{BB962C8B-B14F-4D97-AF65-F5344CB8AC3E}">
        <p14:creationId xmlns:p14="http://schemas.microsoft.com/office/powerpoint/2010/main" val="1482514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3</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4</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5</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Recent comments by government is that a scheme would be launched to test the level of interest of Europeans looking to get permanent residence. </a:t>
            </a:r>
          </a:p>
          <a:p>
            <a:endParaRPr lang="en-GB" dirty="0"/>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6</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7</a:t>
            </a:fld>
            <a:endParaRPr lang="en-GB"/>
          </a:p>
        </p:txBody>
      </p:sp>
    </p:spTree>
    <p:extLst>
      <p:ext uri="{BB962C8B-B14F-4D97-AF65-F5344CB8AC3E}">
        <p14:creationId xmlns:p14="http://schemas.microsoft.com/office/powerpoint/2010/main" val="1970908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8</a:t>
            </a:fld>
            <a:endParaRPr lang="en-GB"/>
          </a:p>
        </p:txBody>
      </p:sp>
    </p:spTree>
    <p:extLst>
      <p:ext uri="{BB962C8B-B14F-4D97-AF65-F5344CB8AC3E}">
        <p14:creationId xmlns:p14="http://schemas.microsoft.com/office/powerpoint/2010/main" val="4250230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4660FA5F-1A96-401B-A2DF-76D5B6ABC155}" type="slidenum">
              <a:rPr lang="en-GB" smtClean="0"/>
              <a:pPr>
                <a:defRPr/>
              </a:pPr>
              <a:t>9</a:t>
            </a:fld>
            <a:endParaRPr lang="en-GB"/>
          </a:p>
        </p:txBody>
      </p:sp>
    </p:spTree>
    <p:extLst>
      <p:ext uri="{BB962C8B-B14F-4D97-AF65-F5344CB8AC3E}">
        <p14:creationId xmlns:p14="http://schemas.microsoft.com/office/powerpoint/2010/main" val="27884223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8" descr="CornerLogo"/>
          <p:cNvPicPr>
            <a:picLocks noChangeAspect="1" noChangeArrowheads="1"/>
          </p:cNvPicPr>
          <p:nvPr/>
        </p:nvPicPr>
        <p:blipFill>
          <a:blip r:embed="rId2" cstate="print"/>
          <a:srcRect/>
          <a:stretch>
            <a:fillRect/>
          </a:stretch>
        </p:blipFill>
        <p:spPr bwMode="auto">
          <a:xfrm>
            <a:off x="0" y="0"/>
            <a:ext cx="3706813" cy="3933825"/>
          </a:xfrm>
          <a:prstGeom prst="rect">
            <a:avLst/>
          </a:prstGeom>
          <a:noFill/>
          <a:ln w="9525">
            <a:noFill/>
            <a:miter lim="800000"/>
            <a:headEnd/>
            <a:tailEnd/>
          </a:ln>
        </p:spPr>
      </p:pic>
      <p:pic>
        <p:nvPicPr>
          <p:cNvPr id="5" name="Picture 14"/>
          <p:cNvPicPr>
            <a:picLocks noChangeAspect="1" noChangeArrowheads="1"/>
          </p:cNvPicPr>
          <p:nvPr userDrawn="1"/>
        </p:nvPicPr>
        <p:blipFill>
          <a:blip r:embed="rId3" cstate="print"/>
          <a:srcRect/>
          <a:stretch>
            <a:fillRect/>
          </a:stretch>
        </p:blipFill>
        <p:spPr bwMode="auto">
          <a:xfrm>
            <a:off x="5940425" y="6237288"/>
            <a:ext cx="3132138" cy="620712"/>
          </a:xfrm>
          <a:prstGeom prst="rect">
            <a:avLst/>
          </a:prstGeom>
          <a:noFill/>
          <a:ln w="9525" algn="ctr">
            <a:noFill/>
            <a:miter lim="800000"/>
            <a:headEnd/>
            <a:tailEnd/>
          </a:ln>
        </p:spPr>
      </p:pic>
      <p:sp>
        <p:nvSpPr>
          <p:cNvPr id="3074" name="Rectangle 2"/>
          <p:cNvSpPr>
            <a:spLocks noGrp="1" noChangeArrowheads="1"/>
          </p:cNvSpPr>
          <p:nvPr>
            <p:ph type="ctrTitle"/>
          </p:nvPr>
        </p:nvSpPr>
        <p:spPr>
          <a:xfrm>
            <a:off x="611188" y="1125538"/>
            <a:ext cx="7921625" cy="4464050"/>
          </a:xfrm>
        </p:spPr>
        <p:txBody>
          <a:bodyPr/>
          <a:lstStyle>
            <a:lvl1pPr algn="ctr">
              <a:defRPr/>
            </a:lvl1pPr>
          </a:lstStyle>
          <a:p>
            <a:pPr lvl="0"/>
            <a:r>
              <a:rPr lang="en-GB" noProof="0" smtClean="0"/>
              <a:t>Click to edit Master title style</a:t>
            </a:r>
          </a:p>
        </p:txBody>
      </p:sp>
      <p:sp>
        <p:nvSpPr>
          <p:cNvPr id="3085" name="Rectangle 13"/>
          <p:cNvSpPr>
            <a:spLocks noGrp="1" noChangeArrowheads="1"/>
          </p:cNvSpPr>
          <p:nvPr>
            <p:ph type="subTitle" idx="1"/>
          </p:nvPr>
        </p:nvSpPr>
        <p:spPr>
          <a:xfrm>
            <a:off x="107950" y="5661025"/>
            <a:ext cx="3313113" cy="1104900"/>
          </a:xfrm>
        </p:spPr>
        <p:txBody>
          <a:bodyPr anchor="b"/>
          <a:lstStyle>
            <a:lvl1pPr marL="0" indent="0">
              <a:buFontTx/>
              <a:buNone/>
              <a:defRPr sz="1600"/>
            </a:lvl1pPr>
          </a:lstStyle>
          <a:p>
            <a:pPr lvl="0"/>
            <a:r>
              <a:rPr lang="en-GB" noProof="0" smtClean="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52513"/>
            <a:ext cx="2057400" cy="49688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052513"/>
            <a:ext cx="6019800" cy="49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52513"/>
            <a:ext cx="4038600"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052513"/>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6" name="Rectangle 2"/>
          <p:cNvSpPr>
            <a:spLocks noGrp="1" noChangeArrowheads="1"/>
          </p:cNvSpPr>
          <p:nvPr>
            <p:ph type="title"/>
          </p:nvPr>
        </p:nvSpPr>
        <p:spPr bwMode="auto">
          <a:xfrm>
            <a:off x="468313" y="2708275"/>
            <a:ext cx="5832475"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7" name="Rectangle 6"/>
          <p:cNvSpPr/>
          <p:nvPr/>
        </p:nvSpPr>
        <p:spPr>
          <a:xfrm>
            <a:off x="0" y="6092825"/>
            <a:ext cx="9144000" cy="142875"/>
          </a:xfrm>
          <a:prstGeom prst="rect">
            <a:avLst/>
          </a:prstGeom>
          <a:solidFill>
            <a:srgbClr val="8B817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a:p>
        </p:txBody>
      </p:sp>
      <p:sp>
        <p:nvSpPr>
          <p:cNvPr id="1029" name="Rectangle 20"/>
          <p:cNvSpPr>
            <a:spLocks noChangeArrowheads="1"/>
          </p:cNvSpPr>
          <p:nvPr/>
        </p:nvSpPr>
        <p:spPr bwMode="auto">
          <a:xfrm>
            <a:off x="0" y="0"/>
            <a:ext cx="9144000" cy="936625"/>
          </a:xfrm>
          <a:prstGeom prst="rect">
            <a:avLst/>
          </a:prstGeom>
          <a:solidFill>
            <a:srgbClr val="B20838"/>
          </a:solidFill>
          <a:ln>
            <a:noFill/>
          </a:ln>
          <a:effectLs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smtClean="0"/>
          </a:p>
        </p:txBody>
      </p:sp>
      <p:pic>
        <p:nvPicPr>
          <p:cNvPr id="1030" name="Picture 22"/>
          <p:cNvPicPr>
            <a:picLocks noChangeAspect="1" noChangeArrowheads="1"/>
          </p:cNvPicPr>
          <p:nvPr userDrawn="1"/>
        </p:nvPicPr>
        <p:blipFill>
          <a:blip r:embed="rId13" cstate="print"/>
          <a:srcRect/>
          <a:stretch>
            <a:fillRect/>
          </a:stretch>
        </p:blipFill>
        <p:spPr bwMode="auto">
          <a:xfrm>
            <a:off x="5940425" y="6237288"/>
            <a:ext cx="3132138" cy="620712"/>
          </a:xfrm>
          <a:prstGeom prst="rect">
            <a:avLst/>
          </a:prstGeom>
          <a:noFill/>
          <a:ln w="9525" algn="ctr">
            <a:noFill/>
            <a:miter lim="800000"/>
            <a:headEnd/>
            <a:tailEnd/>
          </a:ln>
        </p:spPr>
      </p:pic>
    </p:spTree>
  </p:cSld>
  <p:clrMap bg1="lt1" tx1="dk1" bg2="lt2" tx2="dk2" accent1="accent1" accent2="accent2" accent3="accent3" accent4="accent4" accent5="accent5" accent6="accent6" hlink="hlink" folHlink="folHlink"/>
  <p:sldLayoutIdLst>
    <p:sldLayoutId id="2147484253"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r" rtl="0" eaLnBrk="0" fontAlgn="base" hangingPunct="0">
        <a:spcBef>
          <a:spcPct val="0"/>
        </a:spcBef>
        <a:spcAft>
          <a:spcPct val="0"/>
        </a:spcAft>
        <a:defRPr sz="2400">
          <a:solidFill>
            <a:schemeClr val="tx1"/>
          </a:solidFill>
          <a:latin typeface="+mj-lt"/>
          <a:ea typeface="+mj-ea"/>
          <a:cs typeface="+mj-cs"/>
        </a:defRPr>
      </a:lvl1pPr>
      <a:lvl2pPr algn="r" rtl="0" eaLnBrk="0" fontAlgn="base" hangingPunct="0">
        <a:spcBef>
          <a:spcPct val="0"/>
        </a:spcBef>
        <a:spcAft>
          <a:spcPct val="0"/>
        </a:spcAft>
        <a:defRPr sz="2400">
          <a:solidFill>
            <a:schemeClr val="tx1"/>
          </a:solidFill>
          <a:latin typeface="Arial" charset="0"/>
          <a:cs typeface="Arial" charset="0"/>
        </a:defRPr>
      </a:lvl2pPr>
      <a:lvl3pPr algn="r" rtl="0" eaLnBrk="0" fontAlgn="base" hangingPunct="0">
        <a:spcBef>
          <a:spcPct val="0"/>
        </a:spcBef>
        <a:spcAft>
          <a:spcPct val="0"/>
        </a:spcAft>
        <a:defRPr sz="2400">
          <a:solidFill>
            <a:schemeClr val="tx1"/>
          </a:solidFill>
          <a:latin typeface="Arial" charset="0"/>
          <a:cs typeface="Arial" charset="0"/>
        </a:defRPr>
      </a:lvl3pPr>
      <a:lvl4pPr algn="r" rtl="0" eaLnBrk="0" fontAlgn="base" hangingPunct="0">
        <a:spcBef>
          <a:spcPct val="0"/>
        </a:spcBef>
        <a:spcAft>
          <a:spcPct val="0"/>
        </a:spcAft>
        <a:defRPr sz="2400">
          <a:solidFill>
            <a:schemeClr val="tx1"/>
          </a:solidFill>
          <a:latin typeface="Arial" charset="0"/>
          <a:cs typeface="Arial" charset="0"/>
        </a:defRPr>
      </a:lvl4pPr>
      <a:lvl5pPr algn="r" rtl="0" eaLnBrk="0" fontAlgn="base" hangingPunct="0">
        <a:spcBef>
          <a:spcPct val="0"/>
        </a:spcBef>
        <a:spcAft>
          <a:spcPct val="0"/>
        </a:spcAft>
        <a:defRPr sz="2400">
          <a:solidFill>
            <a:schemeClr val="tx1"/>
          </a:solidFill>
          <a:latin typeface="Arial" charset="0"/>
          <a:cs typeface="Arial" charset="0"/>
        </a:defRPr>
      </a:lvl5pPr>
      <a:lvl6pPr marL="457200" algn="r" rtl="0" fontAlgn="base">
        <a:spcBef>
          <a:spcPct val="0"/>
        </a:spcBef>
        <a:spcAft>
          <a:spcPct val="0"/>
        </a:spcAft>
        <a:defRPr sz="2400">
          <a:solidFill>
            <a:schemeClr val="tx1"/>
          </a:solidFill>
          <a:latin typeface="Arial" charset="0"/>
          <a:cs typeface="Arial" charset="0"/>
        </a:defRPr>
      </a:lvl6pPr>
      <a:lvl7pPr marL="914400" algn="r" rtl="0" fontAlgn="base">
        <a:spcBef>
          <a:spcPct val="0"/>
        </a:spcBef>
        <a:spcAft>
          <a:spcPct val="0"/>
        </a:spcAft>
        <a:defRPr sz="2400">
          <a:solidFill>
            <a:schemeClr val="tx1"/>
          </a:solidFill>
          <a:latin typeface="Arial" charset="0"/>
          <a:cs typeface="Arial" charset="0"/>
        </a:defRPr>
      </a:lvl7pPr>
      <a:lvl8pPr marL="1371600" algn="r" rtl="0" fontAlgn="base">
        <a:spcBef>
          <a:spcPct val="0"/>
        </a:spcBef>
        <a:spcAft>
          <a:spcPct val="0"/>
        </a:spcAft>
        <a:defRPr sz="2400">
          <a:solidFill>
            <a:schemeClr val="tx1"/>
          </a:solidFill>
          <a:latin typeface="Arial" charset="0"/>
          <a:cs typeface="Arial" charset="0"/>
        </a:defRPr>
      </a:lvl8pPr>
      <a:lvl9pPr marL="1828800" algn="r" rtl="0" fontAlgn="base">
        <a:spcBef>
          <a:spcPct val="0"/>
        </a:spcBef>
        <a:spcAft>
          <a:spcPct val="0"/>
        </a:spcAft>
        <a:defRPr sz="2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ov.uk/government/publications/apply-for-a-document-certifying-permanent-residence-or-permanent-residence-card-form-eea-p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visas-immigration.service.gov.uk/product/eea-p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collections/european-passport-return-servic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v.uk/government/publications/application-to-naturalise-as-a-british-citizen-form-a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hyperlink" Target="http://www.simpsonmillar.co.uk/brex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55576" y="476672"/>
            <a:ext cx="7921625" cy="4464050"/>
          </a:xfrm>
        </p:spPr>
        <p:txBody>
          <a:bodyPr/>
          <a:lstStyle/>
          <a:p>
            <a:r>
              <a:rPr lang="en-GB" sz="3600" b="1" dirty="0" smtClean="0"/>
              <a:t/>
            </a:r>
            <a:br>
              <a:rPr lang="en-GB" sz="3600" b="1" dirty="0" smtClean="0"/>
            </a:br>
            <a:r>
              <a:rPr lang="en-GB" sz="3600" b="1" dirty="0" smtClean="0"/>
              <a:t/>
            </a:r>
            <a:br>
              <a:rPr lang="en-GB" sz="3600" b="1" dirty="0" smtClean="0"/>
            </a:br>
            <a:r>
              <a:rPr lang="en-GB" sz="4000" b="1" dirty="0" err="1" smtClean="0"/>
              <a:t>Brexit</a:t>
            </a:r>
            <a:r>
              <a:rPr lang="en-GB" sz="3600" b="1" dirty="0" smtClean="0"/>
              <a:t>; </a:t>
            </a:r>
            <a:r>
              <a:rPr lang="en-GB" sz="4000" b="1" dirty="0"/>
              <a:t>a</a:t>
            </a:r>
            <a:r>
              <a:rPr lang="en-GB" sz="4000" b="1" dirty="0" smtClean="0"/>
              <a:t>dvice for European nationals in the UK</a:t>
            </a:r>
            <a:br>
              <a:rPr lang="en-GB" sz="4000" b="1" dirty="0" smtClean="0"/>
            </a:br>
            <a:r>
              <a:rPr lang="en-GB" sz="4000" b="1" dirty="0" smtClean="0"/>
              <a:t> </a:t>
            </a:r>
            <a:br>
              <a:rPr lang="en-GB" sz="4000" b="1" dirty="0" smtClean="0"/>
            </a:br>
            <a:r>
              <a:rPr lang="en-GB" sz="4000" b="1" dirty="0" smtClean="0"/>
              <a:t>Emma Brooksbank</a:t>
            </a:r>
            <a:r>
              <a:rPr lang="en-GB" sz="3600" b="1" dirty="0" smtClean="0"/>
              <a:t/>
            </a:r>
            <a:br>
              <a:rPr lang="en-GB" sz="3600" b="1" dirty="0" smtClean="0"/>
            </a:br>
            <a:endParaRPr lang="en-US" sz="3600" dirty="0"/>
          </a:p>
        </p:txBody>
      </p:sp>
      <p:sp>
        <p:nvSpPr>
          <p:cNvPr id="2" name="TextBox 1"/>
          <p:cNvSpPr txBox="1"/>
          <p:nvPr/>
        </p:nvSpPr>
        <p:spPr>
          <a:xfrm>
            <a:off x="467544" y="6237312"/>
            <a:ext cx="2952328" cy="369332"/>
          </a:xfrm>
          <a:prstGeom prst="rect">
            <a:avLst/>
          </a:prstGeom>
          <a:noFill/>
        </p:spPr>
        <p:txBody>
          <a:bodyPr wrap="square" rtlCol="0">
            <a:spAutoFit/>
          </a:bodyPr>
          <a:lstStyle/>
          <a:p>
            <a:pPr algn="l"/>
            <a:r>
              <a:rPr lang="en-GB" dirty="0" smtClean="0"/>
              <a:t>Nov 2017</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How do I apply?</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6001643"/>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Since 1 February 2017; forms are mandatory; </a:t>
            </a:r>
            <a:r>
              <a:rPr lang="en-US" sz="2400" dirty="0" smtClean="0">
                <a:latin typeface="Calibri" panose="020F0502020204030204" pitchFamily="34" charset="0"/>
                <a:hlinkClick r:id="rId3"/>
              </a:rPr>
              <a:t>EEA (PR)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Home Office fee is £65 per applicant.</a:t>
            </a:r>
          </a:p>
          <a:p>
            <a:pPr marL="342900" indent="-342900" algn="l">
              <a:buFont typeface="Arial" panose="020B0604020202020204" pitchFamily="34" charset="0"/>
              <a:buChar char="•"/>
            </a:pPr>
            <a:r>
              <a:rPr lang="en-US" sz="2400" dirty="0" smtClean="0">
                <a:latin typeface="Calibri" panose="020F0502020204030204" pitchFamily="34" charset="0"/>
              </a:rPr>
              <a:t>May use paper or online form, then post to Home Office for consideration. </a:t>
            </a:r>
          </a:p>
          <a:p>
            <a:pPr marL="342900" indent="-342900" algn="l">
              <a:buFont typeface="Arial" panose="020B0604020202020204" pitchFamily="34" charset="0"/>
              <a:buChar char="•"/>
            </a:pPr>
            <a:r>
              <a:rPr lang="en-US" sz="2400" dirty="0" smtClean="0">
                <a:latin typeface="Calibri" panose="020F0502020204030204" pitchFamily="34" charset="0"/>
              </a:rPr>
              <a:t>Can only use the Same Day Service if applying for 5 year reg. cert as a qualified EEA national, not for permanent residence.</a:t>
            </a:r>
          </a:p>
          <a:p>
            <a:pPr marL="342900" indent="-342900" algn="l">
              <a:buFont typeface="Arial" panose="020B0604020202020204" pitchFamily="34" charset="0"/>
              <a:buChar char="•"/>
            </a:pPr>
            <a:endParaRPr lang="en-US" sz="2400" dirty="0" smtClean="0">
              <a:latin typeface="Calibri" panose="020F0502020204030204" pitchFamily="34" charset="0"/>
            </a:endParaRPr>
          </a:p>
          <a:p>
            <a:pPr algn="l"/>
            <a:r>
              <a:rPr lang="en-US" sz="2400" i="1" dirty="0" smtClean="0">
                <a:latin typeface="Calibri" panose="020F0502020204030204" pitchFamily="34" charset="0"/>
              </a:rPr>
              <a:t>Online application:</a:t>
            </a:r>
          </a:p>
          <a:p>
            <a:pPr algn="l"/>
            <a:r>
              <a:rPr lang="en-US" sz="2400" dirty="0">
                <a:latin typeface="Calibri" panose="020F0502020204030204" pitchFamily="34" charset="0"/>
                <a:hlinkClick r:id="rId4"/>
              </a:rPr>
              <a:t>https://</a:t>
            </a:r>
            <a:r>
              <a:rPr lang="en-US" sz="2400" dirty="0" smtClean="0">
                <a:latin typeface="Calibri" panose="020F0502020204030204" pitchFamily="34" charset="0"/>
                <a:hlinkClick r:id="rId4"/>
              </a:rPr>
              <a:t>visas-immigration.service.gov.uk/product/eea-pr</a:t>
            </a:r>
            <a:endParaRPr lang="en-US" sz="2400" dirty="0" smtClean="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Straight forward; approximately 20 minutes.</a:t>
            </a:r>
          </a:p>
          <a:p>
            <a:pPr marL="342900" indent="-342900" algn="l">
              <a:buFont typeface="Arial" panose="020B0604020202020204" pitchFamily="34" charset="0"/>
              <a:buChar char="•"/>
            </a:pPr>
            <a:r>
              <a:rPr lang="en-US" sz="2400" dirty="0" smtClean="0">
                <a:latin typeface="Calibri" panose="020F0502020204030204" pitchFamily="34" charset="0"/>
              </a:rPr>
              <a:t>Can use European Passport Return Service.</a:t>
            </a:r>
          </a:p>
          <a:p>
            <a:pPr marL="342900" indent="-342900" algn="l">
              <a:buFont typeface="Arial" panose="020B0604020202020204" pitchFamily="34" charset="0"/>
              <a:buChar char="•"/>
            </a:pPr>
            <a:r>
              <a:rPr lang="en-US" sz="2400" dirty="0" smtClean="0">
                <a:latin typeface="Calibri" panose="020F0502020204030204" pitchFamily="34" charset="0"/>
              </a:rPr>
              <a:t>Cannot be used if family member applying at a different time or if complex such as retained rights or </a:t>
            </a:r>
            <a:r>
              <a:rPr lang="en-US" sz="2400" dirty="0" err="1" smtClean="0">
                <a:latin typeface="Calibri" panose="020F0502020204030204" pitchFamily="34" charset="0"/>
              </a:rPr>
              <a:t>Surinder</a:t>
            </a:r>
            <a:r>
              <a:rPr lang="en-US" sz="2400" dirty="0" smtClean="0">
                <a:latin typeface="Calibri" panose="020F0502020204030204" pitchFamily="34" charset="0"/>
              </a:rPr>
              <a:t> Singh</a:t>
            </a:r>
          </a:p>
          <a:p>
            <a:pPr algn="l"/>
            <a:r>
              <a:rPr lang="en-US" sz="2400" dirty="0" smtClean="0">
                <a:latin typeface="Calibri" panose="020F0502020204030204" pitchFamily="34" charset="0"/>
              </a:rPr>
              <a:t> </a:t>
            </a: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2359743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968875"/>
          </a:xfrm>
        </p:spPr>
        <p:txBody>
          <a:bodyPr/>
          <a:lstStyle/>
          <a:p>
            <a:r>
              <a:rPr lang="en-GB" sz="2400" dirty="0" smtClean="0">
                <a:latin typeface="Calibri" panose="020F0502020204030204" pitchFamily="34" charset="0"/>
              </a:rPr>
              <a:t>You can submit your original passport or ID card; or use the European Passport </a:t>
            </a:r>
            <a:r>
              <a:rPr lang="en-GB" sz="2400" dirty="0">
                <a:latin typeface="Calibri" panose="020F0502020204030204" pitchFamily="34" charset="0"/>
              </a:rPr>
              <a:t>Return Service </a:t>
            </a:r>
            <a:r>
              <a:rPr lang="en-GB" sz="2400" dirty="0" smtClean="0">
                <a:latin typeface="Calibri" panose="020F0502020204030204" pitchFamily="34" charset="0"/>
              </a:rPr>
              <a:t>(</a:t>
            </a:r>
            <a:r>
              <a:rPr lang="en-GB" sz="2400" dirty="0" err="1" smtClean="0">
                <a:latin typeface="Calibri" panose="020F0502020204030204" pitchFamily="34" charset="0"/>
              </a:rPr>
              <a:t>Reg</a:t>
            </a:r>
            <a:r>
              <a:rPr lang="en-GB" sz="2400" dirty="0" smtClean="0">
                <a:latin typeface="Calibri" panose="020F0502020204030204" pitchFamily="34" charset="0"/>
              </a:rPr>
              <a:t> cert and PR only) </a:t>
            </a:r>
            <a:r>
              <a:rPr lang="en-GB" sz="2400" dirty="0" smtClean="0">
                <a:latin typeface="Calibri" panose="020F0502020204030204" pitchFamily="34" charset="0"/>
                <a:hlinkClick r:id="rId3"/>
              </a:rPr>
              <a:t>https</a:t>
            </a:r>
            <a:r>
              <a:rPr lang="en-GB" sz="2400" dirty="0">
                <a:latin typeface="Calibri" panose="020F0502020204030204" pitchFamily="34" charset="0"/>
                <a:hlinkClick r:id="rId3"/>
              </a:rPr>
              <a:t>://</a:t>
            </a:r>
            <a:r>
              <a:rPr lang="en-GB" sz="2400" dirty="0" smtClean="0">
                <a:latin typeface="Calibri" panose="020F0502020204030204" pitchFamily="34" charset="0"/>
                <a:hlinkClick r:id="rId3"/>
              </a:rPr>
              <a:t>www.gov.uk/government/collections/european-passport-return-service</a:t>
            </a:r>
            <a:r>
              <a:rPr lang="en-GB" sz="2400" dirty="0" smtClean="0">
                <a:latin typeface="Calibri" panose="020F0502020204030204" pitchFamily="34" charset="0"/>
              </a:rPr>
              <a:t> </a:t>
            </a:r>
          </a:p>
          <a:p>
            <a:r>
              <a:rPr lang="en-GB" sz="2400" dirty="0" smtClean="0">
                <a:latin typeface="Calibri" panose="020F0502020204030204" pitchFamily="34" charset="0"/>
              </a:rPr>
              <a:t>Exception if passport/ID card is not available “for reasons beyond your control”</a:t>
            </a:r>
          </a:p>
          <a:p>
            <a:r>
              <a:rPr lang="en-GB" sz="2400" dirty="0" smtClean="0">
                <a:latin typeface="Calibri" panose="020F0502020204030204" pitchFamily="34" charset="0"/>
              </a:rPr>
              <a:t>EPRS – attend within 5 working days of submitting online application</a:t>
            </a:r>
          </a:p>
          <a:p>
            <a:r>
              <a:rPr lang="en-GB" sz="2400" dirty="0" smtClean="0">
                <a:latin typeface="Calibri" panose="020F0502020204030204" pitchFamily="34" charset="0"/>
              </a:rPr>
              <a:t>Can travel outside the UK during consideration.</a:t>
            </a:r>
          </a:p>
          <a:p>
            <a:endParaRPr lang="en-GB" sz="2400" dirty="0" smtClean="0"/>
          </a:p>
          <a:p>
            <a:endParaRPr lang="en-GB"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636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What documents should I submit?</a:t>
            </a:r>
            <a:endParaRPr lang="en-GB" sz="4000" kern="0" dirty="0">
              <a:solidFill>
                <a:schemeClr val="bg1"/>
              </a:solidFill>
              <a:latin typeface="Calibri" panose="020F0502020204030204" pitchFamily="34" charset="0"/>
            </a:endParaRPr>
          </a:p>
        </p:txBody>
      </p:sp>
      <p:sp>
        <p:nvSpPr>
          <p:cNvPr id="5" name="Content Placeholder 2"/>
          <p:cNvSpPr txBox="1">
            <a:spLocks noGrp="1"/>
          </p:cNvSpPr>
          <p:nvPr>
            <p:ph idx="1"/>
          </p:nvPr>
        </p:nvSpPr>
        <p:spPr bwMode="auto">
          <a:xfrm>
            <a:off x="468313" y="1052513"/>
            <a:ext cx="8229600" cy="4968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Can I keep my original passport?</a:t>
            </a:r>
            <a:endParaRPr lang="en-GB" sz="4000" kern="0" dirty="0">
              <a:solidFill>
                <a:schemeClr val="bg1"/>
              </a:solidFill>
              <a:latin typeface="Calibri" panose="020F0502020204030204" pitchFamily="34" charset="0"/>
            </a:endParaRPr>
          </a:p>
        </p:txBody>
      </p:sp>
      <p:sp>
        <p:nvSpPr>
          <p:cNvPr id="6" name="Content Placeholder 2"/>
          <p:cNvSpPr txBox="1">
            <a:spLocks/>
          </p:cNvSpPr>
          <p:nvPr/>
        </p:nvSpPr>
        <p:spPr bwMode="auto">
          <a:xfrm>
            <a:off x="467544" y="1052736"/>
            <a:ext cx="8229600" cy="4968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r>
              <a:rPr lang="en-GB" sz="2400" kern="0" dirty="0" smtClean="0"/>
              <a:t>Guidance issued in April 2017 has relaxed the documentary requirements;</a:t>
            </a:r>
          </a:p>
          <a:p>
            <a:pPr lvl="1"/>
            <a:r>
              <a:rPr lang="en-GB" sz="2000" kern="0" dirty="0" smtClean="0"/>
              <a:t>ID – passport/ID/EPRS plus two passport photographs.</a:t>
            </a:r>
          </a:p>
          <a:p>
            <a:pPr lvl="1"/>
            <a:r>
              <a:rPr lang="en-GB" sz="2000" kern="0" dirty="0" smtClean="0"/>
              <a:t>Evidence of relationship to family members.</a:t>
            </a:r>
          </a:p>
          <a:p>
            <a:pPr lvl="1"/>
            <a:r>
              <a:rPr lang="en-GB" sz="2000" kern="0" dirty="0" smtClean="0"/>
              <a:t>Only require evidence of Treaty Rights and residence from chosen 5 year qualifying period.</a:t>
            </a:r>
          </a:p>
          <a:p>
            <a:pPr lvl="1"/>
            <a:r>
              <a:rPr lang="en-GB" sz="2000" kern="0" dirty="0" smtClean="0"/>
              <a:t>Demonstrate PR has not been lost with absence of 2 years following qualifying period.</a:t>
            </a:r>
          </a:p>
          <a:p>
            <a:pPr lvl="1"/>
            <a:r>
              <a:rPr lang="en-GB" sz="2000" kern="0" dirty="0" smtClean="0"/>
              <a:t>If employed, P60s for each year will evidence employment and residence, or rely on 3 payslips (</a:t>
            </a:r>
            <a:r>
              <a:rPr lang="en-GB" sz="2000" kern="0" dirty="0" err="1" smtClean="0"/>
              <a:t>inc</a:t>
            </a:r>
            <a:r>
              <a:rPr lang="en-GB" sz="2000" kern="0" dirty="0" smtClean="0"/>
              <a:t> March) or letter from emp.</a:t>
            </a:r>
          </a:p>
          <a:p>
            <a:pPr lvl="1"/>
            <a:r>
              <a:rPr lang="en-GB" sz="2000" kern="0" dirty="0" smtClean="0"/>
              <a:t>If not employed, evidence of studies, self emp., self sufficiency and/or job seeking plus evidence of residence.</a:t>
            </a:r>
          </a:p>
          <a:p>
            <a:pPr lvl="1"/>
            <a:r>
              <a:rPr lang="en-GB" sz="2000" kern="0" dirty="0" smtClean="0"/>
              <a:t>Only require one item of evidence of residence for each 12 month period.</a:t>
            </a:r>
          </a:p>
          <a:p>
            <a:pPr lvl="1"/>
            <a:endParaRPr lang="en-GB" sz="2000" kern="0" dirty="0"/>
          </a:p>
          <a:p>
            <a:pPr lvl="1"/>
            <a:endParaRPr lang="en-GB" sz="2000" kern="0" dirty="0" smtClean="0"/>
          </a:p>
          <a:p>
            <a:endParaRPr lang="en-GB" sz="2400" kern="0" dirty="0" smtClean="0"/>
          </a:p>
          <a:p>
            <a:endParaRPr lang="en-GB" sz="2400" kern="0" dirty="0" smtClean="0"/>
          </a:p>
          <a:p>
            <a:endParaRPr lang="en-GB" kern="0" dirty="0"/>
          </a:p>
        </p:txBody>
      </p:sp>
    </p:spTree>
    <p:extLst>
      <p:ext uri="{BB962C8B-B14F-4D97-AF65-F5344CB8AC3E}">
        <p14:creationId xmlns:p14="http://schemas.microsoft.com/office/powerpoint/2010/main" val="262644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229600" cy="4968875"/>
          </a:xfrm>
        </p:spPr>
        <p:txBody>
          <a:bodyPr/>
          <a:lstStyle/>
          <a:p>
            <a:pPr lvl="1"/>
            <a:endParaRPr lang="en-GB" sz="2000" dirty="0" smtClean="0"/>
          </a:p>
          <a:p>
            <a:pPr lvl="1"/>
            <a:r>
              <a:rPr lang="en-GB" sz="2400" dirty="0" smtClean="0"/>
              <a:t>No, only those longer than or totalling six months in any year.</a:t>
            </a:r>
          </a:p>
          <a:p>
            <a:pPr lvl="1"/>
            <a:r>
              <a:rPr lang="en-GB" sz="2400" dirty="0" smtClean="0"/>
              <a:t>Only those during the qualifying period, do not list any absences before qualifying period.</a:t>
            </a:r>
          </a:p>
          <a:p>
            <a:pPr lvl="1"/>
            <a:r>
              <a:rPr lang="en-GB" sz="2400" dirty="0" smtClean="0"/>
              <a:t>Demonstrate that PR has not been lost with an absence of longer than 2 years after the qualifying period.</a:t>
            </a:r>
            <a:endParaRPr lang="en-GB" sz="2400"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Do I need to list all my absences?</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82567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968875"/>
          </a:xfrm>
        </p:spPr>
        <p:txBody>
          <a:bodyPr/>
          <a:lstStyle/>
          <a:p>
            <a:pPr>
              <a:buFont typeface="Arial" panose="020B0604020202020204" pitchFamily="34" charset="0"/>
              <a:buChar char="•"/>
            </a:pPr>
            <a:endParaRPr lang="en-US" sz="2400" dirty="0" smtClean="0">
              <a:latin typeface="Calibri" panose="020F0502020204030204" pitchFamily="34" charset="0"/>
            </a:endParaRPr>
          </a:p>
          <a:p>
            <a:pPr>
              <a:buFont typeface="Arial" panose="020B0604020202020204" pitchFamily="34" charset="0"/>
              <a:buChar char="•"/>
            </a:pPr>
            <a:r>
              <a:rPr lang="en-US" sz="2400" dirty="0" smtClean="0">
                <a:latin typeface="Calibri" panose="020F0502020204030204" pitchFamily="34" charset="0"/>
              </a:rPr>
              <a:t>An </a:t>
            </a:r>
            <a:r>
              <a:rPr lang="en-US" sz="2400" dirty="0">
                <a:latin typeface="Calibri" panose="020F0502020204030204" pitchFamily="34" charset="0"/>
              </a:rPr>
              <a:t>application by an EEA national must be granted as soon as possible. An application for a family member must be granted within 6 months of application</a:t>
            </a:r>
            <a:r>
              <a:rPr lang="en-US" sz="2400" dirty="0" smtClean="0">
                <a:latin typeface="Calibri" panose="020F0502020204030204" pitchFamily="34" charset="0"/>
              </a:rPr>
              <a:t>.</a:t>
            </a:r>
          </a:p>
          <a:p>
            <a:pPr>
              <a:buFont typeface="Arial" panose="020B0604020202020204" pitchFamily="34" charset="0"/>
              <a:buChar char="•"/>
            </a:pPr>
            <a:r>
              <a:rPr lang="en-US" sz="2400" dirty="0" smtClean="0">
                <a:latin typeface="Calibri" panose="020F0502020204030204" pitchFamily="34" charset="0"/>
              </a:rPr>
              <a:t>Currently taking 2/3 months</a:t>
            </a:r>
            <a:endParaRPr lang="en-GB" dirty="0"/>
          </a:p>
        </p:txBody>
      </p:sp>
      <p:sp>
        <p:nvSpPr>
          <p:cNvPr id="4" name="Content Placeholder 2"/>
          <p:cNvSpPr txBox="1">
            <a:spLocks/>
          </p:cNvSpPr>
          <p:nvPr/>
        </p:nvSpPr>
        <p:spPr bwMode="auto">
          <a:xfrm>
            <a:off x="467544" y="116632"/>
            <a:ext cx="8229600" cy="10803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FontTx/>
              <a:buNone/>
            </a:pPr>
            <a:r>
              <a:rPr lang="en-GB" sz="4000" kern="0" dirty="0" smtClean="0">
                <a:solidFill>
                  <a:schemeClr val="bg1"/>
                </a:solidFill>
                <a:latin typeface="Calibri" panose="020F0502020204030204" pitchFamily="34" charset="0"/>
              </a:rPr>
              <a:t>How long will my application take?</a:t>
            </a:r>
            <a:endParaRPr lang="en-GB" sz="4000" kern="0" dirty="0">
              <a:solidFill>
                <a:schemeClr val="bg1"/>
              </a:solidFill>
              <a:latin typeface="Calibri" panose="020F0502020204030204" pitchFamily="34" charset="0"/>
            </a:endParaRPr>
          </a:p>
        </p:txBody>
      </p:sp>
    </p:spTree>
    <p:extLst>
      <p:ext uri="{BB962C8B-B14F-4D97-AF65-F5344CB8AC3E}">
        <p14:creationId xmlns:p14="http://schemas.microsoft.com/office/powerpoint/2010/main" val="1923533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a:t>
            </a:r>
            <a:endParaRPr lang="en-GB" sz="4000" dirty="0">
              <a:solidFill>
                <a:schemeClr val="bg1"/>
              </a:solidFill>
              <a:latin typeface="Calibri" panose="020F0502020204030204" pitchFamily="34" charset="0"/>
            </a:endParaRPr>
          </a:p>
        </p:txBody>
      </p:sp>
      <p:sp>
        <p:nvSpPr>
          <p:cNvPr id="4" name="TextBox 3"/>
          <p:cNvSpPr txBox="1"/>
          <p:nvPr/>
        </p:nvSpPr>
        <p:spPr>
          <a:xfrm>
            <a:off x="313085" y="984419"/>
            <a:ext cx="8640960" cy="2031325"/>
          </a:xfrm>
          <a:prstGeom prst="rect">
            <a:avLst/>
          </a:prstGeom>
          <a:noFill/>
        </p:spPr>
        <p:txBody>
          <a:bodyPr wrap="square" rtlCol="0">
            <a:spAutoFit/>
          </a:bodyPr>
          <a:lstStyle/>
          <a:p>
            <a:pPr algn="l"/>
            <a:r>
              <a:rPr lang="en-US" sz="2000" b="1" dirty="0" err="1" smtClean="0">
                <a:latin typeface="Calibri" panose="020F0502020204030204" pitchFamily="34" charset="0"/>
              </a:rPr>
              <a:t>Naturalisation</a:t>
            </a:r>
            <a:endParaRPr lang="en-US" sz="2000" b="1" dirty="0" smtClean="0">
              <a:latin typeface="Calibri" panose="020F0502020204030204" pitchFamily="34" charset="0"/>
            </a:endParaRPr>
          </a:p>
          <a:p>
            <a:pPr algn="l"/>
            <a:endParaRPr lang="en-US" b="1" dirty="0" smtClean="0">
              <a:latin typeface="Calibri" panose="020F0502020204030204" pitchFamily="34" charset="0"/>
            </a:endParaRPr>
          </a:p>
          <a:p>
            <a:pPr marL="457200" indent="-457200" algn="l">
              <a:buAutoNum type="arabicPeriod"/>
            </a:pPr>
            <a:r>
              <a:rPr lang="en-US" sz="1600" dirty="0" smtClean="0">
                <a:latin typeface="Calibri" panose="020F0502020204030204" pitchFamily="34" charset="0"/>
              </a:rPr>
              <a:t>Meets the good character requirement</a:t>
            </a:r>
          </a:p>
          <a:p>
            <a:pPr marL="457200" indent="-457200" algn="l">
              <a:buAutoNum type="arabicPeriod"/>
            </a:pPr>
            <a:r>
              <a:rPr lang="en-US" sz="1600" dirty="0" smtClean="0">
                <a:latin typeface="Calibri" panose="020F0502020204030204" pitchFamily="34" charset="0"/>
              </a:rPr>
              <a:t>Meets the English language and Life in the UK test requirement</a:t>
            </a:r>
          </a:p>
          <a:p>
            <a:pPr marL="457200" indent="-457200" algn="l">
              <a:buAutoNum type="arabicPeriod"/>
            </a:pPr>
            <a:r>
              <a:rPr lang="en-US" sz="1600" dirty="0" smtClean="0">
                <a:latin typeface="Calibri" panose="020F0502020204030204" pitchFamily="34" charset="0"/>
              </a:rPr>
              <a:t>Intends to make the UK their permanent home</a:t>
            </a:r>
          </a:p>
          <a:p>
            <a:pPr marL="457200" indent="-457200" algn="l">
              <a:buAutoNum type="arabicPeriod"/>
            </a:pPr>
            <a:r>
              <a:rPr lang="en-US" sz="1600" dirty="0" smtClean="0">
                <a:latin typeface="Calibri" panose="020F0502020204030204" pitchFamily="34" charset="0"/>
              </a:rPr>
              <a:t>Meets the residence requirements (see below)</a:t>
            </a:r>
          </a:p>
          <a:p>
            <a:pPr marL="342900" indent="-342900" algn="l">
              <a:buFont typeface="Arial" panose="020B0604020202020204" pitchFamily="34" charset="0"/>
              <a:buChar char="•"/>
            </a:pPr>
            <a:endParaRPr lang="en-US" sz="2400" dirty="0">
              <a:latin typeface="Calibri" panose="020F0502020204030204" pitchFamily="34" charset="0"/>
            </a:endParaRPr>
          </a:p>
        </p:txBody>
      </p:sp>
      <p:sp>
        <p:nvSpPr>
          <p:cNvPr id="6" name="TextBox 5"/>
          <p:cNvSpPr txBox="1"/>
          <p:nvPr/>
        </p:nvSpPr>
        <p:spPr>
          <a:xfrm>
            <a:off x="4720456" y="2795379"/>
            <a:ext cx="4248472" cy="3139321"/>
          </a:xfrm>
          <a:prstGeom prst="rect">
            <a:avLst/>
          </a:prstGeom>
          <a:noFill/>
        </p:spPr>
        <p:txBody>
          <a:bodyPr wrap="square" rtlCol="0">
            <a:spAutoFit/>
          </a:bodyPr>
          <a:lstStyle/>
          <a:p>
            <a:pPr algn="l"/>
            <a:r>
              <a:rPr lang="en-GB" sz="2000" b="1" dirty="0" smtClean="0">
                <a:latin typeface="Calibri" panose="020F0502020204030204" pitchFamily="34" charset="0"/>
              </a:rPr>
              <a:t>Not married to a British Citizen</a:t>
            </a:r>
          </a:p>
          <a:p>
            <a:pPr algn="l"/>
            <a:r>
              <a:rPr lang="en-GB" sz="1600" dirty="0" smtClean="0">
                <a:latin typeface="Calibri" panose="020F0502020204030204" pitchFamily="34" charset="0"/>
              </a:rPr>
              <a:t>Present in the UK 5 years before app.</a:t>
            </a:r>
          </a:p>
          <a:p>
            <a:pPr algn="l"/>
            <a:r>
              <a:rPr lang="en-GB" sz="1600" dirty="0" smtClean="0">
                <a:latin typeface="Calibri" panose="020F0502020204030204" pitchFamily="34" charset="0"/>
              </a:rPr>
              <a:t>No more than 450 days absence in 5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for 12 months before app.</a:t>
            </a:r>
          </a:p>
          <a:p>
            <a:pPr algn="l"/>
            <a:r>
              <a:rPr lang="en-GB" sz="1600" dirty="0" smtClean="0">
                <a:latin typeface="Calibri" panose="020F0502020204030204" pitchFamily="34" charset="0"/>
              </a:rPr>
              <a:t>No breach of immigration law in 5 years before app.</a:t>
            </a:r>
          </a:p>
          <a:p>
            <a:pPr algn="l"/>
            <a:endParaRPr lang="en-GB" dirty="0"/>
          </a:p>
        </p:txBody>
      </p:sp>
      <p:sp>
        <p:nvSpPr>
          <p:cNvPr id="8" name="TextBox 7"/>
          <p:cNvSpPr txBox="1"/>
          <p:nvPr/>
        </p:nvSpPr>
        <p:spPr>
          <a:xfrm>
            <a:off x="427137" y="2816849"/>
            <a:ext cx="4248472" cy="2893100"/>
          </a:xfrm>
          <a:prstGeom prst="rect">
            <a:avLst/>
          </a:prstGeom>
          <a:noFill/>
        </p:spPr>
        <p:txBody>
          <a:bodyPr wrap="square" rtlCol="0">
            <a:spAutoFit/>
          </a:bodyPr>
          <a:lstStyle/>
          <a:p>
            <a:pPr algn="l"/>
            <a:r>
              <a:rPr lang="en-GB" sz="2000" b="1" dirty="0" smtClean="0">
                <a:latin typeface="Calibri" panose="020F0502020204030204" pitchFamily="34" charset="0"/>
              </a:rPr>
              <a:t>Married to a British Citizen</a:t>
            </a:r>
          </a:p>
          <a:p>
            <a:pPr algn="l"/>
            <a:r>
              <a:rPr lang="en-GB" sz="1600" dirty="0" smtClean="0">
                <a:latin typeface="Calibri" panose="020F0502020204030204" pitchFamily="34" charset="0"/>
              </a:rPr>
              <a:t>Present in the UK 3 years before app.</a:t>
            </a:r>
          </a:p>
          <a:p>
            <a:pPr algn="l"/>
            <a:r>
              <a:rPr lang="en-GB" sz="1600" dirty="0" smtClean="0">
                <a:latin typeface="Calibri" panose="020F0502020204030204" pitchFamily="34" charset="0"/>
              </a:rPr>
              <a:t>No more than 270 days absence in 3 years before app.</a:t>
            </a:r>
          </a:p>
          <a:p>
            <a:pPr algn="l"/>
            <a:r>
              <a:rPr lang="en-GB" sz="1600" dirty="0" smtClean="0">
                <a:latin typeface="Calibri" panose="020F0502020204030204" pitchFamily="34" charset="0"/>
              </a:rPr>
              <a:t>No more than 90 days absence in 12 months before app.</a:t>
            </a:r>
          </a:p>
          <a:p>
            <a:pPr algn="l"/>
            <a:r>
              <a:rPr lang="en-GB" sz="1600" dirty="0" smtClean="0">
                <a:latin typeface="Calibri" panose="020F0502020204030204" pitchFamily="34" charset="0"/>
              </a:rPr>
              <a:t>Flexibility on absences</a:t>
            </a:r>
          </a:p>
          <a:p>
            <a:pPr algn="l"/>
            <a:r>
              <a:rPr lang="en-GB" sz="1600" dirty="0" smtClean="0">
                <a:latin typeface="Calibri" panose="020F0502020204030204" pitchFamily="34" charset="0"/>
              </a:rPr>
              <a:t>No time limit on stay (ILR or PR) on day of app.</a:t>
            </a:r>
          </a:p>
          <a:p>
            <a:pPr algn="l"/>
            <a:r>
              <a:rPr lang="en-GB" sz="1600" dirty="0" smtClean="0">
                <a:latin typeface="Calibri" panose="020F0502020204030204" pitchFamily="34" charset="0"/>
              </a:rPr>
              <a:t>No breach of immigration law in 3 years before app.</a:t>
            </a:r>
          </a:p>
          <a:p>
            <a:pPr algn="l"/>
            <a:endParaRPr lang="en-GB" dirty="0"/>
          </a:p>
        </p:txBody>
      </p:sp>
    </p:spTree>
    <p:extLst>
      <p:ext uri="{BB962C8B-B14F-4D97-AF65-F5344CB8AC3E}">
        <p14:creationId xmlns:p14="http://schemas.microsoft.com/office/powerpoint/2010/main" val="24092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British Citizenship - warning</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4893647"/>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On 16</a:t>
            </a:r>
            <a:r>
              <a:rPr lang="en-US" sz="2400" baseline="30000" dirty="0" smtClean="0">
                <a:latin typeface="Calibri" panose="020F0502020204030204" pitchFamily="34" charset="0"/>
              </a:rPr>
              <a:t>th</a:t>
            </a:r>
            <a:r>
              <a:rPr lang="en-US" sz="2400" dirty="0" smtClean="0">
                <a:latin typeface="Calibri" panose="020F0502020204030204" pitchFamily="34" charset="0"/>
              </a:rPr>
              <a:t> July 2012, the Immigration (EEA) </a:t>
            </a:r>
            <a:r>
              <a:rPr lang="en-US" sz="2400" dirty="0" err="1" smtClean="0">
                <a:latin typeface="Calibri" panose="020F0502020204030204" pitchFamily="34" charset="0"/>
              </a:rPr>
              <a:t>Regs</a:t>
            </a:r>
            <a:r>
              <a:rPr lang="en-US" sz="2400" dirty="0" smtClean="0">
                <a:latin typeface="Calibri" panose="020F0502020204030204" pitchFamily="34" charset="0"/>
              </a:rPr>
              <a:t> 2006 were amended to preclude </a:t>
            </a:r>
            <a:r>
              <a:rPr lang="en-GB" sz="2400" dirty="0">
                <a:latin typeface="Calibri" panose="020F0502020204030204" pitchFamily="34" charset="0"/>
              </a:rPr>
              <a:t>dual British </a:t>
            </a:r>
            <a:r>
              <a:rPr lang="en-GB" sz="2400" dirty="0" smtClean="0">
                <a:latin typeface="Calibri" panose="020F0502020204030204" pitchFamily="34" charset="0"/>
              </a:rPr>
              <a:t>and EEA </a:t>
            </a:r>
            <a:r>
              <a:rPr lang="en-GB" sz="2400" dirty="0">
                <a:latin typeface="Calibri" panose="020F0502020204030204" pitchFamily="34" charset="0"/>
              </a:rPr>
              <a:t>nationals from benefitting from </a:t>
            </a:r>
            <a:r>
              <a:rPr lang="en-GB" sz="2400" dirty="0" smtClean="0">
                <a:latin typeface="Calibri" panose="020F0502020204030204" pitchFamily="34" charset="0"/>
              </a:rPr>
              <a:t>EU rights.</a:t>
            </a:r>
          </a:p>
          <a:p>
            <a:pPr marL="342900" indent="-342900" algn="l">
              <a:buFont typeface="Arial" panose="020B0604020202020204" pitchFamily="34" charset="0"/>
              <a:buChar char="•"/>
            </a:pPr>
            <a:r>
              <a:rPr lang="en-GB" sz="2400" dirty="0" smtClean="0">
                <a:latin typeface="Calibri" panose="020F0502020204030204" pitchFamily="34" charset="0"/>
              </a:rPr>
              <a:t>Family </a:t>
            </a:r>
            <a:r>
              <a:rPr lang="en-GB" sz="2400" dirty="0">
                <a:latin typeface="Calibri" panose="020F0502020204030204" pitchFamily="34" charset="0"/>
              </a:rPr>
              <a:t>members </a:t>
            </a:r>
            <a:r>
              <a:rPr lang="en-GB" sz="2400" dirty="0" smtClean="0">
                <a:latin typeface="Calibri" panose="020F0502020204030204" pitchFamily="34" charset="0"/>
              </a:rPr>
              <a:t>of a dual national are also precluded from </a:t>
            </a:r>
            <a:r>
              <a:rPr lang="en-GB" sz="2400" dirty="0">
                <a:latin typeface="Calibri" panose="020F0502020204030204" pitchFamily="34" charset="0"/>
              </a:rPr>
              <a:t>relying upon free movement </a:t>
            </a:r>
            <a:r>
              <a:rPr lang="en-GB" sz="2400" dirty="0" smtClean="0">
                <a:latin typeface="Calibri" panose="020F0502020204030204" pitchFamily="34" charset="0"/>
              </a:rPr>
              <a:t>rights</a:t>
            </a:r>
            <a:r>
              <a:rPr lang="en-GB" sz="2400" dirty="0" smtClean="0">
                <a:latin typeface="Calibri" panose="020F0502020204030204" pitchFamily="34" charset="0"/>
              </a:rPr>
              <a:t>.</a:t>
            </a:r>
          </a:p>
          <a:p>
            <a:pPr marL="342900" indent="-342900" algn="l">
              <a:buFont typeface="Arial" panose="020B0604020202020204" pitchFamily="34" charset="0"/>
              <a:buChar char="•"/>
            </a:pPr>
            <a:r>
              <a:rPr lang="en-GB" sz="2400" dirty="0" smtClean="0">
                <a:latin typeface="Calibri" panose="020F0502020204030204" pitchFamily="34" charset="0"/>
              </a:rPr>
              <a:t>Impact of </a:t>
            </a:r>
            <a:r>
              <a:rPr lang="en-GB" sz="2400" dirty="0" err="1" smtClean="0">
                <a:latin typeface="Calibri" panose="020F0502020204030204" pitchFamily="34" charset="0"/>
              </a:rPr>
              <a:t>Lounes</a:t>
            </a:r>
            <a:r>
              <a:rPr lang="en-GB" sz="2400" dirty="0" smtClean="0">
                <a:latin typeface="Calibri" panose="020F0502020204030204" pitchFamily="34" charset="0"/>
              </a:rPr>
              <a:t> judgement Nov 2017.</a:t>
            </a:r>
            <a:endParaRPr lang="en-GB" sz="2400" dirty="0" smtClean="0">
              <a:latin typeface="Calibri" panose="020F0502020204030204" pitchFamily="34" charset="0"/>
            </a:endParaRPr>
          </a:p>
          <a:p>
            <a:pPr marL="342900" indent="-342900" algn="l">
              <a:buFont typeface="Arial" panose="020B0604020202020204" pitchFamily="34" charset="0"/>
              <a:buChar char="•"/>
            </a:pPr>
            <a:r>
              <a:rPr lang="en-GB" sz="2400" dirty="0" smtClean="0">
                <a:latin typeface="Calibri" panose="020F0502020204030204" pitchFamily="34" charset="0"/>
              </a:rPr>
              <a:t>Transitional arrangements are in place for people who held or applied for an EEA family member residence card prior to 16</a:t>
            </a:r>
            <a:r>
              <a:rPr lang="en-GB" sz="2400" baseline="30000" dirty="0" smtClean="0">
                <a:latin typeface="Calibri" panose="020F0502020204030204" pitchFamily="34" charset="0"/>
              </a:rPr>
              <a:t>th</a:t>
            </a:r>
            <a:r>
              <a:rPr lang="en-GB" sz="2400" dirty="0" smtClean="0">
                <a:latin typeface="Calibri" panose="020F0502020204030204" pitchFamily="34" charset="0"/>
              </a:rPr>
              <a:t> July 2012. </a:t>
            </a:r>
          </a:p>
          <a:p>
            <a:pPr marL="342900" indent="-342900" algn="l">
              <a:buFont typeface="Arial" panose="020B0604020202020204" pitchFamily="34" charset="0"/>
              <a:buChar char="•"/>
            </a:pPr>
            <a:r>
              <a:rPr lang="en-GB" sz="2400" dirty="0" smtClean="0">
                <a:latin typeface="Calibri" panose="020F0502020204030204" pitchFamily="34" charset="0"/>
              </a:rPr>
              <a:t>EEA rights are more flexible and generous than rights under domestic legislation.</a:t>
            </a:r>
          </a:p>
          <a:p>
            <a:pPr marL="342900" indent="-342900" algn="l">
              <a:buFont typeface="Arial" panose="020B0604020202020204" pitchFamily="34" charset="0"/>
              <a:buChar char="•"/>
            </a:pPr>
            <a:r>
              <a:rPr lang="en-GB" sz="2400" dirty="0" smtClean="0">
                <a:latin typeface="Calibri" panose="020F0502020204030204" pitchFamily="34" charset="0"/>
              </a:rPr>
              <a:t>May consider postponing naturalisation application to avoid loss of rights.</a:t>
            </a:r>
            <a:endParaRPr lang="en-US" sz="2400" dirty="0">
              <a:latin typeface="Calibri" panose="020F0502020204030204" pitchFamily="34" charset="0"/>
            </a:endParaRPr>
          </a:p>
        </p:txBody>
      </p:sp>
    </p:spTree>
    <p:extLst>
      <p:ext uri="{BB962C8B-B14F-4D97-AF65-F5344CB8AC3E}">
        <p14:creationId xmlns:p14="http://schemas.microsoft.com/office/powerpoint/2010/main" val="355443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Practicalities</a:t>
            </a:r>
            <a:endParaRPr lang="en-GB" sz="4000" dirty="0">
              <a:solidFill>
                <a:schemeClr val="bg1"/>
              </a:solidFill>
              <a:latin typeface="Calibri" panose="020F0502020204030204" pitchFamily="34" charset="0"/>
            </a:endParaRPr>
          </a:p>
        </p:txBody>
      </p:sp>
      <p:sp>
        <p:nvSpPr>
          <p:cNvPr id="4" name="TextBox 3"/>
          <p:cNvSpPr txBox="1"/>
          <p:nvPr/>
        </p:nvSpPr>
        <p:spPr>
          <a:xfrm>
            <a:off x="251520" y="980728"/>
            <a:ext cx="8640960" cy="526297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err="1" smtClean="0">
                <a:latin typeface="Calibri" panose="020F0502020204030204" pitchFamily="34" charset="0"/>
              </a:rPr>
              <a:t>Naturalisation</a:t>
            </a:r>
            <a:r>
              <a:rPr lang="en-US" sz="2400" dirty="0" smtClean="0">
                <a:latin typeface="Calibri" panose="020F0502020204030204" pitchFamily="34" charset="0"/>
              </a:rPr>
              <a:t> form is mandatory</a:t>
            </a:r>
            <a:r>
              <a:rPr lang="en-US" sz="2400" dirty="0">
                <a:latin typeface="Calibri" panose="020F0502020204030204" pitchFamily="34" charset="0"/>
              </a:rPr>
              <a:t>; </a:t>
            </a:r>
            <a:r>
              <a:rPr lang="en-US" sz="2400" dirty="0" smtClean="0">
                <a:latin typeface="Calibri" panose="020F0502020204030204" pitchFamily="34" charset="0"/>
                <a:hlinkClick r:id="rId3"/>
              </a:rPr>
              <a:t>Form AN </a:t>
            </a:r>
            <a:r>
              <a:rPr lang="en-US" sz="2400" dirty="0" smtClean="0">
                <a:latin typeface="Calibri" panose="020F0502020204030204" pitchFamily="34" charset="0"/>
              </a:rPr>
              <a:t>for adults</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£1282 fee </a:t>
            </a:r>
            <a:r>
              <a:rPr lang="en-US" sz="2400" dirty="0">
                <a:latin typeface="Calibri" panose="020F0502020204030204" pitchFamily="34" charset="0"/>
              </a:rPr>
              <a:t>per </a:t>
            </a:r>
            <a:r>
              <a:rPr lang="en-US" sz="2400" dirty="0" smtClean="0">
                <a:latin typeface="Calibri" panose="020F0502020204030204" pitchFamily="34" charset="0"/>
              </a:rPr>
              <a:t>applicant.</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a:latin typeface="Calibri" panose="020F0502020204030204" pitchFamily="34" charset="0"/>
              </a:rPr>
              <a:t>Must be posted to the Home Office for </a:t>
            </a:r>
            <a:r>
              <a:rPr lang="en-US" sz="2400" dirty="0" smtClean="0">
                <a:latin typeface="Calibri" panose="020F0502020204030204" pitchFamily="34" charset="0"/>
              </a:rPr>
              <a:t>consideration.</a:t>
            </a:r>
            <a:endParaRPr lang="en-US" sz="2400" dirty="0">
              <a:latin typeface="Calibri" panose="020F0502020204030204" pitchFamily="34" charset="0"/>
            </a:endParaRPr>
          </a:p>
          <a:p>
            <a:pPr marL="342900" indent="-342900" algn="l">
              <a:buFont typeface="Arial" panose="020B0604020202020204" pitchFamily="34" charset="0"/>
              <a:buChar char="•"/>
            </a:pPr>
            <a:r>
              <a:rPr lang="en-US" sz="2400" dirty="0" smtClean="0">
                <a:latin typeface="Calibri" panose="020F0502020204030204" pitchFamily="34" charset="0"/>
              </a:rPr>
              <a:t>No time limit for consideration and decision; generally take 3 -6 months although subject to recent delay.</a:t>
            </a:r>
          </a:p>
          <a:p>
            <a:pPr marL="342900" indent="-342900" algn="l">
              <a:buFont typeface="Arial" panose="020B0604020202020204" pitchFamily="34" charset="0"/>
              <a:buChar char="•"/>
            </a:pPr>
            <a:r>
              <a:rPr lang="en-US" sz="2400" dirty="0" smtClean="0">
                <a:latin typeface="Calibri" panose="020F0502020204030204" pitchFamily="34" charset="0"/>
              </a:rPr>
              <a:t>Evidence submitted must be original, save for British spouse’s passport.</a:t>
            </a:r>
            <a:endParaRPr lang="en-US" sz="2400" dirty="0">
              <a:latin typeface="Calibri" panose="020F0502020204030204" pitchFamily="34" charset="0"/>
            </a:endParaRPr>
          </a:p>
          <a:p>
            <a:pPr marL="342900" indent="-342900" algn="l">
              <a:buFont typeface="Arial" panose="020B0604020202020204" pitchFamily="34" charset="0"/>
              <a:buChar char="•"/>
            </a:pPr>
            <a:r>
              <a:rPr lang="en-GB" sz="2400" dirty="0" smtClean="0">
                <a:latin typeface="Calibri" panose="020F0502020204030204" pitchFamily="34" charset="0"/>
              </a:rPr>
              <a:t>If not married to a British Citizen, </a:t>
            </a:r>
            <a:r>
              <a:rPr lang="en-GB" sz="2400" dirty="0">
                <a:latin typeface="Calibri" panose="020F0502020204030204" pitchFamily="34" charset="0"/>
              </a:rPr>
              <a:t>the period relied on in the PR application </a:t>
            </a:r>
            <a:r>
              <a:rPr lang="en-GB" sz="2400" dirty="0" smtClean="0">
                <a:latin typeface="Calibri" panose="020F0502020204030204" pitchFamily="34" charset="0"/>
              </a:rPr>
              <a:t>must have ended </a:t>
            </a:r>
            <a:r>
              <a:rPr lang="en-GB" sz="2400" dirty="0">
                <a:latin typeface="Calibri" panose="020F0502020204030204" pitchFamily="34" charset="0"/>
              </a:rPr>
              <a:t>more than 12 months </a:t>
            </a:r>
            <a:r>
              <a:rPr lang="en-GB" sz="2400" dirty="0" smtClean="0">
                <a:latin typeface="Calibri" panose="020F0502020204030204" pitchFamily="34" charset="0"/>
              </a:rPr>
              <a:t>ago. </a:t>
            </a:r>
            <a:r>
              <a:rPr lang="en-GB" sz="2400" dirty="0">
                <a:latin typeface="Calibri" panose="020F0502020204030204" pitchFamily="34" charset="0"/>
              </a:rPr>
              <a:t>T</a:t>
            </a:r>
            <a:r>
              <a:rPr lang="en-GB" sz="2400" dirty="0" smtClean="0">
                <a:latin typeface="Calibri" panose="020F0502020204030204" pitchFamily="34" charset="0"/>
              </a:rPr>
              <a:t>he PR card can have been granted more recently. The Home Office should record the date of acquisition of PR. Check letter granting PR.</a:t>
            </a:r>
            <a:endParaRPr lang="en-GB" sz="2400" dirty="0">
              <a:latin typeface="Calibri" panose="020F0502020204030204" pitchFamily="34" charset="0"/>
            </a:endParaRPr>
          </a:p>
          <a:p>
            <a:pPr algn="l"/>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dirty="0">
              <a:latin typeface="Calibri" panose="020F0502020204030204" pitchFamily="34" charset="0"/>
            </a:endParaRPr>
          </a:p>
        </p:txBody>
      </p:sp>
    </p:spTree>
    <p:extLst>
      <p:ext uri="{BB962C8B-B14F-4D97-AF65-F5344CB8AC3E}">
        <p14:creationId xmlns:p14="http://schemas.microsoft.com/office/powerpoint/2010/main" val="4233126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Future – what can we expect?</a:t>
            </a:r>
            <a:endParaRPr lang="en-GB" sz="4000" dirty="0">
              <a:solidFill>
                <a:schemeClr val="bg1"/>
              </a:solidFill>
              <a:latin typeface="Calibri" panose="020F0502020204030204" pitchFamily="34" charset="0"/>
            </a:endParaRPr>
          </a:p>
        </p:txBody>
      </p:sp>
      <p:sp>
        <p:nvSpPr>
          <p:cNvPr id="10" name="TextBox 9"/>
          <p:cNvSpPr txBox="1"/>
          <p:nvPr/>
        </p:nvSpPr>
        <p:spPr>
          <a:xfrm>
            <a:off x="395536" y="1412776"/>
            <a:ext cx="8568952" cy="369332"/>
          </a:xfrm>
          <a:prstGeom prst="rect">
            <a:avLst/>
          </a:prstGeom>
          <a:noFill/>
        </p:spPr>
        <p:txBody>
          <a:bodyPr wrap="square" rtlCol="0">
            <a:spAutoFit/>
          </a:bodyPr>
          <a:lstStyle/>
          <a:p>
            <a:r>
              <a:rPr lang="en-GB" dirty="0" smtClean="0"/>
              <a:t>2 year period of negotiations commenced on 29 March 2017</a:t>
            </a:r>
            <a:endParaRPr lang="en-GB" dirty="0"/>
          </a:p>
        </p:txBody>
      </p:sp>
      <p:sp>
        <p:nvSpPr>
          <p:cNvPr id="11" name="TextBox 10"/>
          <p:cNvSpPr txBox="1"/>
          <p:nvPr/>
        </p:nvSpPr>
        <p:spPr>
          <a:xfrm>
            <a:off x="251520" y="2384013"/>
            <a:ext cx="8568952" cy="646331"/>
          </a:xfrm>
          <a:prstGeom prst="rect">
            <a:avLst/>
          </a:prstGeom>
          <a:noFill/>
        </p:spPr>
        <p:txBody>
          <a:bodyPr wrap="square" rtlCol="0">
            <a:spAutoFit/>
          </a:bodyPr>
          <a:lstStyle/>
          <a:p>
            <a:r>
              <a:rPr lang="en-GB" dirty="0" smtClean="0"/>
              <a:t>Any agreement on exit terms will need approval of 20 Member </a:t>
            </a:r>
            <a:r>
              <a:rPr lang="en-GB" dirty="0"/>
              <a:t>S</a:t>
            </a:r>
            <a:r>
              <a:rPr lang="en-GB" dirty="0" smtClean="0"/>
              <a:t>tates with at least 65% of European population</a:t>
            </a:r>
            <a:endParaRPr lang="en-GB" dirty="0"/>
          </a:p>
        </p:txBody>
      </p:sp>
      <p:sp>
        <p:nvSpPr>
          <p:cNvPr id="13" name="TextBox 12"/>
          <p:cNvSpPr txBox="1"/>
          <p:nvPr/>
        </p:nvSpPr>
        <p:spPr>
          <a:xfrm>
            <a:off x="251520" y="3645024"/>
            <a:ext cx="8568952" cy="646331"/>
          </a:xfrm>
          <a:prstGeom prst="rect">
            <a:avLst/>
          </a:prstGeom>
          <a:noFill/>
        </p:spPr>
        <p:txBody>
          <a:bodyPr wrap="square" rtlCol="0">
            <a:spAutoFit/>
          </a:bodyPr>
          <a:lstStyle/>
          <a:p>
            <a:r>
              <a:rPr lang="en-GB" dirty="0" smtClean="0"/>
              <a:t>If no extension and/or no agreement; EU treaties cease to apply to the UK at end of negotiation period, on 29 March 2019</a:t>
            </a:r>
            <a:endParaRPr lang="en-GB" dirty="0"/>
          </a:p>
        </p:txBody>
      </p:sp>
    </p:spTree>
    <p:extLst>
      <p:ext uri="{BB962C8B-B14F-4D97-AF65-F5344CB8AC3E}">
        <p14:creationId xmlns:p14="http://schemas.microsoft.com/office/powerpoint/2010/main" val="24295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204" y="1700808"/>
            <a:ext cx="8229600" cy="1512168"/>
          </a:xfrm>
        </p:spPr>
        <p:txBody>
          <a:bodyPr/>
          <a:lstStyle/>
          <a:p>
            <a:pPr marL="0" indent="0" algn="ctr">
              <a:buNone/>
            </a:pPr>
            <a:endParaRPr lang="en-GB" sz="4000" dirty="0" smtClean="0">
              <a:latin typeface="Calibri" panose="020F0502020204030204" pitchFamily="34" charset="0"/>
            </a:endParaRPr>
          </a:p>
          <a:p>
            <a:pPr marL="0" indent="0" algn="ctr">
              <a:buNone/>
            </a:pPr>
            <a:r>
              <a:rPr lang="en-GB" sz="4000" dirty="0" smtClean="0">
                <a:latin typeface="Calibri" panose="020F0502020204030204" pitchFamily="34" charset="0"/>
              </a:rPr>
              <a:t>QUESTIONS? </a:t>
            </a:r>
          </a:p>
          <a:p>
            <a:pPr marL="0" indent="0" algn="ctr">
              <a:buNone/>
            </a:pPr>
            <a:endParaRPr lang="en-GB" dirty="0" smtClean="0">
              <a:latin typeface="Calibri" panose="020F0502020204030204" pitchFamily="34" charset="0"/>
            </a:endParaRPr>
          </a:p>
          <a:p>
            <a:pPr marL="0" indent="0" algn="ctr">
              <a:buNone/>
            </a:pPr>
            <a:endParaRPr lang="en-GB" dirty="0" smtClean="0">
              <a:latin typeface="Calibri" panose="020F0502020204030204" pitchFamily="34" charset="0"/>
            </a:endParaRPr>
          </a:p>
          <a:p>
            <a:pPr marL="0" indent="0" algn="ctr">
              <a:buNone/>
            </a:pPr>
            <a:endParaRPr lang="en-GB" dirty="0">
              <a:latin typeface="Calibri" panose="020F0502020204030204" pitchFamily="34" charset="0"/>
            </a:endParaRPr>
          </a:p>
          <a:p>
            <a:pPr marL="0" indent="0" algn="ctr">
              <a:buNone/>
            </a:pPr>
            <a:r>
              <a:rPr lang="en-GB" dirty="0" smtClean="0">
                <a:latin typeface="Calibri" panose="020F0502020204030204" pitchFamily="34" charset="0"/>
              </a:rPr>
              <a:t>Register for </a:t>
            </a:r>
            <a:r>
              <a:rPr lang="en-GB" dirty="0" err="1" smtClean="0">
                <a:latin typeface="Calibri" panose="020F0502020204030204" pitchFamily="34" charset="0"/>
              </a:rPr>
              <a:t>Brexit</a:t>
            </a:r>
            <a:r>
              <a:rPr lang="en-GB" dirty="0" smtClean="0">
                <a:latin typeface="Calibri" panose="020F0502020204030204" pitchFamily="34" charset="0"/>
              </a:rPr>
              <a:t> updates at </a:t>
            </a:r>
            <a:r>
              <a:rPr lang="en-GB" dirty="0">
                <a:latin typeface="Calibri" panose="020F0502020204030204" pitchFamily="34" charset="0"/>
              </a:rPr>
              <a:t> </a:t>
            </a:r>
            <a:r>
              <a:rPr lang="en-GB" u="sng" dirty="0">
                <a:latin typeface="Calibri" panose="020F0502020204030204" pitchFamily="34" charset="0"/>
                <a:hlinkClick r:id="rId4"/>
              </a:rPr>
              <a:t>www.simpsonmillar.co.uk/brexit</a:t>
            </a:r>
            <a:r>
              <a:rPr lang="en-GB" dirty="0" smtClean="0">
                <a:latin typeface="Calibri" panose="020F0502020204030204" pitchFamily="34" charset="0"/>
              </a:rPr>
              <a:t> </a:t>
            </a:r>
          </a:p>
        </p:txBody>
      </p:sp>
      <p:sp>
        <p:nvSpPr>
          <p:cNvPr id="2" name="TextBox 1"/>
          <p:cNvSpPr txBox="1"/>
          <p:nvPr/>
        </p:nvSpPr>
        <p:spPr>
          <a:xfrm>
            <a:off x="323528" y="116632"/>
            <a:ext cx="8568952" cy="707886"/>
          </a:xfrm>
          <a:prstGeom prst="rect">
            <a:avLst/>
          </a:prstGeom>
          <a:noFill/>
        </p:spPr>
        <p:txBody>
          <a:bodyPr wrap="square" rtlCol="0">
            <a:spAutoFit/>
          </a:bodyPr>
          <a:lstStyle/>
          <a:p>
            <a:endParaRPr lang="en-GB" sz="40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820271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 we know?</a:t>
            </a:r>
            <a:endParaRPr lang="en-GB" sz="2800" dirty="0">
              <a:solidFill>
                <a:schemeClr val="bg1"/>
              </a:solidFill>
              <a:latin typeface="Calibri" panose="020F0502020204030204" pitchFamily="34" charset="0"/>
            </a:endParaRPr>
          </a:p>
        </p:txBody>
      </p:sp>
      <p:sp>
        <p:nvSpPr>
          <p:cNvPr id="4" name="TextBox 3"/>
          <p:cNvSpPr txBox="1"/>
          <p:nvPr/>
        </p:nvSpPr>
        <p:spPr>
          <a:xfrm>
            <a:off x="370097" y="1196752"/>
            <a:ext cx="8502859" cy="3293209"/>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We are likely to leave the European Union in March 2019.</a:t>
            </a:r>
            <a:endParaRPr lang="en-US" sz="2400" dirty="0" smtClean="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While current Treaties and Directives are in force, Europeans </a:t>
            </a:r>
            <a:r>
              <a:rPr lang="en-US" sz="2400" dirty="0" smtClean="0">
                <a:latin typeface="Calibri" panose="020F0502020204030204" pitchFamily="34" charset="0"/>
              </a:rPr>
              <a:t>in the UK have </a:t>
            </a:r>
            <a:r>
              <a:rPr lang="en-US" sz="2400" dirty="0" smtClean="0">
                <a:latin typeface="Calibri" panose="020F0502020204030204" pitchFamily="34" charset="0"/>
              </a:rPr>
              <a:t>the same rights as before the referendum decision. </a:t>
            </a:r>
          </a:p>
          <a:p>
            <a:pPr marL="285750" indent="-285750" algn="l">
              <a:buFont typeface="Arial" panose="020B0604020202020204" pitchFamily="34" charset="0"/>
              <a:buChar char="•"/>
            </a:pPr>
            <a:r>
              <a:rPr lang="en-US" sz="2400" dirty="0" smtClean="0">
                <a:latin typeface="Calibri" panose="020F0502020204030204" pitchFamily="34" charset="0"/>
              </a:rPr>
              <a:t>The </a:t>
            </a:r>
            <a:r>
              <a:rPr lang="en-US" sz="2400" dirty="0" smtClean="0">
                <a:latin typeface="Calibri" panose="020F0502020204030204" pitchFamily="34" charset="0"/>
              </a:rPr>
              <a:t>Withdrawal Bill </a:t>
            </a:r>
            <a:r>
              <a:rPr lang="en-US" sz="2400" dirty="0" smtClean="0">
                <a:latin typeface="Calibri" panose="020F0502020204030204" pitchFamily="34" charset="0"/>
              </a:rPr>
              <a:t>will likely become an Act in late 2017 and will take effect on </a:t>
            </a:r>
            <a:r>
              <a:rPr lang="en-US" sz="2400" dirty="0" err="1" smtClean="0">
                <a:latin typeface="Calibri" panose="020F0502020204030204" pitchFamily="34" charset="0"/>
              </a:rPr>
              <a:t>Brexit</a:t>
            </a:r>
            <a:r>
              <a:rPr lang="en-US" sz="2400" dirty="0" smtClean="0">
                <a:latin typeface="Calibri" panose="020F0502020204030204" pitchFamily="34" charset="0"/>
              </a:rPr>
              <a:t> Day in March 2019. </a:t>
            </a:r>
          </a:p>
          <a:p>
            <a:pPr marL="285750" indent="-285750" algn="l">
              <a:buFont typeface="Arial" panose="020B0604020202020204" pitchFamily="34" charset="0"/>
              <a:buChar char="•"/>
            </a:pPr>
            <a:endParaRPr lang="en-US" sz="2400" dirty="0" smtClean="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Current </a:t>
            </a:r>
            <a:r>
              <a:rPr lang="en-US" sz="2400" dirty="0" smtClean="0">
                <a:latin typeface="Calibri" panose="020F0502020204030204" pitchFamily="34" charset="0"/>
              </a:rPr>
              <a:t>position – No change</a:t>
            </a:r>
          </a:p>
          <a:p>
            <a:pPr marL="285750" indent="-285750" algn="l">
              <a:buFont typeface="Arial" panose="020B0604020202020204" pitchFamily="34" charset="0"/>
              <a:buChar char="•"/>
            </a:pPr>
            <a:r>
              <a:rPr lang="en-US" sz="2400" dirty="0" smtClean="0">
                <a:latin typeface="Calibri" panose="020F0502020204030204" pitchFamily="34" charset="0"/>
              </a:rPr>
              <a:t>Future position - Uncertain</a:t>
            </a:r>
          </a:p>
          <a:p>
            <a:pPr algn="l"/>
            <a:endParaRPr lang="en-US" sz="1600" dirty="0"/>
          </a:p>
        </p:txBody>
      </p:sp>
    </p:spTree>
    <p:extLst>
      <p:ext uri="{BB962C8B-B14F-4D97-AF65-F5344CB8AC3E}">
        <p14:creationId xmlns:p14="http://schemas.microsoft.com/office/powerpoint/2010/main" val="96933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Brexit means Brexit?</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2308324"/>
          </a:xfrm>
          <a:prstGeom prst="rect">
            <a:avLst/>
          </a:prstGeom>
          <a:noFill/>
        </p:spPr>
        <p:txBody>
          <a:bodyPr wrap="square" rtlCol="0">
            <a:spAutoFit/>
          </a:bodyPr>
          <a:lstStyle/>
          <a:p>
            <a:pPr marL="285750" indent="-285750" algn="just">
              <a:buFont typeface="Arial" panose="020B0604020202020204" pitchFamily="34" charset="0"/>
              <a:buChar char="•"/>
            </a:pPr>
            <a:r>
              <a:rPr lang="en-GB" sz="2400" dirty="0" smtClean="0">
                <a:latin typeface="Calibri" panose="020F0502020204030204" pitchFamily="34" charset="0"/>
              </a:rPr>
              <a:t>Unless </a:t>
            </a:r>
            <a:r>
              <a:rPr lang="en-GB" sz="2400" dirty="0">
                <a:latin typeface="Calibri" panose="020F0502020204030204" pitchFamily="34" charset="0"/>
              </a:rPr>
              <a:t>transitional arrangements are made, the automatic consequence of the UK’s leaving the EU </a:t>
            </a:r>
            <a:r>
              <a:rPr lang="en-GB" sz="2400" dirty="0" smtClean="0">
                <a:latin typeface="Calibri" panose="020F0502020204030204" pitchFamily="34" charset="0"/>
              </a:rPr>
              <a:t>will likely be </a:t>
            </a:r>
            <a:r>
              <a:rPr lang="en-GB" sz="2400" dirty="0">
                <a:latin typeface="Calibri" panose="020F0502020204030204" pitchFamily="34" charset="0"/>
              </a:rPr>
              <a:t>that all EU-derived rights of residence would fall away. However, the government has said that it wants to guarantee the rights of EEA nationals who are already living in the UK after the UK leaves the </a:t>
            </a:r>
            <a:r>
              <a:rPr lang="en-GB" sz="2400" dirty="0" smtClean="0">
                <a:latin typeface="Calibri" panose="020F0502020204030204" pitchFamily="34" charset="0"/>
              </a:rPr>
              <a:t>EU</a:t>
            </a:r>
            <a:r>
              <a:rPr lang="en-GB" sz="2400" dirty="0">
                <a:latin typeface="Calibri" panose="020F0502020204030204" pitchFamily="34" charset="0"/>
              </a:rPr>
              <a:t>.</a:t>
            </a:r>
            <a:endParaRPr lang="en-GB" sz="2400" dirty="0" smtClean="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1566360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5262979"/>
          </a:xfrm>
          <a:prstGeom prst="rect">
            <a:avLst/>
          </a:prstGeom>
          <a:noFill/>
        </p:spPr>
        <p:txBody>
          <a:bodyPr wrap="square" rtlCol="0">
            <a:spAutoFit/>
          </a:bodyPr>
          <a:lstStyle/>
          <a:p>
            <a:pPr algn="just"/>
            <a:r>
              <a:rPr lang="en-GB" sz="2400" dirty="0" smtClean="0">
                <a:latin typeface="Calibri" panose="020F0502020204030204" pitchFamily="34" charset="0"/>
              </a:rPr>
              <a:t>The latest information from the Government:</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All EU citizens and their family members </a:t>
            </a:r>
            <a:r>
              <a:rPr lang="en-GB" sz="2400" dirty="0" smtClean="0">
                <a:latin typeface="Calibri" panose="020F0502020204030204" pitchFamily="34" charset="0"/>
              </a:rPr>
              <a:t>who have lived in the UK lawfully for 5 years will </a:t>
            </a:r>
            <a:r>
              <a:rPr lang="en-GB" sz="2400" dirty="0" smtClean="0">
                <a:latin typeface="Calibri" panose="020F0502020204030204" pitchFamily="34" charset="0"/>
              </a:rPr>
              <a:t>need to apply for “settled” status – even those that already have permanent residence. </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For “guaranteed” rights EU </a:t>
            </a:r>
            <a:r>
              <a:rPr lang="en-GB" sz="2400" dirty="0" smtClean="0">
                <a:latin typeface="Calibri" panose="020F0502020204030204" pitchFamily="34" charset="0"/>
              </a:rPr>
              <a:t>citizens must have been living lawfully </a:t>
            </a:r>
            <a:r>
              <a:rPr lang="en-GB" sz="2400" dirty="0" smtClean="0">
                <a:latin typeface="Calibri" panose="020F0502020204030204" pitchFamily="34" charset="0"/>
              </a:rPr>
              <a:t>in UK </a:t>
            </a:r>
            <a:r>
              <a:rPr lang="en-GB" sz="2400" dirty="0" smtClean="0">
                <a:latin typeface="Calibri" panose="020F0502020204030204" pitchFamily="34" charset="0"/>
              </a:rPr>
              <a:t>the before a “specified date” </a:t>
            </a:r>
            <a:r>
              <a:rPr lang="en-GB" sz="2400" dirty="0" smtClean="0">
                <a:latin typeface="Calibri" panose="020F0502020204030204" pitchFamily="34" charset="0"/>
              </a:rPr>
              <a:t>– </a:t>
            </a:r>
            <a:r>
              <a:rPr lang="en-GB" sz="2400" dirty="0" smtClean="0">
                <a:latin typeface="Calibri" panose="020F0502020204030204" pitchFamily="34" charset="0"/>
              </a:rPr>
              <a:t>we don’t know what the date will </a:t>
            </a:r>
            <a:r>
              <a:rPr lang="en-GB" sz="2400" dirty="0" smtClean="0">
                <a:latin typeface="Calibri" panose="020F0502020204030204" pitchFamily="34" charset="0"/>
              </a:rPr>
              <a:t>be but highly likely to be March 2019</a:t>
            </a: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Those who have not completed 5 years residence for settled status at the specified date will be able to continue living lawfully in the UK to complete their 5 year period.</a:t>
            </a: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272607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4893647"/>
          </a:xfrm>
          <a:prstGeom prst="rect">
            <a:avLst/>
          </a:prstGeom>
          <a:noFill/>
        </p:spPr>
        <p:txBody>
          <a:bodyPr wrap="square" rtlCol="0">
            <a:spAutoFit/>
          </a:bodyPr>
          <a:lstStyle/>
          <a:p>
            <a:pPr algn="just"/>
            <a:r>
              <a:rPr lang="en-GB" sz="2400" dirty="0" smtClean="0">
                <a:latin typeface="Calibri" panose="020F0502020204030204" pitchFamily="34" charset="0"/>
              </a:rPr>
              <a:t>What rights will I get if I am granted “Settled Status”?</a:t>
            </a:r>
          </a:p>
          <a:p>
            <a:pPr algn="just"/>
            <a:endParaRPr lang="en-GB" sz="2400" dirty="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The same rights to live, work and access benefits and health care as British </a:t>
            </a:r>
            <a:r>
              <a:rPr lang="en-GB" sz="2400" dirty="0" smtClean="0">
                <a:latin typeface="Calibri" panose="020F0502020204030204" pitchFamily="34" charset="0"/>
              </a:rPr>
              <a:t>Nationals.</a:t>
            </a:r>
            <a:endParaRPr lang="en-GB" sz="2400" dirty="0" smtClean="0">
              <a:latin typeface="Calibri" panose="020F0502020204030204" pitchFamily="34" charset="0"/>
            </a:endParaRP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You will not be able to hold a British </a:t>
            </a:r>
            <a:r>
              <a:rPr lang="en-GB" sz="2400" dirty="0" smtClean="0">
                <a:latin typeface="Calibri" panose="020F0502020204030204" pitchFamily="34" charset="0"/>
              </a:rPr>
              <a:t>Passport.</a:t>
            </a: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It is likely that you will be able to naturalise as a British Citizen after having held “Settled Status” for 12 months. </a:t>
            </a: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201287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6632"/>
            <a:ext cx="9036496" cy="1080343"/>
          </a:xfrm>
        </p:spPr>
        <p:txBody>
          <a:bodyPr anchor="ctr"/>
          <a:lstStyle/>
          <a:p>
            <a:pPr marL="0" indent="0" algn="ctr">
              <a:buNone/>
            </a:pPr>
            <a:r>
              <a:rPr lang="en-GB" sz="4000" dirty="0" smtClean="0">
                <a:solidFill>
                  <a:schemeClr val="bg1"/>
                </a:solidFill>
                <a:latin typeface="Calibri" panose="020F0502020204030204" pitchFamily="34" charset="0"/>
              </a:rPr>
              <a:t>Government Proposal for EU Citizens in UK</a:t>
            </a:r>
            <a:endParaRPr lang="en-GB" sz="4000" dirty="0">
              <a:solidFill>
                <a:schemeClr val="bg1"/>
              </a:solidFill>
              <a:latin typeface="Calibri" panose="020F0502020204030204" pitchFamily="34" charset="0"/>
            </a:endParaRPr>
          </a:p>
        </p:txBody>
      </p:sp>
      <p:sp>
        <p:nvSpPr>
          <p:cNvPr id="4" name="TextBox 3"/>
          <p:cNvSpPr txBox="1"/>
          <p:nvPr/>
        </p:nvSpPr>
        <p:spPr>
          <a:xfrm>
            <a:off x="179512" y="1113146"/>
            <a:ext cx="8502859" cy="4893647"/>
          </a:xfrm>
          <a:prstGeom prst="rect">
            <a:avLst/>
          </a:prstGeom>
          <a:noFill/>
        </p:spPr>
        <p:txBody>
          <a:bodyPr wrap="square" rtlCol="0">
            <a:spAutoFit/>
          </a:bodyPr>
          <a:lstStyle/>
          <a:p>
            <a:pPr algn="just"/>
            <a:r>
              <a:rPr lang="en-GB" sz="2400" dirty="0" smtClean="0">
                <a:latin typeface="Calibri" panose="020F0502020204030204" pitchFamily="34" charset="0"/>
              </a:rPr>
              <a:t>How will the application process for settled status work</a:t>
            </a:r>
            <a:r>
              <a:rPr lang="en-GB" sz="2400" dirty="0" smtClean="0">
                <a:latin typeface="Calibri" panose="020F0502020204030204" pitchFamily="34" charset="0"/>
              </a:rPr>
              <a:t>?</a:t>
            </a:r>
            <a:endParaRPr lang="en-GB" sz="2400" dirty="0" smtClean="0">
              <a:latin typeface="Calibri" panose="020F0502020204030204" pitchFamily="34" charset="0"/>
            </a:endParaRP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EU Citizens who qualify will go through a new process, which is yet to be rolled out. Until proposals are </a:t>
            </a:r>
            <a:r>
              <a:rPr lang="en-GB" sz="2400" dirty="0" smtClean="0">
                <a:latin typeface="Calibri" panose="020F0502020204030204" pitchFamily="34" charset="0"/>
              </a:rPr>
              <a:t>finalised. </a:t>
            </a:r>
          </a:p>
          <a:p>
            <a:pPr algn="just"/>
            <a:endParaRPr lang="en-GB" sz="2400" dirty="0" smtClean="0">
              <a:latin typeface="Calibri" panose="020F0502020204030204" pitchFamily="34" charset="0"/>
            </a:endParaRPr>
          </a:p>
          <a:p>
            <a:pPr marL="342900" indent="-342900" algn="just">
              <a:buFont typeface="Arial" panose="020B0604020202020204" pitchFamily="34" charset="0"/>
              <a:buChar char="•"/>
            </a:pPr>
            <a:r>
              <a:rPr lang="en-GB" sz="2400" dirty="0" smtClean="0">
                <a:latin typeface="Calibri" panose="020F0502020204030204" pitchFamily="34" charset="0"/>
              </a:rPr>
              <a:t> As this process and the requirements are unknown quantities, EU Citizens may opt to apply for permanent residence under current rules, and later switch to “settled status” (if this is required).  - This approach will offer more peace of mind</a:t>
            </a: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a:p>
            <a:pPr marL="342900" indent="-342900" algn="just">
              <a:buFont typeface="Arial" panose="020B0604020202020204" pitchFamily="34" charset="0"/>
              <a:buChar char="•"/>
            </a:pPr>
            <a:endParaRPr lang="en-GB" sz="2400" dirty="0" smtClean="0">
              <a:latin typeface="Calibri" panose="020F0502020204030204" pitchFamily="34" charset="0"/>
            </a:endParaRPr>
          </a:p>
          <a:p>
            <a:pPr marL="342900" indent="-342900" algn="just">
              <a:buFont typeface="Arial" panose="020B0604020202020204" pitchFamily="34" charset="0"/>
              <a:buChar char="•"/>
            </a:pPr>
            <a:endParaRPr lang="en-GB" sz="2400" dirty="0">
              <a:latin typeface="Calibri" panose="020F0502020204030204" pitchFamily="34" charset="0"/>
            </a:endParaRPr>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2133400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Permanent Residence</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5139869"/>
          </a:xfrm>
          <a:prstGeom prst="rect">
            <a:avLst/>
          </a:prstGeom>
          <a:noFill/>
        </p:spPr>
        <p:txBody>
          <a:bodyPr wrap="square" rtlCol="0">
            <a:spAutoFit/>
          </a:bodyPr>
          <a:lstStyle/>
          <a:p>
            <a:pPr marL="285750" indent="-285750" algn="l">
              <a:buFont typeface="Arial" panose="020B0604020202020204" pitchFamily="34" charset="0"/>
              <a:buChar char="•"/>
            </a:pPr>
            <a:r>
              <a:rPr lang="en-US" sz="2400" dirty="0" smtClean="0">
                <a:latin typeface="Calibri" panose="020F0502020204030204" pitchFamily="34" charset="0"/>
              </a:rPr>
              <a:t>An EEA national and their family members </a:t>
            </a:r>
            <a:r>
              <a:rPr lang="en-US" sz="2400" b="1" dirty="0" smtClean="0">
                <a:latin typeface="Calibri" panose="020F0502020204030204" pitchFamily="34" charset="0"/>
              </a:rPr>
              <a:t>automatically attain </a:t>
            </a:r>
            <a:r>
              <a:rPr lang="en-US" sz="2400" dirty="0">
                <a:latin typeface="Calibri" panose="020F0502020204030204" pitchFamily="34" charset="0"/>
              </a:rPr>
              <a:t>p</a:t>
            </a:r>
            <a:r>
              <a:rPr lang="en-US" sz="2400" dirty="0" smtClean="0">
                <a:latin typeface="Calibri" panose="020F0502020204030204" pitchFamily="34" charset="0"/>
              </a:rPr>
              <a:t>ermanent residence (“PR”) once they have resided in the UK for a </a:t>
            </a:r>
            <a:r>
              <a:rPr lang="en-US" sz="2400" b="1" dirty="0" smtClean="0">
                <a:latin typeface="Calibri" panose="020F0502020204030204" pitchFamily="34" charset="0"/>
              </a:rPr>
              <a:t>continuous period </a:t>
            </a:r>
            <a:r>
              <a:rPr lang="en-US" sz="2400" dirty="0" smtClean="0">
                <a:latin typeface="Calibri" panose="020F0502020204030204" pitchFamily="34" charset="0"/>
              </a:rPr>
              <a:t>of 5 years (“qualifying period”) in accordance with the Immigration (EEA) Regulations 2006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For an EEA national, residing in accordance with the Regulations generally means being a </a:t>
            </a:r>
            <a:r>
              <a:rPr lang="en-US" sz="2400" b="1" dirty="0" smtClean="0">
                <a:latin typeface="Calibri" panose="020F0502020204030204" pitchFamily="34" charset="0"/>
              </a:rPr>
              <a:t>Qualified Person. </a:t>
            </a:r>
            <a:endParaRPr lang="en-US" sz="2400" dirty="0">
              <a:latin typeface="Calibri" panose="020F0502020204030204" pitchFamily="34" charset="0"/>
            </a:endParaRPr>
          </a:p>
          <a:p>
            <a:pPr marL="285750" indent="-285750" algn="l">
              <a:buFont typeface="Arial" panose="020B0604020202020204" pitchFamily="34" charset="0"/>
              <a:buChar char="•"/>
            </a:pPr>
            <a:r>
              <a:rPr lang="en-US" sz="2400" dirty="0" smtClean="0">
                <a:latin typeface="Calibri" panose="020F0502020204030204" pitchFamily="34" charset="0"/>
              </a:rPr>
              <a:t>A </a:t>
            </a:r>
            <a:r>
              <a:rPr lang="en-US" sz="2400" b="1" dirty="0" smtClean="0">
                <a:latin typeface="Calibri" panose="020F0502020204030204" pitchFamily="34" charset="0"/>
              </a:rPr>
              <a:t>Qualified Person </a:t>
            </a:r>
            <a:r>
              <a:rPr lang="en-US" sz="2400" dirty="0" smtClean="0">
                <a:latin typeface="Calibri" panose="020F0502020204030204" pitchFamily="34" charset="0"/>
              </a:rPr>
              <a:t>is one of the following</a:t>
            </a:r>
          </a:p>
          <a:p>
            <a:pPr marL="1200150" lvl="2" indent="-285750" algn="l">
              <a:buFont typeface="Arial" panose="020B0604020202020204" pitchFamily="34" charset="0"/>
              <a:buChar char="•"/>
            </a:pPr>
            <a:r>
              <a:rPr lang="en-GB" sz="2400" dirty="0">
                <a:latin typeface="Calibri" panose="020F0502020204030204" pitchFamily="34" charset="0"/>
              </a:rPr>
              <a:t>a jobseeker;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worker;</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self-employed person;</a:t>
            </a:r>
          </a:p>
          <a:p>
            <a:pPr marL="1200150" lvl="2" indent="-285750" algn="l">
              <a:buFont typeface="Arial" panose="020B0604020202020204" pitchFamily="34" charset="0"/>
              <a:buChar char="•"/>
            </a:pPr>
            <a:r>
              <a:rPr lang="en-GB" sz="2400" dirty="0" smtClean="0">
                <a:latin typeface="Calibri" panose="020F0502020204030204" pitchFamily="34" charset="0"/>
              </a:rPr>
              <a:t>a </a:t>
            </a:r>
            <a:r>
              <a:rPr lang="en-GB" sz="2400" dirty="0">
                <a:latin typeface="Calibri" panose="020F0502020204030204" pitchFamily="34" charset="0"/>
              </a:rPr>
              <a:t>self-sufficient </a:t>
            </a:r>
            <a:r>
              <a:rPr lang="en-GB" sz="2400" dirty="0" smtClean="0">
                <a:latin typeface="Calibri" panose="020F0502020204030204" pitchFamily="34" charset="0"/>
              </a:rPr>
              <a:t>person with comprehensive sickness insurance; </a:t>
            </a:r>
            <a:r>
              <a:rPr lang="en-GB" sz="2400" dirty="0">
                <a:latin typeface="Calibri" panose="020F0502020204030204" pitchFamily="34" charset="0"/>
              </a:rPr>
              <a:t>or</a:t>
            </a:r>
          </a:p>
          <a:p>
            <a:pPr marL="1200150" lvl="2" indent="-285750" algn="l">
              <a:buFont typeface="Arial" panose="020B0604020202020204" pitchFamily="34" charset="0"/>
              <a:buChar char="•"/>
            </a:pPr>
            <a:r>
              <a:rPr lang="en-GB" sz="2400" dirty="0" smtClean="0">
                <a:latin typeface="Calibri" panose="020F0502020204030204" pitchFamily="34" charset="0"/>
              </a:rPr>
              <a:t>a student with comprehensive sickness insurance.</a:t>
            </a:r>
            <a:endParaRPr lang="en-GB" sz="2400" dirty="0">
              <a:latin typeface="Calibri" panose="020F0502020204030204" pitchFamily="34" charset="0"/>
            </a:endParaRPr>
          </a:p>
          <a:p>
            <a:pPr algn="l"/>
            <a:endParaRPr lang="en-US" sz="1600" dirty="0"/>
          </a:p>
        </p:txBody>
      </p:sp>
      <p:sp>
        <p:nvSpPr>
          <p:cNvPr id="2" name="Rectangle 1"/>
          <p:cNvSpPr/>
          <p:nvPr/>
        </p:nvSpPr>
        <p:spPr>
          <a:xfrm>
            <a:off x="370097" y="1268761"/>
            <a:ext cx="8502859" cy="923330"/>
          </a:xfrm>
          <a:prstGeom prst="rect">
            <a:avLst/>
          </a:prstGeom>
        </p:spPr>
        <p:txBody>
          <a:bodyPr wrap="square">
            <a:spAutoFit/>
          </a:bodyPr>
          <a:lstStyle/>
          <a:p>
            <a:pPr algn="l"/>
            <a:endParaRPr lang="en-GB" b="1" dirty="0" smtClean="0"/>
          </a:p>
          <a:p>
            <a:pPr algn="l"/>
            <a:r>
              <a:rPr lang="en-GB" dirty="0"/>
              <a:t/>
            </a:r>
            <a:br>
              <a:rPr lang="en-GB" dirty="0"/>
            </a:br>
            <a:endParaRPr lang="en-GB" dirty="0"/>
          </a:p>
        </p:txBody>
      </p:sp>
    </p:spTree>
    <p:extLst>
      <p:ext uri="{BB962C8B-B14F-4D97-AF65-F5344CB8AC3E}">
        <p14:creationId xmlns:p14="http://schemas.microsoft.com/office/powerpoint/2010/main" val="3194868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What does continuous mean?</a:t>
            </a:r>
            <a:endParaRPr lang="en-GB" sz="4000" dirty="0">
              <a:solidFill>
                <a:schemeClr val="bg1"/>
              </a:solidFill>
              <a:latin typeface="Calibri" panose="020F0502020204030204" pitchFamily="34" charset="0"/>
            </a:endParaRPr>
          </a:p>
        </p:txBody>
      </p:sp>
      <p:sp>
        <p:nvSpPr>
          <p:cNvPr id="4" name="TextBox 3"/>
          <p:cNvSpPr txBox="1"/>
          <p:nvPr/>
        </p:nvSpPr>
        <p:spPr>
          <a:xfrm>
            <a:off x="370097" y="1124744"/>
            <a:ext cx="8502859" cy="4770537"/>
          </a:xfrm>
          <a:prstGeom prst="rect">
            <a:avLst/>
          </a:prstGeom>
          <a:noFill/>
        </p:spPr>
        <p:txBody>
          <a:bodyPr wrap="square" rtlCol="0">
            <a:spAutoFit/>
          </a:bodyPr>
          <a:lstStyle/>
          <a:p>
            <a:pPr marL="342900" indent="-342900" algn="l">
              <a:buFont typeface="Arial" panose="020B0604020202020204" pitchFamily="34" charset="0"/>
              <a:buChar char="•"/>
            </a:pPr>
            <a:r>
              <a:rPr lang="en-US" sz="2400" b="1" dirty="0" smtClean="0">
                <a:latin typeface="Calibri" panose="020F0502020204030204" pitchFamily="34" charset="0"/>
              </a:rPr>
              <a:t>Continuous residence </a:t>
            </a:r>
            <a:r>
              <a:rPr lang="en-US" sz="2400" dirty="0" smtClean="0">
                <a:latin typeface="Calibri" panose="020F0502020204030204" pitchFamily="34" charset="0"/>
              </a:rPr>
              <a:t>is not broken by;</a:t>
            </a:r>
          </a:p>
          <a:p>
            <a:pPr marL="800100" lvl="1" indent="-342900" algn="l">
              <a:buFont typeface="Arial" panose="020B0604020202020204" pitchFamily="34" charset="0"/>
              <a:buChar char="•"/>
            </a:pPr>
            <a:r>
              <a:rPr lang="en-US" sz="2400" dirty="0" smtClean="0">
                <a:latin typeface="Calibri" panose="020F0502020204030204" pitchFamily="34" charset="0"/>
              </a:rPr>
              <a:t>Periods of absence of up to 6 months in any year of the 5 year qualifying period;</a:t>
            </a:r>
          </a:p>
          <a:p>
            <a:pPr marL="800100" lvl="1" indent="-342900" algn="l">
              <a:buFont typeface="Arial" panose="020B0604020202020204" pitchFamily="34" charset="0"/>
              <a:buChar char="•"/>
            </a:pPr>
            <a:r>
              <a:rPr lang="en-US" sz="2400" dirty="0" smtClean="0">
                <a:latin typeface="Calibri" panose="020F0502020204030204" pitchFamily="34" charset="0"/>
              </a:rPr>
              <a:t>Absence due to military service; or</a:t>
            </a:r>
          </a:p>
          <a:p>
            <a:pPr marL="800100" lvl="1" indent="-342900" algn="l">
              <a:buFont typeface="Arial" panose="020B0604020202020204" pitchFamily="34" charset="0"/>
              <a:buChar char="•"/>
            </a:pPr>
            <a:r>
              <a:rPr lang="en-US" sz="2400" dirty="0" smtClean="0">
                <a:latin typeface="Calibri" panose="020F0502020204030204" pitchFamily="34" charset="0"/>
              </a:rPr>
              <a:t>One absence, not exceeding 12 months for an important reason, such as pregnancy/childbirth, serious illness, study or training or an overseas posting.</a:t>
            </a:r>
          </a:p>
          <a:p>
            <a:pPr marL="800100" lvl="1" indent="-342900" algn="l">
              <a:buFont typeface="Arial" panose="020B0604020202020204" pitchFamily="34" charset="0"/>
              <a:buChar char="•"/>
            </a:pPr>
            <a:endParaRPr lang="en-US" sz="2400" dirty="0">
              <a:latin typeface="Calibri" panose="020F0502020204030204" pitchFamily="34" charset="0"/>
            </a:endParaRPr>
          </a:p>
          <a:p>
            <a:pPr marL="342900" indent="-342900" algn="l">
              <a:buFont typeface="Arial" panose="020B0604020202020204" pitchFamily="34" charset="0"/>
              <a:buChar char="•"/>
            </a:pPr>
            <a:r>
              <a:rPr lang="en-US" sz="2400" b="1" dirty="0" smtClean="0">
                <a:latin typeface="Calibri" panose="020F0502020204030204" pitchFamily="34" charset="0"/>
              </a:rPr>
              <a:t>Permitted absences</a:t>
            </a:r>
            <a:r>
              <a:rPr lang="en-US" sz="2400" dirty="0" smtClean="0">
                <a:latin typeface="Calibri" panose="020F0502020204030204" pitchFamily="34" charset="0"/>
              </a:rPr>
              <a:t> for PR are more generous than for </a:t>
            </a:r>
            <a:r>
              <a:rPr lang="en-US" sz="2400" dirty="0" err="1" smtClean="0">
                <a:latin typeface="Calibri" panose="020F0502020204030204" pitchFamily="34" charset="0"/>
              </a:rPr>
              <a:t>naturalisation</a:t>
            </a:r>
            <a:r>
              <a:rPr lang="en-US" sz="2400" dirty="0" smtClean="0">
                <a:latin typeface="Calibri" panose="020F0502020204030204" pitchFamily="34" charset="0"/>
              </a:rPr>
              <a:t>.</a:t>
            </a:r>
            <a:endParaRPr lang="en-US" sz="2400" b="1" dirty="0" smtClean="0">
              <a:latin typeface="Calibri" panose="020F0502020204030204" pitchFamily="34" charset="0"/>
            </a:endParaRPr>
          </a:p>
          <a:p>
            <a:pPr marL="342900" indent="-342900" algn="l">
              <a:buFont typeface="Arial" panose="020B0604020202020204" pitchFamily="34" charset="0"/>
              <a:buChar char="•"/>
            </a:pPr>
            <a:endParaRPr lang="en-US" sz="2400" dirty="0" smtClean="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25731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1080343"/>
          </a:xfrm>
        </p:spPr>
        <p:txBody>
          <a:bodyPr anchor="ctr"/>
          <a:lstStyle/>
          <a:p>
            <a:pPr marL="0" indent="0" algn="ctr">
              <a:buNone/>
            </a:pPr>
            <a:r>
              <a:rPr lang="en-GB" sz="4000" dirty="0" smtClean="0">
                <a:solidFill>
                  <a:schemeClr val="bg1"/>
                </a:solidFill>
                <a:latin typeface="Calibri" panose="020F0502020204030204" pitchFamily="34" charset="0"/>
              </a:rPr>
              <a:t>Comprehensive Sickness Insurance</a:t>
            </a:r>
            <a:endParaRPr lang="en-GB" sz="4000" dirty="0">
              <a:solidFill>
                <a:schemeClr val="bg1"/>
              </a:solidFill>
              <a:latin typeface="Calibri" panose="020F0502020204030204" pitchFamily="34" charset="0"/>
            </a:endParaRPr>
          </a:p>
        </p:txBody>
      </p:sp>
      <p:sp>
        <p:nvSpPr>
          <p:cNvPr id="4" name="TextBox 3"/>
          <p:cNvSpPr txBox="1"/>
          <p:nvPr/>
        </p:nvSpPr>
        <p:spPr>
          <a:xfrm>
            <a:off x="251521" y="960641"/>
            <a:ext cx="8621436" cy="5878532"/>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smtClean="0">
                <a:latin typeface="Calibri" panose="020F0502020204030204" pitchFamily="34" charset="0"/>
              </a:rPr>
              <a:t>Required by students (transitional arrangements before 20 June 2011) and self sufficient people.</a:t>
            </a:r>
          </a:p>
          <a:p>
            <a:pPr marL="342900" indent="-342900" algn="l">
              <a:buFont typeface="Arial" panose="020B0604020202020204" pitchFamily="34" charset="0"/>
              <a:buChar char="•"/>
            </a:pPr>
            <a:r>
              <a:rPr lang="en-US" sz="2400" dirty="0">
                <a:latin typeface="Calibri" panose="020F0502020204030204" pitchFamily="34" charset="0"/>
              </a:rPr>
              <a:t>Not required if also a worker, job seeker or self-employed </a:t>
            </a:r>
            <a:r>
              <a:rPr lang="en-US" sz="2400" dirty="0" smtClean="0">
                <a:latin typeface="Calibri" panose="020F0502020204030204" pitchFamily="34" charset="0"/>
              </a:rPr>
              <a:t>person.</a:t>
            </a:r>
          </a:p>
          <a:p>
            <a:pPr marL="342900" indent="-342900" algn="l">
              <a:buFont typeface="Arial" panose="020B0604020202020204" pitchFamily="34" charset="0"/>
              <a:buChar char="•"/>
            </a:pPr>
            <a:r>
              <a:rPr lang="en-US" sz="2400" dirty="0" smtClean="0">
                <a:latin typeface="Calibri" panose="020F0502020204030204" pitchFamily="34" charset="0"/>
              </a:rPr>
              <a:t>If required and not held, residence will not be “in accordance with the Regulations” and will not count for PR purposes.</a:t>
            </a:r>
          </a:p>
          <a:p>
            <a:pPr marL="342900" lvl="1" indent="-342900" algn="l">
              <a:buFont typeface="Arial" panose="020B0604020202020204" pitchFamily="34" charset="0"/>
              <a:buChar char="•"/>
            </a:pPr>
            <a:r>
              <a:rPr lang="en-US" sz="2400" dirty="0" smtClean="0">
                <a:latin typeface="Calibri" panose="020F0502020204030204" pitchFamily="34" charset="0"/>
              </a:rPr>
              <a:t>Family </a:t>
            </a:r>
            <a:r>
              <a:rPr lang="en-US" sz="2400" dirty="0">
                <a:latin typeface="Calibri" panose="020F0502020204030204" pitchFamily="34" charset="0"/>
              </a:rPr>
              <a:t>members must also be </a:t>
            </a:r>
            <a:r>
              <a:rPr lang="en-US" sz="2400" dirty="0" smtClean="0">
                <a:latin typeface="Calibri" panose="020F0502020204030204" pitchFamily="34" charset="0"/>
              </a:rPr>
              <a:t>covered.</a:t>
            </a:r>
          </a:p>
          <a:p>
            <a:pPr algn="l"/>
            <a:r>
              <a:rPr lang="en-US" sz="2400" dirty="0" smtClean="0">
                <a:latin typeface="Calibri" panose="020F0502020204030204" pitchFamily="34" charset="0"/>
              </a:rPr>
              <a:t>What is Comprehensive Sickness Insurance (“CSI”)? </a:t>
            </a:r>
          </a:p>
          <a:p>
            <a:pPr marL="800100" lvl="1" indent="-342900" algn="l">
              <a:buFont typeface="Arial" panose="020B0604020202020204" pitchFamily="34" charset="0"/>
              <a:buChar char="•"/>
            </a:pPr>
            <a:r>
              <a:rPr lang="en-US" sz="2400" dirty="0" smtClean="0">
                <a:latin typeface="Calibri" panose="020F0502020204030204" pitchFamily="34" charset="0"/>
              </a:rPr>
              <a:t>A private health insurance policy which covers</a:t>
            </a:r>
            <a:r>
              <a:rPr lang="en-GB" sz="2400" dirty="0" smtClean="0"/>
              <a:t> </a:t>
            </a:r>
            <a:r>
              <a:rPr lang="en-GB" sz="2400" dirty="0">
                <a:latin typeface="Calibri" panose="020F0502020204030204" pitchFamily="34" charset="0"/>
              </a:rPr>
              <a:t>everything that one would expect a reasonably complete policy to </a:t>
            </a:r>
            <a:r>
              <a:rPr lang="en-GB" sz="2400" dirty="0" smtClean="0">
                <a:latin typeface="Calibri" panose="020F0502020204030204" pitchFamily="34" charset="0"/>
              </a:rPr>
              <a:t>cover;</a:t>
            </a:r>
          </a:p>
          <a:p>
            <a:pPr marL="800100" lvl="1" indent="-342900" algn="l">
              <a:buFont typeface="Arial" panose="020B0604020202020204" pitchFamily="34" charset="0"/>
              <a:buChar char="•"/>
            </a:pPr>
            <a:r>
              <a:rPr lang="en-GB" sz="2400" dirty="0" smtClean="0">
                <a:latin typeface="Calibri" panose="020F0502020204030204" pitchFamily="34" charset="0"/>
              </a:rPr>
              <a:t>An EHIC card plus a declaration on temporary stay; or</a:t>
            </a:r>
          </a:p>
          <a:p>
            <a:pPr marL="800100" lvl="1" indent="-342900" algn="l">
              <a:buFont typeface="Arial" panose="020B0604020202020204" pitchFamily="34" charset="0"/>
              <a:buChar char="•"/>
            </a:pPr>
            <a:r>
              <a:rPr lang="en-GB" sz="2400" dirty="0" smtClean="0">
                <a:latin typeface="Calibri" panose="020F0502020204030204" pitchFamily="34" charset="0"/>
              </a:rPr>
              <a:t>A reciprocal arrangement with home country evidenced with form S1, S2 or S3; but</a:t>
            </a:r>
          </a:p>
          <a:p>
            <a:pPr marL="800100" lvl="1" indent="-342900" algn="l">
              <a:buFont typeface="Arial" panose="020B0604020202020204" pitchFamily="34" charset="0"/>
              <a:buChar char="•"/>
            </a:pPr>
            <a:r>
              <a:rPr lang="en-US" sz="2400" dirty="0" smtClean="0">
                <a:latin typeface="Calibri" panose="020F0502020204030204" pitchFamily="34" charset="0"/>
              </a:rPr>
              <a:t>Access to the NHS is not the equivalent of CSI.</a:t>
            </a:r>
            <a:endParaRPr lang="en-US" sz="2400" dirty="0">
              <a:latin typeface="Calibri" panose="020F0502020204030204" pitchFamily="34" charset="0"/>
            </a:endParaRPr>
          </a:p>
          <a:p>
            <a:pPr marL="342900" indent="-342900" algn="l">
              <a:buFont typeface="Arial" panose="020B0604020202020204" pitchFamily="34" charset="0"/>
              <a:buChar char="•"/>
            </a:pPr>
            <a:endParaRPr lang="en-US" sz="2400" b="1" dirty="0" smtClean="0">
              <a:latin typeface="Calibri" panose="020F0502020204030204" pitchFamily="34" charset="0"/>
            </a:endParaRPr>
          </a:p>
          <a:p>
            <a:pPr algn="l"/>
            <a:endParaRPr lang="en-US" sz="1600" dirty="0"/>
          </a:p>
        </p:txBody>
      </p:sp>
    </p:spTree>
    <p:extLst>
      <p:ext uri="{BB962C8B-B14F-4D97-AF65-F5344CB8AC3E}">
        <p14:creationId xmlns:p14="http://schemas.microsoft.com/office/powerpoint/2010/main" val="3790845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7FA1B6"/>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2670</TotalTime>
  <Words>1693</Words>
  <Application>Microsoft Office PowerPoint</Application>
  <PresentationFormat>On-screen Show (4:3)</PresentationFormat>
  <Paragraphs>181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  Brexit; advice for European nationals in the UK   Emma Brooksbank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Simpson Millar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title</dc:title>
  <dc:creator>Craig Jones</dc:creator>
  <cp:lastModifiedBy>Emma Brooksbank</cp:lastModifiedBy>
  <cp:revision>243</cp:revision>
  <cp:lastPrinted>2017-04-26T05:38:44Z</cp:lastPrinted>
  <dcterms:created xsi:type="dcterms:W3CDTF">2007-09-18T20:55:29Z</dcterms:created>
  <dcterms:modified xsi:type="dcterms:W3CDTF">2017-11-29T09:45:07Z</dcterms:modified>
</cp:coreProperties>
</file>