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60" r:id="rId2"/>
    <p:sldId id="330" r:id="rId3"/>
    <p:sldId id="369" r:id="rId4"/>
    <p:sldId id="371" r:id="rId5"/>
    <p:sldId id="370" r:id="rId6"/>
    <p:sldId id="372" r:id="rId7"/>
    <p:sldId id="373" r:id="rId8"/>
    <p:sldId id="374" r:id="rId9"/>
    <p:sldId id="375" r:id="rId10"/>
    <p:sldId id="376" r:id="rId11"/>
    <p:sldId id="377" r:id="rId12"/>
    <p:sldId id="378" r:id="rId13"/>
    <p:sldId id="381" r:id="rId14"/>
    <p:sldId id="382" r:id="rId15"/>
    <p:sldId id="383" r:id="rId16"/>
    <p:sldId id="385" r:id="rId17"/>
    <p:sldId id="386" r:id="rId18"/>
  </p:sldIdLst>
  <p:sldSz cx="9144000" cy="6858000" type="screen4x3"/>
  <p:notesSz cx="6662738" cy="9926638"/>
  <p:defaultTextStyle>
    <a:defPPr>
      <a:defRPr lang="en-GB"/>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0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CC"/>
    <a:srgbClr val="B20838"/>
    <a:srgbClr val="7FA1B6"/>
    <a:srgbClr val="C492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70" autoAdjust="0"/>
    <p:restoredTop sz="91379" autoAdjust="0"/>
  </p:normalViewPr>
  <p:slideViewPr>
    <p:cSldViewPr>
      <p:cViewPr varScale="1">
        <p:scale>
          <a:sx n="66" d="100"/>
          <a:sy n="66" d="100"/>
        </p:scale>
        <p:origin x="55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81" d="100"/>
          <a:sy n="81" d="100"/>
        </p:scale>
        <p:origin x="-2040" y="-96"/>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0"/>
            <a:ext cx="2887663"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0" hangingPunct="0">
              <a:defRPr sz="1200"/>
            </a:lvl1pPr>
          </a:lstStyle>
          <a:p>
            <a:pPr>
              <a:defRPr/>
            </a:pPr>
            <a:endParaRPr lang="en-US"/>
          </a:p>
        </p:txBody>
      </p:sp>
      <p:sp>
        <p:nvSpPr>
          <p:cNvPr id="56323" name="Rectangle 3"/>
          <p:cNvSpPr>
            <a:spLocks noGrp="1" noChangeArrowheads="1"/>
          </p:cNvSpPr>
          <p:nvPr>
            <p:ph type="dt" sz="quarter" idx="1"/>
          </p:nvPr>
        </p:nvSpPr>
        <p:spPr bwMode="auto">
          <a:xfrm>
            <a:off x="3773488" y="0"/>
            <a:ext cx="2887662"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2DEC0C19-6026-4112-A196-0F1BA0E46FB2}" type="datetimeFigureOut">
              <a:rPr lang="en-US"/>
              <a:pPr>
                <a:defRPr/>
              </a:pPr>
              <a:t>7/19/2017</a:t>
            </a:fld>
            <a:endParaRPr lang="en-US"/>
          </a:p>
        </p:txBody>
      </p:sp>
      <p:sp>
        <p:nvSpPr>
          <p:cNvPr id="56324" name="Rectangle 4"/>
          <p:cNvSpPr>
            <a:spLocks noGrp="1" noChangeArrowheads="1"/>
          </p:cNvSpPr>
          <p:nvPr>
            <p:ph type="ftr" sz="quarter" idx="2"/>
          </p:nvPr>
        </p:nvSpPr>
        <p:spPr bwMode="auto">
          <a:xfrm>
            <a:off x="1" y="9428164"/>
            <a:ext cx="2887663"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0" hangingPunct="0">
              <a:defRPr sz="1200"/>
            </a:lvl1pPr>
          </a:lstStyle>
          <a:p>
            <a:pPr>
              <a:defRPr/>
            </a:pPr>
            <a:endParaRPr lang="en-US"/>
          </a:p>
        </p:txBody>
      </p:sp>
      <p:sp>
        <p:nvSpPr>
          <p:cNvPr id="56325" name="Rectangle 5"/>
          <p:cNvSpPr>
            <a:spLocks noGrp="1" noChangeArrowheads="1"/>
          </p:cNvSpPr>
          <p:nvPr>
            <p:ph type="sldNum" sz="quarter" idx="3"/>
          </p:nvPr>
        </p:nvSpPr>
        <p:spPr bwMode="auto">
          <a:xfrm>
            <a:off x="3773488" y="9428164"/>
            <a:ext cx="2887662"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88AD89B0-454E-4FD8-9BD0-EBC17F8737F6}" type="slidenum">
              <a:rPr lang="en-US"/>
              <a:pPr>
                <a:defRPr/>
              </a:pPr>
              <a:t>‹#›</a:t>
            </a:fld>
            <a:endParaRPr lang="en-US"/>
          </a:p>
        </p:txBody>
      </p:sp>
    </p:spTree>
    <p:extLst>
      <p:ext uri="{BB962C8B-B14F-4D97-AF65-F5344CB8AC3E}">
        <p14:creationId xmlns:p14="http://schemas.microsoft.com/office/powerpoint/2010/main" val="1413620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7663" cy="4968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773488" y="0"/>
            <a:ext cx="2887662" cy="496888"/>
          </a:xfrm>
          <a:prstGeom prst="rect">
            <a:avLst/>
          </a:prstGeom>
        </p:spPr>
        <p:txBody>
          <a:bodyPr vert="horz" lIns="91440" tIns="45720" rIns="91440" bIns="45720" rtlCol="0"/>
          <a:lstStyle>
            <a:lvl1pPr algn="r">
              <a:defRPr sz="1200"/>
            </a:lvl1pPr>
          </a:lstStyle>
          <a:p>
            <a:pPr>
              <a:defRPr/>
            </a:pPr>
            <a:fld id="{0B221324-D69B-47AF-9114-402E2E7BE63A}" type="datetimeFigureOut">
              <a:rPr lang="en-GB"/>
              <a:pPr>
                <a:defRPr/>
              </a:pPr>
              <a:t>19/07/2017</a:t>
            </a:fld>
            <a:endParaRPr lang="en-GB"/>
          </a:p>
        </p:txBody>
      </p:sp>
      <p:sp>
        <p:nvSpPr>
          <p:cNvPr id="4" name="Slide Image Placeholder 3"/>
          <p:cNvSpPr>
            <a:spLocks noGrp="1" noRot="1" noChangeAspect="1"/>
          </p:cNvSpPr>
          <p:nvPr>
            <p:ph type="sldImg" idx="2"/>
          </p:nvPr>
        </p:nvSpPr>
        <p:spPr>
          <a:xfrm>
            <a:off x="850900" y="744538"/>
            <a:ext cx="4960938"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65163" y="4714876"/>
            <a:ext cx="5332412"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1" y="9428164"/>
            <a:ext cx="2887663" cy="4968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773488" y="9428164"/>
            <a:ext cx="2887662" cy="496887"/>
          </a:xfrm>
          <a:prstGeom prst="rect">
            <a:avLst/>
          </a:prstGeom>
        </p:spPr>
        <p:txBody>
          <a:bodyPr vert="horz" lIns="91440" tIns="45720" rIns="91440" bIns="45720" rtlCol="0" anchor="b"/>
          <a:lstStyle>
            <a:lvl1pPr algn="r">
              <a:defRPr sz="1200"/>
            </a:lvl1pPr>
          </a:lstStyle>
          <a:p>
            <a:pPr>
              <a:defRPr/>
            </a:pPr>
            <a:fld id="{4660FA5F-1A96-401B-A2DF-76D5B6ABC155}" type="slidenum">
              <a:rPr lang="en-GB"/>
              <a:pPr>
                <a:defRPr/>
              </a:pPr>
              <a:t>‹#›</a:t>
            </a:fld>
            <a:endParaRPr lang="en-GB"/>
          </a:p>
        </p:txBody>
      </p:sp>
    </p:spTree>
    <p:extLst>
      <p:ext uri="{BB962C8B-B14F-4D97-AF65-F5344CB8AC3E}">
        <p14:creationId xmlns:p14="http://schemas.microsoft.com/office/powerpoint/2010/main" val="3281169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B08D73-F4A0-4395-A49A-1D4376B30174}" type="slidenum">
              <a:rPr lang="en-GB" altLang="en-US" smtClean="0"/>
              <a:pPr/>
              <a:t>1</a:t>
            </a:fld>
            <a:endParaRPr lang="en-GB" altLang="en-US" smtClean="0"/>
          </a:p>
        </p:txBody>
      </p:sp>
    </p:spTree>
    <p:extLst>
      <p:ext uri="{BB962C8B-B14F-4D97-AF65-F5344CB8AC3E}">
        <p14:creationId xmlns:p14="http://schemas.microsoft.com/office/powerpoint/2010/main" val="2780681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10</a:t>
            </a:fld>
            <a:endParaRPr lang="en-GB"/>
          </a:p>
        </p:txBody>
      </p:sp>
    </p:spTree>
    <p:extLst>
      <p:ext uri="{BB962C8B-B14F-4D97-AF65-F5344CB8AC3E}">
        <p14:creationId xmlns:p14="http://schemas.microsoft.com/office/powerpoint/2010/main" val="2703365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13</a:t>
            </a:fld>
            <a:endParaRPr lang="en-GB"/>
          </a:p>
        </p:txBody>
      </p:sp>
    </p:spTree>
    <p:extLst>
      <p:ext uri="{BB962C8B-B14F-4D97-AF65-F5344CB8AC3E}">
        <p14:creationId xmlns:p14="http://schemas.microsoft.com/office/powerpoint/2010/main" val="13151201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14</a:t>
            </a:fld>
            <a:endParaRPr lang="en-GB"/>
          </a:p>
        </p:txBody>
      </p:sp>
    </p:spTree>
    <p:extLst>
      <p:ext uri="{BB962C8B-B14F-4D97-AF65-F5344CB8AC3E}">
        <p14:creationId xmlns:p14="http://schemas.microsoft.com/office/powerpoint/2010/main" val="291408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15</a:t>
            </a:fld>
            <a:endParaRPr lang="en-GB"/>
          </a:p>
        </p:txBody>
      </p:sp>
    </p:spTree>
    <p:extLst>
      <p:ext uri="{BB962C8B-B14F-4D97-AF65-F5344CB8AC3E}">
        <p14:creationId xmlns:p14="http://schemas.microsoft.com/office/powerpoint/2010/main" val="1842450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16</a:t>
            </a:fld>
            <a:endParaRPr lang="en-GB"/>
          </a:p>
        </p:txBody>
      </p:sp>
    </p:spTree>
    <p:extLst>
      <p:ext uri="{BB962C8B-B14F-4D97-AF65-F5344CB8AC3E}">
        <p14:creationId xmlns:p14="http://schemas.microsoft.com/office/powerpoint/2010/main" val="2364491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17</a:t>
            </a:fld>
            <a:endParaRPr lang="en-GB"/>
          </a:p>
        </p:txBody>
      </p:sp>
    </p:spTree>
    <p:extLst>
      <p:ext uri="{BB962C8B-B14F-4D97-AF65-F5344CB8AC3E}">
        <p14:creationId xmlns:p14="http://schemas.microsoft.com/office/powerpoint/2010/main" val="3669836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Recent comments by government is that a scheme would be launched to test the level of interest of Europeans looking to get permanent residence. </a:t>
            </a:r>
          </a:p>
          <a:p>
            <a:endParaRPr lang="en-GB" dirty="0"/>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2</a:t>
            </a:fld>
            <a:endParaRPr lang="en-GB"/>
          </a:p>
        </p:txBody>
      </p:sp>
    </p:spTree>
    <p:extLst>
      <p:ext uri="{BB962C8B-B14F-4D97-AF65-F5344CB8AC3E}">
        <p14:creationId xmlns:p14="http://schemas.microsoft.com/office/powerpoint/2010/main" val="1970908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Recent comments by government is that a scheme would be launched to test the level of interest of Europeans looking to get permanent residence. </a:t>
            </a:r>
          </a:p>
          <a:p>
            <a:endParaRPr lang="en-GB" dirty="0"/>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3</a:t>
            </a:fld>
            <a:endParaRPr lang="en-GB"/>
          </a:p>
        </p:txBody>
      </p:sp>
    </p:spTree>
    <p:extLst>
      <p:ext uri="{BB962C8B-B14F-4D97-AF65-F5344CB8AC3E}">
        <p14:creationId xmlns:p14="http://schemas.microsoft.com/office/powerpoint/2010/main" val="1970908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Recent comments by government is that a scheme would be launched to test the level of interest of Europeans looking to get permanent residence. </a:t>
            </a:r>
          </a:p>
          <a:p>
            <a:endParaRPr lang="en-GB" dirty="0"/>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4</a:t>
            </a:fld>
            <a:endParaRPr lang="en-GB"/>
          </a:p>
        </p:txBody>
      </p:sp>
    </p:spTree>
    <p:extLst>
      <p:ext uri="{BB962C8B-B14F-4D97-AF65-F5344CB8AC3E}">
        <p14:creationId xmlns:p14="http://schemas.microsoft.com/office/powerpoint/2010/main" val="1970908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Recent comments by government is that a scheme would be launched to test the level of interest of Europeans looking to get permanent residence. </a:t>
            </a:r>
          </a:p>
          <a:p>
            <a:endParaRPr lang="en-GB" dirty="0"/>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5</a:t>
            </a:fld>
            <a:endParaRPr lang="en-GB"/>
          </a:p>
        </p:txBody>
      </p:sp>
    </p:spTree>
    <p:extLst>
      <p:ext uri="{BB962C8B-B14F-4D97-AF65-F5344CB8AC3E}">
        <p14:creationId xmlns:p14="http://schemas.microsoft.com/office/powerpoint/2010/main" val="1970908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6</a:t>
            </a:fld>
            <a:endParaRPr lang="en-GB"/>
          </a:p>
        </p:txBody>
      </p:sp>
    </p:spTree>
    <p:extLst>
      <p:ext uri="{BB962C8B-B14F-4D97-AF65-F5344CB8AC3E}">
        <p14:creationId xmlns:p14="http://schemas.microsoft.com/office/powerpoint/2010/main" val="1970908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7</a:t>
            </a:fld>
            <a:endParaRPr lang="en-GB"/>
          </a:p>
        </p:txBody>
      </p:sp>
    </p:spTree>
    <p:extLst>
      <p:ext uri="{BB962C8B-B14F-4D97-AF65-F5344CB8AC3E}">
        <p14:creationId xmlns:p14="http://schemas.microsoft.com/office/powerpoint/2010/main" val="4250230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8</a:t>
            </a:fld>
            <a:endParaRPr lang="en-GB"/>
          </a:p>
        </p:txBody>
      </p:sp>
    </p:spTree>
    <p:extLst>
      <p:ext uri="{BB962C8B-B14F-4D97-AF65-F5344CB8AC3E}">
        <p14:creationId xmlns:p14="http://schemas.microsoft.com/office/powerpoint/2010/main" val="2788422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9</a:t>
            </a:fld>
            <a:endParaRPr lang="en-GB"/>
          </a:p>
        </p:txBody>
      </p:sp>
    </p:spTree>
    <p:extLst>
      <p:ext uri="{BB962C8B-B14F-4D97-AF65-F5344CB8AC3E}">
        <p14:creationId xmlns:p14="http://schemas.microsoft.com/office/powerpoint/2010/main" val="25138142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8" descr="CornerLogo"/>
          <p:cNvPicPr>
            <a:picLocks noChangeAspect="1" noChangeArrowheads="1"/>
          </p:cNvPicPr>
          <p:nvPr/>
        </p:nvPicPr>
        <p:blipFill>
          <a:blip r:embed="rId2" cstate="print"/>
          <a:srcRect/>
          <a:stretch>
            <a:fillRect/>
          </a:stretch>
        </p:blipFill>
        <p:spPr bwMode="auto">
          <a:xfrm>
            <a:off x="0" y="0"/>
            <a:ext cx="3706813" cy="3933825"/>
          </a:xfrm>
          <a:prstGeom prst="rect">
            <a:avLst/>
          </a:prstGeom>
          <a:noFill/>
          <a:ln w="9525">
            <a:noFill/>
            <a:miter lim="800000"/>
            <a:headEnd/>
            <a:tailEnd/>
          </a:ln>
        </p:spPr>
      </p:pic>
      <p:pic>
        <p:nvPicPr>
          <p:cNvPr id="5" name="Picture 14"/>
          <p:cNvPicPr>
            <a:picLocks noChangeAspect="1" noChangeArrowheads="1"/>
          </p:cNvPicPr>
          <p:nvPr userDrawn="1"/>
        </p:nvPicPr>
        <p:blipFill>
          <a:blip r:embed="rId3" cstate="print"/>
          <a:srcRect/>
          <a:stretch>
            <a:fillRect/>
          </a:stretch>
        </p:blipFill>
        <p:spPr bwMode="auto">
          <a:xfrm>
            <a:off x="5940425" y="6237288"/>
            <a:ext cx="3132138" cy="620712"/>
          </a:xfrm>
          <a:prstGeom prst="rect">
            <a:avLst/>
          </a:prstGeom>
          <a:noFill/>
          <a:ln w="9525" algn="ctr">
            <a:noFill/>
            <a:miter lim="800000"/>
            <a:headEnd/>
            <a:tailEnd/>
          </a:ln>
        </p:spPr>
      </p:pic>
      <p:sp>
        <p:nvSpPr>
          <p:cNvPr id="3074" name="Rectangle 2"/>
          <p:cNvSpPr>
            <a:spLocks noGrp="1" noChangeArrowheads="1"/>
          </p:cNvSpPr>
          <p:nvPr>
            <p:ph type="ctrTitle"/>
          </p:nvPr>
        </p:nvSpPr>
        <p:spPr>
          <a:xfrm>
            <a:off x="611188" y="1125538"/>
            <a:ext cx="7921625" cy="4464050"/>
          </a:xfrm>
        </p:spPr>
        <p:txBody>
          <a:bodyPr/>
          <a:lstStyle>
            <a:lvl1pPr algn="ctr">
              <a:defRPr/>
            </a:lvl1pPr>
          </a:lstStyle>
          <a:p>
            <a:pPr lvl="0"/>
            <a:r>
              <a:rPr lang="en-GB" noProof="0" smtClean="0"/>
              <a:t>Click to edit Master title style</a:t>
            </a:r>
          </a:p>
        </p:txBody>
      </p:sp>
      <p:sp>
        <p:nvSpPr>
          <p:cNvPr id="3085" name="Rectangle 13"/>
          <p:cNvSpPr>
            <a:spLocks noGrp="1" noChangeArrowheads="1"/>
          </p:cNvSpPr>
          <p:nvPr>
            <p:ph type="subTitle" idx="1"/>
          </p:nvPr>
        </p:nvSpPr>
        <p:spPr>
          <a:xfrm>
            <a:off x="107950" y="5661025"/>
            <a:ext cx="3313113" cy="1104900"/>
          </a:xfrm>
        </p:spPr>
        <p:txBody>
          <a:bodyPr anchor="b"/>
          <a:lstStyle>
            <a:lvl1pPr marL="0" indent="0">
              <a:buFontTx/>
              <a:buNone/>
              <a:defRPr sz="1600"/>
            </a:lvl1pPr>
          </a:lstStyle>
          <a:p>
            <a:pPr lvl="0"/>
            <a:r>
              <a:rPr lang="en-GB" noProof="0" smtClean="0"/>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513"/>
            <a:ext cx="2057400" cy="49688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052513"/>
            <a:ext cx="6019800" cy="49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5251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5251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052513"/>
            <a:ext cx="8229600" cy="4968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6" name="Rectangle 2"/>
          <p:cNvSpPr>
            <a:spLocks noGrp="1" noChangeArrowheads="1"/>
          </p:cNvSpPr>
          <p:nvPr>
            <p:ph type="title"/>
          </p:nvPr>
        </p:nvSpPr>
        <p:spPr bwMode="auto">
          <a:xfrm>
            <a:off x="468313" y="2708275"/>
            <a:ext cx="5832475"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7" name="Rectangle 6"/>
          <p:cNvSpPr/>
          <p:nvPr/>
        </p:nvSpPr>
        <p:spPr>
          <a:xfrm>
            <a:off x="0" y="6092825"/>
            <a:ext cx="9144000" cy="142875"/>
          </a:xfrm>
          <a:prstGeom prst="rect">
            <a:avLst/>
          </a:prstGeom>
          <a:solidFill>
            <a:srgbClr val="8B81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a:p>
        </p:txBody>
      </p:sp>
      <p:sp>
        <p:nvSpPr>
          <p:cNvPr id="1029" name="Rectangle 20"/>
          <p:cNvSpPr>
            <a:spLocks noChangeArrowheads="1"/>
          </p:cNvSpPr>
          <p:nvPr/>
        </p:nvSpPr>
        <p:spPr bwMode="auto">
          <a:xfrm>
            <a:off x="0" y="0"/>
            <a:ext cx="9144000" cy="936625"/>
          </a:xfrm>
          <a:prstGeom prst="rect">
            <a:avLst/>
          </a:prstGeom>
          <a:solidFill>
            <a:srgbClr val="B20838"/>
          </a:solidFill>
          <a:ln>
            <a:noFill/>
          </a:ln>
          <a:effectLs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pic>
        <p:nvPicPr>
          <p:cNvPr id="1030" name="Picture 22"/>
          <p:cNvPicPr>
            <a:picLocks noChangeAspect="1" noChangeArrowheads="1"/>
          </p:cNvPicPr>
          <p:nvPr userDrawn="1"/>
        </p:nvPicPr>
        <p:blipFill>
          <a:blip r:embed="rId13" cstate="print"/>
          <a:srcRect/>
          <a:stretch>
            <a:fillRect/>
          </a:stretch>
        </p:blipFill>
        <p:spPr bwMode="auto">
          <a:xfrm>
            <a:off x="5940425" y="6237288"/>
            <a:ext cx="3132138" cy="620712"/>
          </a:xfrm>
          <a:prstGeom prst="rect">
            <a:avLst/>
          </a:prstGeom>
          <a:noFill/>
          <a:ln w="9525" algn="ctr">
            <a:noFill/>
            <a:miter lim="800000"/>
            <a:headEnd/>
            <a:tailEnd/>
          </a:ln>
        </p:spPr>
      </p:pic>
    </p:spTree>
  </p:cSld>
  <p:clrMap bg1="lt1" tx1="dk1" bg2="lt2" tx2="dk2" accent1="accent1" accent2="accent2" accent3="accent3" accent4="accent4" accent5="accent5" accent6="accent6" hlink="hlink" folHlink="folHlink"/>
  <p:sldLayoutIdLst>
    <p:sldLayoutId id="2147484253" r:id="rId1"/>
    <p:sldLayoutId id="2147484243" r:id="rId2"/>
    <p:sldLayoutId id="2147484244" r:id="rId3"/>
    <p:sldLayoutId id="2147484245" r:id="rId4"/>
    <p:sldLayoutId id="2147484246" r:id="rId5"/>
    <p:sldLayoutId id="2147484247" r:id="rId6"/>
    <p:sldLayoutId id="2147484248" r:id="rId7"/>
    <p:sldLayoutId id="2147484249" r:id="rId8"/>
    <p:sldLayoutId id="2147484250" r:id="rId9"/>
    <p:sldLayoutId id="2147484251" r:id="rId10"/>
    <p:sldLayoutId id="214748425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r" rtl="0" eaLnBrk="0" fontAlgn="base" hangingPunct="0">
        <a:spcBef>
          <a:spcPct val="0"/>
        </a:spcBef>
        <a:spcAft>
          <a:spcPct val="0"/>
        </a:spcAft>
        <a:defRPr sz="2400">
          <a:solidFill>
            <a:schemeClr val="tx1"/>
          </a:solidFill>
          <a:latin typeface="+mj-lt"/>
          <a:ea typeface="+mj-ea"/>
          <a:cs typeface="+mj-cs"/>
        </a:defRPr>
      </a:lvl1pPr>
      <a:lvl2pPr algn="r" rtl="0" eaLnBrk="0" fontAlgn="base" hangingPunct="0">
        <a:spcBef>
          <a:spcPct val="0"/>
        </a:spcBef>
        <a:spcAft>
          <a:spcPct val="0"/>
        </a:spcAft>
        <a:defRPr sz="2400">
          <a:solidFill>
            <a:schemeClr val="tx1"/>
          </a:solidFill>
          <a:latin typeface="Arial" charset="0"/>
          <a:cs typeface="Arial" charset="0"/>
        </a:defRPr>
      </a:lvl2pPr>
      <a:lvl3pPr algn="r" rtl="0" eaLnBrk="0" fontAlgn="base" hangingPunct="0">
        <a:spcBef>
          <a:spcPct val="0"/>
        </a:spcBef>
        <a:spcAft>
          <a:spcPct val="0"/>
        </a:spcAft>
        <a:defRPr sz="2400">
          <a:solidFill>
            <a:schemeClr val="tx1"/>
          </a:solidFill>
          <a:latin typeface="Arial" charset="0"/>
          <a:cs typeface="Arial" charset="0"/>
        </a:defRPr>
      </a:lvl3pPr>
      <a:lvl4pPr algn="r" rtl="0" eaLnBrk="0" fontAlgn="base" hangingPunct="0">
        <a:spcBef>
          <a:spcPct val="0"/>
        </a:spcBef>
        <a:spcAft>
          <a:spcPct val="0"/>
        </a:spcAft>
        <a:defRPr sz="2400">
          <a:solidFill>
            <a:schemeClr val="tx1"/>
          </a:solidFill>
          <a:latin typeface="Arial" charset="0"/>
          <a:cs typeface="Arial" charset="0"/>
        </a:defRPr>
      </a:lvl4pPr>
      <a:lvl5pPr algn="r" rtl="0" eaLnBrk="0" fontAlgn="base" hangingPunct="0">
        <a:spcBef>
          <a:spcPct val="0"/>
        </a:spcBef>
        <a:spcAft>
          <a:spcPct val="0"/>
        </a:spcAft>
        <a:defRPr sz="2400">
          <a:solidFill>
            <a:schemeClr val="tx1"/>
          </a:solidFill>
          <a:latin typeface="Arial" charset="0"/>
          <a:cs typeface="Arial" charset="0"/>
        </a:defRPr>
      </a:lvl5pPr>
      <a:lvl6pPr marL="457200" algn="r" rtl="0" fontAlgn="base">
        <a:spcBef>
          <a:spcPct val="0"/>
        </a:spcBef>
        <a:spcAft>
          <a:spcPct val="0"/>
        </a:spcAft>
        <a:defRPr sz="2400">
          <a:solidFill>
            <a:schemeClr val="tx1"/>
          </a:solidFill>
          <a:latin typeface="Arial" charset="0"/>
          <a:cs typeface="Arial" charset="0"/>
        </a:defRPr>
      </a:lvl6pPr>
      <a:lvl7pPr marL="914400" algn="r" rtl="0" fontAlgn="base">
        <a:spcBef>
          <a:spcPct val="0"/>
        </a:spcBef>
        <a:spcAft>
          <a:spcPct val="0"/>
        </a:spcAft>
        <a:defRPr sz="2400">
          <a:solidFill>
            <a:schemeClr val="tx1"/>
          </a:solidFill>
          <a:latin typeface="Arial" charset="0"/>
          <a:cs typeface="Arial" charset="0"/>
        </a:defRPr>
      </a:lvl7pPr>
      <a:lvl8pPr marL="1371600" algn="r" rtl="0" fontAlgn="base">
        <a:spcBef>
          <a:spcPct val="0"/>
        </a:spcBef>
        <a:spcAft>
          <a:spcPct val="0"/>
        </a:spcAft>
        <a:defRPr sz="2400">
          <a:solidFill>
            <a:schemeClr val="tx1"/>
          </a:solidFill>
          <a:latin typeface="Arial" charset="0"/>
          <a:cs typeface="Arial" charset="0"/>
        </a:defRPr>
      </a:lvl8pPr>
      <a:lvl9pPr marL="1828800" algn="r" rtl="0" fontAlgn="base">
        <a:spcBef>
          <a:spcPct val="0"/>
        </a:spcBef>
        <a:spcAft>
          <a:spcPct val="0"/>
        </a:spcAft>
        <a:defRPr sz="2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government/publications/apply-for-a-document-certifying-permanent-residence-or-permanent-residence-card-form-eea-pr"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visas-immigration.service.gov.uk/product/eea-pr"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gov.uk/government/collections/european-passport-return-servic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government/publications/application-to-naturalise-as-a-british-citizen-form-a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impsonmillar.co.uk/brexi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755576" y="476672"/>
            <a:ext cx="7921625" cy="4464050"/>
          </a:xfrm>
        </p:spPr>
        <p:txBody>
          <a:bodyPr/>
          <a:lstStyle/>
          <a:p>
            <a:r>
              <a:rPr lang="en-GB" sz="3600" b="1" dirty="0" smtClean="0"/>
              <a:t/>
            </a:r>
            <a:br>
              <a:rPr lang="en-GB" sz="3600" b="1" dirty="0" smtClean="0"/>
            </a:br>
            <a:r>
              <a:rPr lang="en-GB" sz="3600" b="1" dirty="0" smtClean="0"/>
              <a:t/>
            </a:r>
            <a:br>
              <a:rPr lang="en-GB" sz="3600" b="1" dirty="0" smtClean="0"/>
            </a:br>
            <a:r>
              <a:rPr lang="en-GB" sz="4000" b="1" dirty="0" smtClean="0"/>
              <a:t>Brexit – Impact on EU nationals</a:t>
            </a:r>
            <a:br>
              <a:rPr lang="en-GB" sz="4000" b="1" dirty="0" smtClean="0"/>
            </a:br>
            <a:r>
              <a:rPr lang="en-GB" sz="4000" b="1" dirty="0" smtClean="0"/>
              <a:t>July 2017</a:t>
            </a:r>
            <a:br>
              <a:rPr lang="en-GB" sz="4000" b="1" dirty="0" smtClean="0"/>
            </a:br>
            <a:r>
              <a:rPr lang="en-GB" sz="4000" b="1" dirty="0" smtClean="0"/>
              <a:t> </a:t>
            </a:r>
            <a:br>
              <a:rPr lang="en-GB" sz="4000" b="1" dirty="0" smtClean="0"/>
            </a:br>
            <a:r>
              <a:rPr lang="en-GB" sz="3600" b="1" dirty="0" smtClean="0"/>
              <a:t/>
            </a:r>
            <a:br>
              <a:rPr lang="en-GB" sz="3600" b="1" dirty="0" smtClean="0"/>
            </a:br>
            <a:endParaRPr lang="en-US" sz="36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How do I apply?</a:t>
            </a:r>
            <a:endParaRPr lang="en-GB" sz="4000" dirty="0">
              <a:solidFill>
                <a:schemeClr val="bg1"/>
              </a:solidFill>
              <a:latin typeface="Calibri" panose="020F0502020204030204" pitchFamily="34" charset="0"/>
            </a:endParaRPr>
          </a:p>
        </p:txBody>
      </p:sp>
      <p:sp>
        <p:nvSpPr>
          <p:cNvPr id="4" name="TextBox 3"/>
          <p:cNvSpPr txBox="1"/>
          <p:nvPr/>
        </p:nvSpPr>
        <p:spPr>
          <a:xfrm>
            <a:off x="251520" y="980728"/>
            <a:ext cx="8640960" cy="6001643"/>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Since 1 February 2017; forms are mandatory; </a:t>
            </a:r>
            <a:r>
              <a:rPr lang="en-US" sz="2400" dirty="0" smtClean="0">
                <a:latin typeface="Calibri" panose="020F0502020204030204" pitchFamily="34" charset="0"/>
                <a:hlinkClick r:id="rId3"/>
              </a:rPr>
              <a:t>EEA (PR)</a:t>
            </a:r>
            <a:endParaRPr lang="en-US" sz="2400" dirty="0" smtClean="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Home Office fee is £65 per applicant.</a:t>
            </a:r>
          </a:p>
          <a:p>
            <a:pPr marL="342900" indent="-342900" algn="l">
              <a:buFont typeface="Arial" panose="020B0604020202020204" pitchFamily="34" charset="0"/>
              <a:buChar char="•"/>
            </a:pPr>
            <a:r>
              <a:rPr lang="en-US" sz="2400" dirty="0" smtClean="0">
                <a:latin typeface="Calibri" panose="020F0502020204030204" pitchFamily="34" charset="0"/>
              </a:rPr>
              <a:t>May use paper or online form, then post to Home Office for consideration. </a:t>
            </a:r>
          </a:p>
          <a:p>
            <a:pPr marL="342900" indent="-342900" algn="l">
              <a:buFont typeface="Arial" panose="020B0604020202020204" pitchFamily="34" charset="0"/>
              <a:buChar char="•"/>
            </a:pPr>
            <a:r>
              <a:rPr lang="en-US" sz="2400" dirty="0" smtClean="0">
                <a:latin typeface="Calibri" panose="020F0502020204030204" pitchFamily="34" charset="0"/>
              </a:rPr>
              <a:t>Can only use the Same Day Service if applying for 5 year reg. cert as a qualified EEA national, not for permanent residence.</a:t>
            </a:r>
          </a:p>
          <a:p>
            <a:pPr marL="342900" indent="-342900" algn="l">
              <a:buFont typeface="Arial" panose="020B0604020202020204" pitchFamily="34" charset="0"/>
              <a:buChar char="•"/>
            </a:pPr>
            <a:r>
              <a:rPr lang="en-US" sz="2400" dirty="0" smtClean="0">
                <a:latin typeface="Calibri" panose="020F0502020204030204" pitchFamily="34" charset="0"/>
              </a:rPr>
              <a:t>TCN </a:t>
            </a:r>
            <a:r>
              <a:rPr lang="en-US" sz="2400" dirty="0">
                <a:latin typeface="Calibri" panose="020F0502020204030204" pitchFamily="34" charset="0"/>
              </a:rPr>
              <a:t>family members must </a:t>
            </a:r>
            <a:r>
              <a:rPr lang="en-US" sz="2400" dirty="0" err="1">
                <a:latin typeface="Calibri" panose="020F0502020204030204" pitchFamily="34" charset="0"/>
              </a:rPr>
              <a:t>enrol</a:t>
            </a:r>
            <a:r>
              <a:rPr lang="en-US" sz="2400" dirty="0">
                <a:latin typeface="Calibri" panose="020F0502020204030204" pitchFamily="34" charset="0"/>
              </a:rPr>
              <a:t> their biometrics</a:t>
            </a:r>
            <a:r>
              <a:rPr lang="en-US" sz="2400" dirty="0" smtClean="0">
                <a:latin typeface="Calibri" panose="020F0502020204030204" pitchFamily="34" charset="0"/>
              </a:rPr>
              <a:t>.</a:t>
            </a:r>
          </a:p>
          <a:p>
            <a:pPr algn="l"/>
            <a:r>
              <a:rPr lang="en-US" sz="2400" dirty="0" smtClean="0">
                <a:latin typeface="Calibri" panose="020F0502020204030204" pitchFamily="34" charset="0"/>
              </a:rPr>
              <a:t>Online application:</a:t>
            </a:r>
          </a:p>
          <a:p>
            <a:pPr algn="l"/>
            <a:r>
              <a:rPr lang="en-US" sz="2400" dirty="0">
                <a:latin typeface="Calibri" panose="020F0502020204030204" pitchFamily="34" charset="0"/>
                <a:hlinkClick r:id="rId4"/>
              </a:rPr>
              <a:t>https://</a:t>
            </a:r>
            <a:r>
              <a:rPr lang="en-US" sz="2400" dirty="0" smtClean="0">
                <a:latin typeface="Calibri" panose="020F0502020204030204" pitchFamily="34" charset="0"/>
                <a:hlinkClick r:id="rId4"/>
              </a:rPr>
              <a:t>visas-immigration.service.gov.uk/product/eea-pr</a:t>
            </a:r>
            <a:endParaRPr lang="en-US" sz="2400" dirty="0" smtClean="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Straight forward; approximately 20 minutes.</a:t>
            </a:r>
          </a:p>
          <a:p>
            <a:pPr marL="342900" indent="-342900" algn="l">
              <a:buFont typeface="Arial" panose="020B0604020202020204" pitchFamily="34" charset="0"/>
              <a:buChar char="•"/>
            </a:pPr>
            <a:r>
              <a:rPr lang="en-US" sz="2400" dirty="0" smtClean="0">
                <a:latin typeface="Calibri" panose="020F0502020204030204" pitchFamily="34" charset="0"/>
              </a:rPr>
              <a:t>Can use European Passport Return Service.</a:t>
            </a:r>
          </a:p>
          <a:p>
            <a:pPr marL="342900" indent="-342900" algn="l">
              <a:buFont typeface="Arial" panose="020B0604020202020204" pitchFamily="34" charset="0"/>
              <a:buChar char="•"/>
            </a:pPr>
            <a:r>
              <a:rPr lang="en-US" sz="2400" dirty="0" smtClean="0">
                <a:latin typeface="Calibri" panose="020F0502020204030204" pitchFamily="34" charset="0"/>
              </a:rPr>
              <a:t>Cannot be used if family member applying at a different time or if complex such as retained rights or </a:t>
            </a:r>
            <a:r>
              <a:rPr lang="en-US" sz="2400" dirty="0" err="1" smtClean="0">
                <a:latin typeface="Calibri" panose="020F0502020204030204" pitchFamily="34" charset="0"/>
              </a:rPr>
              <a:t>Surinder</a:t>
            </a:r>
            <a:r>
              <a:rPr lang="en-US" sz="2400" dirty="0" smtClean="0">
                <a:latin typeface="Calibri" panose="020F0502020204030204" pitchFamily="34" charset="0"/>
              </a:rPr>
              <a:t> Singh</a:t>
            </a:r>
          </a:p>
          <a:p>
            <a:pPr algn="l"/>
            <a:r>
              <a:rPr lang="en-US" sz="2400" dirty="0" smtClean="0">
                <a:latin typeface="Calibri" panose="020F0502020204030204" pitchFamily="34" charset="0"/>
              </a:rPr>
              <a:t> </a:t>
            </a:r>
          </a:p>
          <a:p>
            <a:pPr marL="342900" indent="-342900" algn="l">
              <a:buFont typeface="Arial" panose="020B0604020202020204" pitchFamily="34" charset="0"/>
              <a:buChar char="•"/>
            </a:pPr>
            <a:endParaRPr lang="en-US" sz="2400" dirty="0" smtClean="0">
              <a:latin typeface="Calibri" panose="020F0502020204030204" pitchFamily="34" charset="0"/>
            </a:endParaRPr>
          </a:p>
          <a:p>
            <a:pPr marL="342900" indent="-342900" algn="l">
              <a:buFont typeface="Arial" panose="020B0604020202020204" pitchFamily="34" charset="0"/>
              <a:buChar char="•"/>
            </a:pPr>
            <a:endParaRPr lang="en-US" sz="2400" dirty="0">
              <a:latin typeface="Calibri" panose="020F0502020204030204" pitchFamily="34" charset="0"/>
            </a:endParaRPr>
          </a:p>
        </p:txBody>
      </p:sp>
    </p:spTree>
    <p:extLst>
      <p:ext uri="{BB962C8B-B14F-4D97-AF65-F5344CB8AC3E}">
        <p14:creationId xmlns:p14="http://schemas.microsoft.com/office/powerpoint/2010/main" val="522378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968875"/>
          </a:xfrm>
        </p:spPr>
        <p:txBody>
          <a:bodyPr/>
          <a:lstStyle/>
          <a:p>
            <a:r>
              <a:rPr lang="en-GB" sz="2400" dirty="0" smtClean="0">
                <a:latin typeface="Calibri" panose="020F0502020204030204" pitchFamily="34" charset="0"/>
              </a:rPr>
              <a:t>You must submit your original passport or ID card; or use the European Passport </a:t>
            </a:r>
            <a:r>
              <a:rPr lang="en-GB" sz="2400" dirty="0">
                <a:latin typeface="Calibri" panose="020F0502020204030204" pitchFamily="34" charset="0"/>
              </a:rPr>
              <a:t>Return Service </a:t>
            </a:r>
            <a:r>
              <a:rPr lang="en-GB" sz="2400" dirty="0" smtClean="0">
                <a:latin typeface="Calibri" panose="020F0502020204030204" pitchFamily="34" charset="0"/>
              </a:rPr>
              <a:t>(</a:t>
            </a:r>
            <a:r>
              <a:rPr lang="en-GB" sz="2400" dirty="0" err="1" smtClean="0">
                <a:latin typeface="Calibri" panose="020F0502020204030204" pitchFamily="34" charset="0"/>
              </a:rPr>
              <a:t>Reg</a:t>
            </a:r>
            <a:r>
              <a:rPr lang="en-GB" sz="2400" dirty="0" smtClean="0">
                <a:latin typeface="Calibri" panose="020F0502020204030204" pitchFamily="34" charset="0"/>
              </a:rPr>
              <a:t> cert and PR only) </a:t>
            </a:r>
            <a:r>
              <a:rPr lang="en-GB" sz="2400" dirty="0" smtClean="0">
                <a:latin typeface="Calibri" panose="020F0502020204030204" pitchFamily="34" charset="0"/>
                <a:hlinkClick r:id="rId2"/>
              </a:rPr>
              <a:t>https</a:t>
            </a:r>
            <a:r>
              <a:rPr lang="en-GB" sz="2400" dirty="0">
                <a:latin typeface="Calibri" panose="020F0502020204030204" pitchFamily="34" charset="0"/>
                <a:hlinkClick r:id="rId2"/>
              </a:rPr>
              <a:t>://</a:t>
            </a:r>
            <a:r>
              <a:rPr lang="en-GB" sz="2400" dirty="0" smtClean="0">
                <a:latin typeface="Calibri" panose="020F0502020204030204" pitchFamily="34" charset="0"/>
                <a:hlinkClick r:id="rId2"/>
              </a:rPr>
              <a:t>www.gov.uk/government/collections/european-passport-return-service</a:t>
            </a:r>
            <a:r>
              <a:rPr lang="en-GB" sz="2400" dirty="0" smtClean="0">
                <a:latin typeface="Calibri" panose="020F0502020204030204" pitchFamily="34" charset="0"/>
              </a:rPr>
              <a:t> </a:t>
            </a:r>
          </a:p>
          <a:p>
            <a:r>
              <a:rPr lang="en-GB" sz="2400" dirty="0" smtClean="0">
                <a:latin typeface="Calibri" panose="020F0502020204030204" pitchFamily="34" charset="0"/>
              </a:rPr>
              <a:t>Exception if passport/ID card is not available “for reasons beyond your control”</a:t>
            </a:r>
          </a:p>
          <a:p>
            <a:r>
              <a:rPr lang="en-GB" sz="2400" dirty="0" smtClean="0">
                <a:latin typeface="Calibri" panose="020F0502020204030204" pitchFamily="34" charset="0"/>
              </a:rPr>
              <a:t>EPRS – attend within 5 working days of submitting online application</a:t>
            </a:r>
          </a:p>
          <a:p>
            <a:r>
              <a:rPr lang="en-GB" sz="2400" dirty="0" smtClean="0">
                <a:latin typeface="Calibri" panose="020F0502020204030204" pitchFamily="34" charset="0"/>
              </a:rPr>
              <a:t>Can travel outside the UK during consideration.</a:t>
            </a:r>
          </a:p>
          <a:p>
            <a:endParaRPr lang="en-GB" sz="2400" dirty="0" smtClean="0"/>
          </a:p>
          <a:p>
            <a:endParaRPr lang="en-GB" dirty="0"/>
          </a:p>
        </p:txBody>
      </p:sp>
      <p:sp>
        <p:nvSpPr>
          <p:cNvPr id="4" name="Content Placeholder 2"/>
          <p:cNvSpPr txBox="1">
            <a:spLocks/>
          </p:cNvSpPr>
          <p:nvPr/>
        </p:nvSpPr>
        <p:spPr bwMode="auto">
          <a:xfrm>
            <a:off x="467544" y="116632"/>
            <a:ext cx="8229600" cy="10803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FontTx/>
              <a:buNone/>
            </a:pPr>
            <a:r>
              <a:rPr lang="en-GB" sz="4000" kern="0" dirty="0" smtClean="0">
                <a:solidFill>
                  <a:schemeClr val="bg1"/>
                </a:solidFill>
                <a:latin typeface="Calibri" panose="020F0502020204030204" pitchFamily="34" charset="0"/>
              </a:rPr>
              <a:t>Can I keep my original passport?</a:t>
            </a:r>
            <a:endParaRPr lang="en-GB" sz="4000" kern="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275749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467544" y="116632"/>
            <a:ext cx="8229600" cy="10803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FontTx/>
              <a:buNone/>
            </a:pPr>
            <a:r>
              <a:rPr lang="en-GB" sz="4000" kern="0" dirty="0" smtClean="0">
                <a:solidFill>
                  <a:schemeClr val="bg1"/>
                </a:solidFill>
                <a:latin typeface="Calibri" panose="020F0502020204030204" pitchFamily="34" charset="0"/>
              </a:rPr>
              <a:t>What documents should I submit?</a:t>
            </a:r>
            <a:endParaRPr lang="en-GB" sz="4000" kern="0" dirty="0">
              <a:solidFill>
                <a:schemeClr val="bg1"/>
              </a:solidFill>
              <a:latin typeface="Calibri" panose="020F0502020204030204" pitchFamily="34" charset="0"/>
            </a:endParaRPr>
          </a:p>
        </p:txBody>
      </p:sp>
      <p:sp>
        <p:nvSpPr>
          <p:cNvPr id="5" name="Content Placeholder 2"/>
          <p:cNvSpPr txBox="1">
            <a:spLocks noGrp="1"/>
          </p:cNvSpPr>
          <p:nvPr>
            <p:ph idx="1"/>
          </p:nvPr>
        </p:nvSpPr>
        <p:spPr bwMode="auto">
          <a:xfrm>
            <a:off x="468313" y="1052513"/>
            <a:ext cx="8229600" cy="4968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FontTx/>
              <a:buNone/>
            </a:pPr>
            <a:r>
              <a:rPr lang="en-GB" sz="4000" kern="0" dirty="0" smtClean="0">
                <a:solidFill>
                  <a:schemeClr val="bg1"/>
                </a:solidFill>
                <a:latin typeface="Calibri" panose="020F0502020204030204" pitchFamily="34" charset="0"/>
              </a:rPr>
              <a:t>Can I keep my original passport?</a:t>
            </a:r>
            <a:endParaRPr lang="en-GB" sz="4000" kern="0" dirty="0">
              <a:solidFill>
                <a:schemeClr val="bg1"/>
              </a:solidFill>
              <a:latin typeface="Calibri" panose="020F0502020204030204" pitchFamily="34" charset="0"/>
            </a:endParaRPr>
          </a:p>
        </p:txBody>
      </p:sp>
      <p:sp>
        <p:nvSpPr>
          <p:cNvPr id="6" name="Content Placeholder 2"/>
          <p:cNvSpPr txBox="1">
            <a:spLocks/>
          </p:cNvSpPr>
          <p:nvPr/>
        </p:nvSpPr>
        <p:spPr bwMode="auto">
          <a:xfrm>
            <a:off x="467544" y="1052736"/>
            <a:ext cx="8229600" cy="4968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r>
              <a:rPr lang="en-GB" sz="2400" kern="0" dirty="0" smtClean="0"/>
              <a:t>Guidance issued in April 2017 has relaxed the documentary requirements;</a:t>
            </a:r>
          </a:p>
          <a:p>
            <a:pPr lvl="1"/>
            <a:r>
              <a:rPr lang="en-GB" sz="2000" kern="0" dirty="0" smtClean="0"/>
              <a:t>ID – passport/ID/EPRS plus two passport photographs.</a:t>
            </a:r>
          </a:p>
          <a:p>
            <a:pPr lvl="1"/>
            <a:r>
              <a:rPr lang="en-GB" sz="2000" kern="0" dirty="0" smtClean="0"/>
              <a:t>Evidence of relationship to family members.</a:t>
            </a:r>
          </a:p>
          <a:p>
            <a:pPr lvl="1"/>
            <a:r>
              <a:rPr lang="en-GB" sz="2000" kern="0" dirty="0" smtClean="0"/>
              <a:t>Only require evidence of Treaty Rights and residence from chosen 5 year qualifying period.</a:t>
            </a:r>
          </a:p>
          <a:p>
            <a:pPr lvl="1"/>
            <a:r>
              <a:rPr lang="en-GB" sz="2000" kern="0" dirty="0" smtClean="0"/>
              <a:t>Demonstrate PR has not been lost with absence of 2 years following qualifying period.</a:t>
            </a:r>
          </a:p>
          <a:p>
            <a:pPr lvl="1"/>
            <a:r>
              <a:rPr lang="en-GB" sz="2000" kern="0" dirty="0" smtClean="0"/>
              <a:t>If employed, P60s for each year will evidence employment and residence, or rely on 3 payslips (</a:t>
            </a:r>
            <a:r>
              <a:rPr lang="en-GB" sz="2000" kern="0" dirty="0" err="1" smtClean="0"/>
              <a:t>inc</a:t>
            </a:r>
            <a:r>
              <a:rPr lang="en-GB" sz="2000" kern="0" dirty="0" smtClean="0"/>
              <a:t> March) or letter from emp.</a:t>
            </a:r>
          </a:p>
          <a:p>
            <a:pPr lvl="1"/>
            <a:r>
              <a:rPr lang="en-GB" sz="2000" kern="0" dirty="0" smtClean="0"/>
              <a:t>If not employed, evidence of studies, self emp., self sufficiency and/or job seeking plus evidence of residence.</a:t>
            </a:r>
          </a:p>
          <a:p>
            <a:pPr lvl="1"/>
            <a:r>
              <a:rPr lang="en-GB" sz="2000" kern="0" dirty="0" smtClean="0"/>
              <a:t>Only require one item of evidence of residence for each 12 month period.</a:t>
            </a:r>
          </a:p>
          <a:p>
            <a:pPr lvl="1"/>
            <a:endParaRPr lang="en-GB" sz="2000" kern="0" dirty="0"/>
          </a:p>
          <a:p>
            <a:pPr lvl="1"/>
            <a:endParaRPr lang="en-GB" sz="2000" kern="0" dirty="0" smtClean="0"/>
          </a:p>
          <a:p>
            <a:endParaRPr lang="en-GB" sz="2400" kern="0" dirty="0" smtClean="0"/>
          </a:p>
          <a:p>
            <a:endParaRPr lang="en-GB" sz="2400" kern="0" dirty="0" smtClean="0"/>
          </a:p>
          <a:p>
            <a:endParaRPr lang="en-GB" kern="0" dirty="0"/>
          </a:p>
        </p:txBody>
      </p:sp>
    </p:spTree>
    <p:extLst>
      <p:ext uri="{BB962C8B-B14F-4D97-AF65-F5344CB8AC3E}">
        <p14:creationId xmlns:p14="http://schemas.microsoft.com/office/powerpoint/2010/main" val="692366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British Citizenship</a:t>
            </a:r>
            <a:endParaRPr lang="en-GB" sz="4000" dirty="0">
              <a:solidFill>
                <a:schemeClr val="bg1"/>
              </a:solidFill>
              <a:latin typeface="Calibri" panose="020F0502020204030204" pitchFamily="34" charset="0"/>
            </a:endParaRPr>
          </a:p>
        </p:txBody>
      </p:sp>
      <p:sp>
        <p:nvSpPr>
          <p:cNvPr id="4" name="TextBox 3"/>
          <p:cNvSpPr txBox="1"/>
          <p:nvPr/>
        </p:nvSpPr>
        <p:spPr>
          <a:xfrm>
            <a:off x="313085" y="984419"/>
            <a:ext cx="8640960" cy="2031325"/>
          </a:xfrm>
          <a:prstGeom prst="rect">
            <a:avLst/>
          </a:prstGeom>
          <a:noFill/>
        </p:spPr>
        <p:txBody>
          <a:bodyPr wrap="square" rtlCol="0">
            <a:spAutoFit/>
          </a:bodyPr>
          <a:lstStyle/>
          <a:p>
            <a:pPr algn="l"/>
            <a:r>
              <a:rPr lang="en-US" sz="2000" b="1" dirty="0" err="1" smtClean="0">
                <a:latin typeface="Calibri" panose="020F0502020204030204" pitchFamily="34" charset="0"/>
              </a:rPr>
              <a:t>Naturalisation</a:t>
            </a:r>
            <a:endParaRPr lang="en-US" sz="2000" b="1" dirty="0" smtClean="0">
              <a:latin typeface="Calibri" panose="020F0502020204030204" pitchFamily="34" charset="0"/>
            </a:endParaRPr>
          </a:p>
          <a:p>
            <a:pPr algn="l"/>
            <a:endParaRPr lang="en-US" b="1" dirty="0" smtClean="0">
              <a:latin typeface="Calibri" panose="020F0502020204030204" pitchFamily="34" charset="0"/>
            </a:endParaRPr>
          </a:p>
          <a:p>
            <a:pPr marL="457200" indent="-457200" algn="l">
              <a:buAutoNum type="arabicPeriod"/>
            </a:pPr>
            <a:r>
              <a:rPr lang="en-US" sz="1600" dirty="0" smtClean="0">
                <a:latin typeface="Calibri" panose="020F0502020204030204" pitchFamily="34" charset="0"/>
              </a:rPr>
              <a:t>Meets the good character requirement</a:t>
            </a:r>
          </a:p>
          <a:p>
            <a:pPr marL="457200" indent="-457200" algn="l">
              <a:buAutoNum type="arabicPeriod"/>
            </a:pPr>
            <a:r>
              <a:rPr lang="en-US" sz="1600" dirty="0" smtClean="0">
                <a:latin typeface="Calibri" panose="020F0502020204030204" pitchFamily="34" charset="0"/>
              </a:rPr>
              <a:t>Meets the English language and Life in the UK test requirement</a:t>
            </a:r>
          </a:p>
          <a:p>
            <a:pPr marL="457200" indent="-457200" algn="l">
              <a:buAutoNum type="arabicPeriod"/>
            </a:pPr>
            <a:r>
              <a:rPr lang="en-US" sz="1600" dirty="0" smtClean="0">
                <a:latin typeface="Calibri" panose="020F0502020204030204" pitchFamily="34" charset="0"/>
              </a:rPr>
              <a:t>Intends to make the UK their permanent home</a:t>
            </a:r>
          </a:p>
          <a:p>
            <a:pPr marL="457200" indent="-457200" algn="l">
              <a:buAutoNum type="arabicPeriod"/>
            </a:pPr>
            <a:r>
              <a:rPr lang="en-US" sz="1600" dirty="0" smtClean="0">
                <a:latin typeface="Calibri" panose="020F0502020204030204" pitchFamily="34" charset="0"/>
              </a:rPr>
              <a:t>Meets the residence requirements (see below)</a:t>
            </a:r>
          </a:p>
          <a:p>
            <a:pPr marL="342900" indent="-342900" algn="l">
              <a:buFont typeface="Arial" panose="020B0604020202020204" pitchFamily="34" charset="0"/>
              <a:buChar char="•"/>
            </a:pPr>
            <a:endParaRPr lang="en-US" sz="2400" dirty="0">
              <a:latin typeface="Calibri" panose="020F0502020204030204" pitchFamily="34" charset="0"/>
            </a:endParaRPr>
          </a:p>
        </p:txBody>
      </p:sp>
      <p:sp>
        <p:nvSpPr>
          <p:cNvPr id="6" name="TextBox 5"/>
          <p:cNvSpPr txBox="1"/>
          <p:nvPr/>
        </p:nvSpPr>
        <p:spPr>
          <a:xfrm>
            <a:off x="4720456" y="2795379"/>
            <a:ext cx="4248472" cy="3139321"/>
          </a:xfrm>
          <a:prstGeom prst="rect">
            <a:avLst/>
          </a:prstGeom>
          <a:noFill/>
        </p:spPr>
        <p:txBody>
          <a:bodyPr wrap="square" rtlCol="0">
            <a:spAutoFit/>
          </a:bodyPr>
          <a:lstStyle/>
          <a:p>
            <a:pPr algn="l"/>
            <a:r>
              <a:rPr lang="en-GB" sz="2000" b="1" dirty="0" smtClean="0">
                <a:latin typeface="Calibri" panose="020F0502020204030204" pitchFamily="34" charset="0"/>
              </a:rPr>
              <a:t>Not married to a British Citizen</a:t>
            </a:r>
          </a:p>
          <a:p>
            <a:pPr algn="l"/>
            <a:r>
              <a:rPr lang="en-GB" sz="1600" dirty="0" smtClean="0">
                <a:latin typeface="Calibri" panose="020F0502020204030204" pitchFamily="34" charset="0"/>
              </a:rPr>
              <a:t>Present in the UK 5 years before app.</a:t>
            </a:r>
          </a:p>
          <a:p>
            <a:pPr algn="l"/>
            <a:r>
              <a:rPr lang="en-GB" sz="1600" dirty="0" smtClean="0">
                <a:latin typeface="Calibri" panose="020F0502020204030204" pitchFamily="34" charset="0"/>
              </a:rPr>
              <a:t>No more than 450 days absence in 5 years before app.</a:t>
            </a:r>
          </a:p>
          <a:p>
            <a:pPr algn="l"/>
            <a:r>
              <a:rPr lang="en-GB" sz="1600" dirty="0" smtClean="0">
                <a:latin typeface="Calibri" panose="020F0502020204030204" pitchFamily="34" charset="0"/>
              </a:rPr>
              <a:t>No more than 90 days absence in 12 months before app.</a:t>
            </a:r>
          </a:p>
          <a:p>
            <a:pPr algn="l"/>
            <a:r>
              <a:rPr lang="en-GB" sz="1600" dirty="0" smtClean="0">
                <a:latin typeface="Calibri" panose="020F0502020204030204" pitchFamily="34" charset="0"/>
              </a:rPr>
              <a:t>Flexibility on absences</a:t>
            </a:r>
          </a:p>
          <a:p>
            <a:pPr algn="l"/>
            <a:r>
              <a:rPr lang="en-GB" sz="1600" dirty="0" smtClean="0">
                <a:latin typeface="Calibri" panose="020F0502020204030204" pitchFamily="34" charset="0"/>
              </a:rPr>
              <a:t>No time limit on stay (ILR or PR) for 12 months before app.</a:t>
            </a:r>
          </a:p>
          <a:p>
            <a:pPr algn="l"/>
            <a:r>
              <a:rPr lang="en-GB" sz="1600" dirty="0" smtClean="0">
                <a:latin typeface="Calibri" panose="020F0502020204030204" pitchFamily="34" charset="0"/>
              </a:rPr>
              <a:t>No breach of immigration law in 5 years before app.</a:t>
            </a:r>
          </a:p>
          <a:p>
            <a:pPr algn="l"/>
            <a:endParaRPr lang="en-GB" dirty="0"/>
          </a:p>
        </p:txBody>
      </p:sp>
      <p:sp>
        <p:nvSpPr>
          <p:cNvPr id="8" name="TextBox 7"/>
          <p:cNvSpPr txBox="1"/>
          <p:nvPr/>
        </p:nvSpPr>
        <p:spPr>
          <a:xfrm>
            <a:off x="427137" y="2816849"/>
            <a:ext cx="4248472" cy="2893100"/>
          </a:xfrm>
          <a:prstGeom prst="rect">
            <a:avLst/>
          </a:prstGeom>
          <a:noFill/>
        </p:spPr>
        <p:txBody>
          <a:bodyPr wrap="square" rtlCol="0">
            <a:spAutoFit/>
          </a:bodyPr>
          <a:lstStyle/>
          <a:p>
            <a:pPr algn="l"/>
            <a:r>
              <a:rPr lang="en-GB" sz="2000" b="1" dirty="0" smtClean="0">
                <a:latin typeface="Calibri" panose="020F0502020204030204" pitchFamily="34" charset="0"/>
              </a:rPr>
              <a:t>Married to a British Citizen</a:t>
            </a:r>
          </a:p>
          <a:p>
            <a:pPr algn="l"/>
            <a:r>
              <a:rPr lang="en-GB" sz="1600" dirty="0" smtClean="0">
                <a:latin typeface="Calibri" panose="020F0502020204030204" pitchFamily="34" charset="0"/>
              </a:rPr>
              <a:t>Present in the UK 3 years before app.</a:t>
            </a:r>
          </a:p>
          <a:p>
            <a:pPr algn="l"/>
            <a:r>
              <a:rPr lang="en-GB" sz="1600" dirty="0" smtClean="0">
                <a:latin typeface="Calibri" panose="020F0502020204030204" pitchFamily="34" charset="0"/>
              </a:rPr>
              <a:t>No more than 270 days absence in 3 years before app.</a:t>
            </a:r>
          </a:p>
          <a:p>
            <a:pPr algn="l"/>
            <a:r>
              <a:rPr lang="en-GB" sz="1600" dirty="0" smtClean="0">
                <a:latin typeface="Calibri" panose="020F0502020204030204" pitchFamily="34" charset="0"/>
              </a:rPr>
              <a:t>No more than 90 days absence in 12 months before app.</a:t>
            </a:r>
          </a:p>
          <a:p>
            <a:pPr algn="l"/>
            <a:r>
              <a:rPr lang="en-GB" sz="1600" dirty="0" smtClean="0">
                <a:latin typeface="Calibri" panose="020F0502020204030204" pitchFamily="34" charset="0"/>
              </a:rPr>
              <a:t>Flexibility on absences</a:t>
            </a:r>
          </a:p>
          <a:p>
            <a:pPr algn="l"/>
            <a:r>
              <a:rPr lang="en-GB" sz="1600" dirty="0" smtClean="0">
                <a:latin typeface="Calibri" panose="020F0502020204030204" pitchFamily="34" charset="0"/>
              </a:rPr>
              <a:t>No time limit on stay (ILR or PR) on day of app.</a:t>
            </a:r>
          </a:p>
          <a:p>
            <a:pPr algn="l"/>
            <a:r>
              <a:rPr lang="en-GB" sz="1600" dirty="0" smtClean="0">
                <a:latin typeface="Calibri" panose="020F0502020204030204" pitchFamily="34" charset="0"/>
              </a:rPr>
              <a:t>No breach of immigration law in 3 years before app.</a:t>
            </a:r>
          </a:p>
          <a:p>
            <a:pPr algn="l"/>
            <a:endParaRPr lang="en-GB" dirty="0"/>
          </a:p>
        </p:txBody>
      </p:sp>
    </p:spTree>
    <p:extLst>
      <p:ext uri="{BB962C8B-B14F-4D97-AF65-F5344CB8AC3E}">
        <p14:creationId xmlns:p14="http://schemas.microsoft.com/office/powerpoint/2010/main" val="1876030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British Citizenship - warning</a:t>
            </a:r>
            <a:endParaRPr lang="en-GB" sz="4000" dirty="0">
              <a:solidFill>
                <a:schemeClr val="bg1"/>
              </a:solidFill>
              <a:latin typeface="Calibri" panose="020F0502020204030204" pitchFamily="34" charset="0"/>
            </a:endParaRPr>
          </a:p>
        </p:txBody>
      </p:sp>
      <p:sp>
        <p:nvSpPr>
          <p:cNvPr id="4" name="TextBox 3"/>
          <p:cNvSpPr txBox="1"/>
          <p:nvPr/>
        </p:nvSpPr>
        <p:spPr>
          <a:xfrm>
            <a:off x="251520" y="980728"/>
            <a:ext cx="8640960" cy="4524315"/>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On 16</a:t>
            </a:r>
            <a:r>
              <a:rPr lang="en-US" sz="2400" baseline="30000" dirty="0" smtClean="0">
                <a:latin typeface="Calibri" panose="020F0502020204030204" pitchFamily="34" charset="0"/>
              </a:rPr>
              <a:t>th</a:t>
            </a:r>
            <a:r>
              <a:rPr lang="en-US" sz="2400" dirty="0" smtClean="0">
                <a:latin typeface="Calibri" panose="020F0502020204030204" pitchFamily="34" charset="0"/>
              </a:rPr>
              <a:t> July 2012, the Immigration (EEA) </a:t>
            </a:r>
            <a:r>
              <a:rPr lang="en-US" sz="2400" dirty="0" err="1" smtClean="0">
                <a:latin typeface="Calibri" panose="020F0502020204030204" pitchFamily="34" charset="0"/>
              </a:rPr>
              <a:t>Regs</a:t>
            </a:r>
            <a:r>
              <a:rPr lang="en-US" sz="2400" dirty="0" smtClean="0">
                <a:latin typeface="Calibri" panose="020F0502020204030204" pitchFamily="34" charset="0"/>
              </a:rPr>
              <a:t> 2006 were amended to preclude </a:t>
            </a:r>
            <a:r>
              <a:rPr lang="en-GB" sz="2400" dirty="0">
                <a:latin typeface="Calibri" panose="020F0502020204030204" pitchFamily="34" charset="0"/>
              </a:rPr>
              <a:t>dual British </a:t>
            </a:r>
            <a:r>
              <a:rPr lang="en-GB" sz="2400" dirty="0" smtClean="0">
                <a:latin typeface="Calibri" panose="020F0502020204030204" pitchFamily="34" charset="0"/>
              </a:rPr>
              <a:t>and EEA </a:t>
            </a:r>
            <a:r>
              <a:rPr lang="en-GB" sz="2400" dirty="0">
                <a:latin typeface="Calibri" panose="020F0502020204030204" pitchFamily="34" charset="0"/>
              </a:rPr>
              <a:t>nationals from benefitting from </a:t>
            </a:r>
            <a:r>
              <a:rPr lang="en-GB" sz="2400" dirty="0" smtClean="0">
                <a:latin typeface="Calibri" panose="020F0502020204030204" pitchFamily="34" charset="0"/>
              </a:rPr>
              <a:t>EU rights.</a:t>
            </a:r>
          </a:p>
          <a:p>
            <a:pPr marL="342900" indent="-342900" algn="l">
              <a:buFont typeface="Arial" panose="020B0604020202020204" pitchFamily="34" charset="0"/>
              <a:buChar char="•"/>
            </a:pPr>
            <a:r>
              <a:rPr lang="en-GB" sz="2400" dirty="0" smtClean="0">
                <a:latin typeface="Calibri" panose="020F0502020204030204" pitchFamily="34" charset="0"/>
              </a:rPr>
              <a:t>Family </a:t>
            </a:r>
            <a:r>
              <a:rPr lang="en-GB" sz="2400" dirty="0">
                <a:latin typeface="Calibri" panose="020F0502020204030204" pitchFamily="34" charset="0"/>
              </a:rPr>
              <a:t>members </a:t>
            </a:r>
            <a:r>
              <a:rPr lang="en-GB" sz="2400" dirty="0" smtClean="0">
                <a:latin typeface="Calibri" panose="020F0502020204030204" pitchFamily="34" charset="0"/>
              </a:rPr>
              <a:t>of a dual national are also precluded from </a:t>
            </a:r>
            <a:r>
              <a:rPr lang="en-GB" sz="2400" dirty="0">
                <a:latin typeface="Calibri" panose="020F0502020204030204" pitchFamily="34" charset="0"/>
              </a:rPr>
              <a:t>relying upon free movement </a:t>
            </a:r>
            <a:r>
              <a:rPr lang="en-GB" sz="2400" dirty="0" smtClean="0">
                <a:latin typeface="Calibri" panose="020F0502020204030204" pitchFamily="34" charset="0"/>
              </a:rPr>
              <a:t>rights.</a:t>
            </a:r>
          </a:p>
          <a:p>
            <a:pPr marL="342900" indent="-342900" algn="l">
              <a:buFont typeface="Arial" panose="020B0604020202020204" pitchFamily="34" charset="0"/>
              <a:buChar char="•"/>
            </a:pPr>
            <a:r>
              <a:rPr lang="en-GB" sz="2400" dirty="0" smtClean="0">
                <a:latin typeface="Calibri" panose="020F0502020204030204" pitchFamily="34" charset="0"/>
              </a:rPr>
              <a:t>Transitional arrangements are in place for people who held or applied for an EEA family member residence card prior to 16</a:t>
            </a:r>
            <a:r>
              <a:rPr lang="en-GB" sz="2400" baseline="30000" dirty="0" smtClean="0">
                <a:latin typeface="Calibri" panose="020F0502020204030204" pitchFamily="34" charset="0"/>
              </a:rPr>
              <a:t>th</a:t>
            </a:r>
            <a:r>
              <a:rPr lang="en-GB" sz="2400" dirty="0" smtClean="0">
                <a:latin typeface="Calibri" panose="020F0502020204030204" pitchFamily="34" charset="0"/>
              </a:rPr>
              <a:t> July 2012. </a:t>
            </a:r>
          </a:p>
          <a:p>
            <a:pPr marL="342900" indent="-342900" algn="l">
              <a:buFont typeface="Arial" panose="020B0604020202020204" pitchFamily="34" charset="0"/>
              <a:buChar char="•"/>
            </a:pPr>
            <a:r>
              <a:rPr lang="en-GB" sz="2400" dirty="0" smtClean="0">
                <a:latin typeface="Calibri" panose="020F0502020204030204" pitchFamily="34" charset="0"/>
              </a:rPr>
              <a:t>EEA rights are more flexible and generous than rights under domestic legislation.</a:t>
            </a:r>
          </a:p>
          <a:p>
            <a:pPr marL="342900" indent="-342900" algn="l">
              <a:buFont typeface="Arial" panose="020B0604020202020204" pitchFamily="34" charset="0"/>
              <a:buChar char="•"/>
            </a:pPr>
            <a:r>
              <a:rPr lang="en-GB" sz="2400" dirty="0" smtClean="0">
                <a:latin typeface="Calibri" panose="020F0502020204030204" pitchFamily="34" charset="0"/>
              </a:rPr>
              <a:t>May consider postponing naturalisation application to avoid loss of rights.</a:t>
            </a:r>
            <a:endParaRPr lang="en-US" sz="2400" dirty="0">
              <a:latin typeface="Calibri" panose="020F0502020204030204" pitchFamily="34" charset="0"/>
            </a:endParaRPr>
          </a:p>
        </p:txBody>
      </p:sp>
    </p:spTree>
    <p:extLst>
      <p:ext uri="{BB962C8B-B14F-4D97-AF65-F5344CB8AC3E}">
        <p14:creationId xmlns:p14="http://schemas.microsoft.com/office/powerpoint/2010/main" val="3654339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Practicalities</a:t>
            </a:r>
            <a:endParaRPr lang="en-GB" sz="4000" dirty="0">
              <a:solidFill>
                <a:schemeClr val="bg1"/>
              </a:solidFill>
              <a:latin typeface="Calibri" panose="020F0502020204030204" pitchFamily="34" charset="0"/>
            </a:endParaRPr>
          </a:p>
        </p:txBody>
      </p:sp>
      <p:sp>
        <p:nvSpPr>
          <p:cNvPr id="4" name="TextBox 3"/>
          <p:cNvSpPr txBox="1"/>
          <p:nvPr/>
        </p:nvSpPr>
        <p:spPr>
          <a:xfrm>
            <a:off x="251520" y="980728"/>
            <a:ext cx="8640960" cy="5262979"/>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err="1" smtClean="0">
                <a:latin typeface="Calibri" panose="020F0502020204030204" pitchFamily="34" charset="0"/>
              </a:rPr>
              <a:t>Naturalisation</a:t>
            </a:r>
            <a:r>
              <a:rPr lang="en-US" sz="2400" dirty="0" smtClean="0">
                <a:latin typeface="Calibri" panose="020F0502020204030204" pitchFamily="34" charset="0"/>
              </a:rPr>
              <a:t> form is mandatory</a:t>
            </a:r>
            <a:r>
              <a:rPr lang="en-US" sz="2400" dirty="0">
                <a:latin typeface="Calibri" panose="020F0502020204030204" pitchFamily="34" charset="0"/>
              </a:rPr>
              <a:t>; </a:t>
            </a:r>
            <a:r>
              <a:rPr lang="en-US" sz="2400" dirty="0" smtClean="0">
                <a:latin typeface="Calibri" panose="020F0502020204030204" pitchFamily="34" charset="0"/>
                <a:hlinkClick r:id="rId3"/>
              </a:rPr>
              <a:t>Form AN </a:t>
            </a:r>
            <a:r>
              <a:rPr lang="en-US" sz="2400" dirty="0" smtClean="0">
                <a:latin typeface="Calibri" panose="020F0502020204030204" pitchFamily="34" charset="0"/>
              </a:rPr>
              <a:t>for adults</a:t>
            </a:r>
            <a:endParaRPr lang="en-US" sz="2400" dirty="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£1282 fee </a:t>
            </a:r>
            <a:r>
              <a:rPr lang="en-US" sz="2400" dirty="0">
                <a:latin typeface="Calibri" panose="020F0502020204030204" pitchFamily="34" charset="0"/>
              </a:rPr>
              <a:t>per </a:t>
            </a:r>
            <a:r>
              <a:rPr lang="en-US" sz="2400" dirty="0" smtClean="0">
                <a:latin typeface="Calibri" panose="020F0502020204030204" pitchFamily="34" charset="0"/>
              </a:rPr>
              <a:t>applicant.</a:t>
            </a:r>
            <a:endParaRPr lang="en-US" sz="2400" dirty="0">
              <a:latin typeface="Calibri" panose="020F0502020204030204" pitchFamily="34" charset="0"/>
            </a:endParaRPr>
          </a:p>
          <a:p>
            <a:pPr marL="342900" indent="-342900" algn="l">
              <a:buFont typeface="Arial" panose="020B0604020202020204" pitchFamily="34" charset="0"/>
              <a:buChar char="•"/>
            </a:pPr>
            <a:r>
              <a:rPr lang="en-US" sz="2400" dirty="0">
                <a:latin typeface="Calibri" panose="020F0502020204030204" pitchFamily="34" charset="0"/>
              </a:rPr>
              <a:t>Must be posted to the Home Office for </a:t>
            </a:r>
            <a:r>
              <a:rPr lang="en-US" sz="2400" dirty="0" smtClean="0">
                <a:latin typeface="Calibri" panose="020F0502020204030204" pitchFamily="34" charset="0"/>
              </a:rPr>
              <a:t>consideration.</a:t>
            </a:r>
            <a:endParaRPr lang="en-US" sz="2400" dirty="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No time limit for consideration and decision; generally take 3 -6 months although subject to recent delay.</a:t>
            </a:r>
          </a:p>
          <a:p>
            <a:pPr marL="342900" indent="-342900" algn="l">
              <a:buFont typeface="Arial" panose="020B0604020202020204" pitchFamily="34" charset="0"/>
              <a:buChar char="•"/>
            </a:pPr>
            <a:r>
              <a:rPr lang="en-US" sz="2400" dirty="0" smtClean="0">
                <a:latin typeface="Calibri" panose="020F0502020204030204" pitchFamily="34" charset="0"/>
              </a:rPr>
              <a:t>Evidence submitted must be original, save for British spouse’s passport.</a:t>
            </a:r>
            <a:endParaRPr lang="en-US" sz="2400" dirty="0">
              <a:latin typeface="Calibri" panose="020F0502020204030204" pitchFamily="34" charset="0"/>
            </a:endParaRPr>
          </a:p>
          <a:p>
            <a:pPr marL="342900" indent="-342900" algn="l">
              <a:buFont typeface="Arial" panose="020B0604020202020204" pitchFamily="34" charset="0"/>
              <a:buChar char="•"/>
            </a:pPr>
            <a:r>
              <a:rPr lang="en-GB" sz="2400" dirty="0" smtClean="0">
                <a:latin typeface="Calibri" panose="020F0502020204030204" pitchFamily="34" charset="0"/>
              </a:rPr>
              <a:t>If not married to a British Citizen, </a:t>
            </a:r>
            <a:r>
              <a:rPr lang="en-GB" sz="2400" dirty="0">
                <a:latin typeface="Calibri" panose="020F0502020204030204" pitchFamily="34" charset="0"/>
              </a:rPr>
              <a:t>the period relied on in the PR application </a:t>
            </a:r>
            <a:r>
              <a:rPr lang="en-GB" sz="2400" dirty="0" smtClean="0">
                <a:latin typeface="Calibri" panose="020F0502020204030204" pitchFamily="34" charset="0"/>
              </a:rPr>
              <a:t>must have ended </a:t>
            </a:r>
            <a:r>
              <a:rPr lang="en-GB" sz="2400" dirty="0">
                <a:latin typeface="Calibri" panose="020F0502020204030204" pitchFamily="34" charset="0"/>
              </a:rPr>
              <a:t>more than 12 months </a:t>
            </a:r>
            <a:r>
              <a:rPr lang="en-GB" sz="2400" dirty="0" smtClean="0">
                <a:latin typeface="Calibri" panose="020F0502020204030204" pitchFamily="34" charset="0"/>
              </a:rPr>
              <a:t>ago. </a:t>
            </a:r>
            <a:r>
              <a:rPr lang="en-GB" sz="2400" dirty="0">
                <a:latin typeface="Calibri" panose="020F0502020204030204" pitchFamily="34" charset="0"/>
              </a:rPr>
              <a:t>T</a:t>
            </a:r>
            <a:r>
              <a:rPr lang="en-GB" sz="2400" dirty="0" smtClean="0">
                <a:latin typeface="Calibri" panose="020F0502020204030204" pitchFamily="34" charset="0"/>
              </a:rPr>
              <a:t>he PR card can have been granted more recently. The Home Office should record the date of acquisition of PR. Check letter granting PR.</a:t>
            </a:r>
            <a:endParaRPr lang="en-GB" sz="2400" dirty="0">
              <a:latin typeface="Calibri" panose="020F0502020204030204" pitchFamily="34" charset="0"/>
            </a:endParaRPr>
          </a:p>
          <a:p>
            <a:pPr algn="l"/>
            <a:endParaRPr lang="en-US" sz="2400" dirty="0" smtClean="0">
              <a:latin typeface="Calibri" panose="020F0502020204030204" pitchFamily="34" charset="0"/>
            </a:endParaRPr>
          </a:p>
          <a:p>
            <a:pPr marL="342900" indent="-342900" algn="l">
              <a:buFont typeface="Arial" panose="020B0604020202020204" pitchFamily="34" charset="0"/>
              <a:buChar char="•"/>
            </a:pPr>
            <a:endParaRPr lang="en-US" sz="2400" dirty="0">
              <a:latin typeface="Calibri" panose="020F0502020204030204" pitchFamily="34" charset="0"/>
            </a:endParaRPr>
          </a:p>
        </p:txBody>
      </p:sp>
    </p:spTree>
    <p:extLst>
      <p:ext uri="{BB962C8B-B14F-4D97-AF65-F5344CB8AC3E}">
        <p14:creationId xmlns:p14="http://schemas.microsoft.com/office/powerpoint/2010/main" val="3596766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Future – what can we expect?</a:t>
            </a:r>
            <a:endParaRPr lang="en-GB" sz="4000" dirty="0">
              <a:solidFill>
                <a:schemeClr val="bg1"/>
              </a:solidFill>
              <a:latin typeface="Calibri" panose="020F0502020204030204" pitchFamily="34" charset="0"/>
            </a:endParaRPr>
          </a:p>
        </p:txBody>
      </p:sp>
      <p:sp>
        <p:nvSpPr>
          <p:cNvPr id="10" name="TextBox 9"/>
          <p:cNvSpPr txBox="1"/>
          <p:nvPr/>
        </p:nvSpPr>
        <p:spPr>
          <a:xfrm>
            <a:off x="374973" y="1700808"/>
            <a:ext cx="8568952" cy="369332"/>
          </a:xfrm>
          <a:prstGeom prst="rect">
            <a:avLst/>
          </a:prstGeom>
          <a:noFill/>
        </p:spPr>
        <p:txBody>
          <a:bodyPr wrap="square" rtlCol="0">
            <a:spAutoFit/>
          </a:bodyPr>
          <a:lstStyle/>
          <a:p>
            <a:r>
              <a:rPr lang="en-GB" dirty="0" smtClean="0"/>
              <a:t>2 year period of negotiations commenced on 29 March 2017</a:t>
            </a:r>
            <a:endParaRPr lang="en-GB" dirty="0"/>
          </a:p>
        </p:txBody>
      </p:sp>
      <p:sp>
        <p:nvSpPr>
          <p:cNvPr id="11" name="TextBox 10"/>
          <p:cNvSpPr txBox="1"/>
          <p:nvPr/>
        </p:nvSpPr>
        <p:spPr>
          <a:xfrm>
            <a:off x="251520" y="2276872"/>
            <a:ext cx="8568952" cy="646331"/>
          </a:xfrm>
          <a:prstGeom prst="rect">
            <a:avLst/>
          </a:prstGeom>
          <a:noFill/>
        </p:spPr>
        <p:txBody>
          <a:bodyPr wrap="square" rtlCol="0">
            <a:spAutoFit/>
          </a:bodyPr>
          <a:lstStyle/>
          <a:p>
            <a:r>
              <a:rPr lang="en-GB" dirty="0" smtClean="0"/>
              <a:t>Any agreement on exit terms will need approval of 20 Member </a:t>
            </a:r>
            <a:r>
              <a:rPr lang="en-GB" dirty="0"/>
              <a:t>S</a:t>
            </a:r>
            <a:r>
              <a:rPr lang="en-GB" dirty="0" smtClean="0"/>
              <a:t>tates with at least 65% of European population</a:t>
            </a:r>
            <a:endParaRPr lang="en-GB" dirty="0"/>
          </a:p>
        </p:txBody>
      </p:sp>
      <p:sp>
        <p:nvSpPr>
          <p:cNvPr id="12" name="TextBox 11"/>
          <p:cNvSpPr txBox="1"/>
          <p:nvPr/>
        </p:nvSpPr>
        <p:spPr>
          <a:xfrm>
            <a:off x="251520" y="3068960"/>
            <a:ext cx="8568952" cy="369332"/>
          </a:xfrm>
          <a:prstGeom prst="rect">
            <a:avLst/>
          </a:prstGeom>
          <a:noFill/>
        </p:spPr>
        <p:txBody>
          <a:bodyPr wrap="square" rtlCol="0">
            <a:spAutoFit/>
          </a:bodyPr>
          <a:lstStyle/>
          <a:p>
            <a:r>
              <a:rPr lang="en-GB" dirty="0" smtClean="0"/>
              <a:t>Negotiation period can be extended by agreement</a:t>
            </a:r>
            <a:endParaRPr lang="en-GB" dirty="0"/>
          </a:p>
        </p:txBody>
      </p:sp>
      <p:sp>
        <p:nvSpPr>
          <p:cNvPr id="13" name="TextBox 12"/>
          <p:cNvSpPr txBox="1"/>
          <p:nvPr/>
        </p:nvSpPr>
        <p:spPr>
          <a:xfrm>
            <a:off x="251520" y="3645024"/>
            <a:ext cx="8568952" cy="646331"/>
          </a:xfrm>
          <a:prstGeom prst="rect">
            <a:avLst/>
          </a:prstGeom>
          <a:noFill/>
        </p:spPr>
        <p:txBody>
          <a:bodyPr wrap="square" rtlCol="0">
            <a:spAutoFit/>
          </a:bodyPr>
          <a:lstStyle/>
          <a:p>
            <a:r>
              <a:rPr lang="en-GB" dirty="0" smtClean="0"/>
              <a:t>If no extension and/or no agreement; EU treaties cease to apply to the UK at end of negotiation period, on 29 March 2019</a:t>
            </a:r>
            <a:endParaRPr lang="en-GB" dirty="0"/>
          </a:p>
        </p:txBody>
      </p:sp>
      <p:sp>
        <p:nvSpPr>
          <p:cNvPr id="14" name="TextBox 13"/>
          <p:cNvSpPr txBox="1"/>
          <p:nvPr/>
        </p:nvSpPr>
        <p:spPr>
          <a:xfrm>
            <a:off x="441685" y="4427820"/>
            <a:ext cx="8568952" cy="369332"/>
          </a:xfrm>
          <a:prstGeom prst="rect">
            <a:avLst/>
          </a:prstGeom>
          <a:noFill/>
        </p:spPr>
        <p:txBody>
          <a:bodyPr wrap="square" rtlCol="0">
            <a:spAutoFit/>
          </a:bodyPr>
          <a:lstStyle/>
          <a:p>
            <a:r>
              <a:rPr lang="en-GB" dirty="0" smtClean="0"/>
              <a:t>UK leaves the EU</a:t>
            </a:r>
            <a:endParaRPr lang="en-GB" dirty="0"/>
          </a:p>
        </p:txBody>
      </p:sp>
    </p:spTree>
    <p:extLst>
      <p:ext uri="{BB962C8B-B14F-4D97-AF65-F5344CB8AC3E}">
        <p14:creationId xmlns:p14="http://schemas.microsoft.com/office/powerpoint/2010/main" val="196200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204" y="1700808"/>
            <a:ext cx="8229600" cy="1512168"/>
          </a:xfrm>
        </p:spPr>
        <p:txBody>
          <a:bodyPr/>
          <a:lstStyle/>
          <a:p>
            <a:pPr marL="0" indent="0" algn="ctr">
              <a:buNone/>
            </a:pPr>
            <a:endParaRPr lang="en-GB" sz="4000" dirty="0" smtClean="0">
              <a:latin typeface="Calibri" panose="020F0502020204030204" pitchFamily="34" charset="0"/>
            </a:endParaRPr>
          </a:p>
          <a:p>
            <a:pPr marL="0" indent="0" algn="ctr">
              <a:buNone/>
            </a:pPr>
            <a:r>
              <a:rPr lang="en-GB" sz="4000" dirty="0" smtClean="0">
                <a:latin typeface="Calibri" panose="020F0502020204030204" pitchFamily="34" charset="0"/>
              </a:rPr>
              <a:t>QUESTIONS? </a:t>
            </a:r>
          </a:p>
          <a:p>
            <a:pPr marL="0" indent="0" algn="ctr">
              <a:buNone/>
            </a:pPr>
            <a:endParaRPr lang="en-GB" dirty="0" smtClean="0">
              <a:latin typeface="Calibri" panose="020F0502020204030204" pitchFamily="34" charset="0"/>
            </a:endParaRPr>
          </a:p>
          <a:p>
            <a:pPr marL="0" indent="0" algn="ctr">
              <a:buNone/>
            </a:pPr>
            <a:endParaRPr lang="en-GB" dirty="0" smtClean="0">
              <a:latin typeface="Calibri" panose="020F0502020204030204" pitchFamily="34" charset="0"/>
            </a:endParaRPr>
          </a:p>
          <a:p>
            <a:pPr marL="0" indent="0" algn="ctr">
              <a:buNone/>
            </a:pPr>
            <a:endParaRPr lang="en-GB" dirty="0">
              <a:latin typeface="Calibri" panose="020F0502020204030204" pitchFamily="34" charset="0"/>
            </a:endParaRPr>
          </a:p>
          <a:p>
            <a:pPr marL="0" indent="0" algn="ctr">
              <a:buNone/>
            </a:pPr>
            <a:r>
              <a:rPr lang="en-GB" dirty="0" smtClean="0">
                <a:latin typeface="Calibri" panose="020F0502020204030204" pitchFamily="34" charset="0"/>
              </a:rPr>
              <a:t>Register for </a:t>
            </a:r>
            <a:r>
              <a:rPr lang="en-GB" dirty="0" err="1" smtClean="0">
                <a:latin typeface="Calibri" panose="020F0502020204030204" pitchFamily="34" charset="0"/>
              </a:rPr>
              <a:t>Brexit</a:t>
            </a:r>
            <a:r>
              <a:rPr lang="en-GB" dirty="0" smtClean="0">
                <a:latin typeface="Calibri" panose="020F0502020204030204" pitchFamily="34" charset="0"/>
              </a:rPr>
              <a:t> updates at </a:t>
            </a:r>
            <a:r>
              <a:rPr lang="en-GB" dirty="0">
                <a:latin typeface="Calibri" panose="020F0502020204030204" pitchFamily="34" charset="0"/>
              </a:rPr>
              <a:t> </a:t>
            </a:r>
            <a:r>
              <a:rPr lang="en-GB" u="sng" dirty="0">
                <a:latin typeface="Calibri" panose="020F0502020204030204" pitchFamily="34" charset="0"/>
                <a:hlinkClick r:id="rId3"/>
              </a:rPr>
              <a:t>www.simpsonmillar.co.uk/brexit</a:t>
            </a:r>
            <a:r>
              <a:rPr lang="en-GB" dirty="0" smtClean="0">
                <a:latin typeface="Calibri" panose="020F0502020204030204" pitchFamily="34" charset="0"/>
              </a:rPr>
              <a:t> </a:t>
            </a:r>
          </a:p>
        </p:txBody>
      </p:sp>
      <p:sp>
        <p:nvSpPr>
          <p:cNvPr id="2" name="TextBox 1"/>
          <p:cNvSpPr txBox="1"/>
          <p:nvPr/>
        </p:nvSpPr>
        <p:spPr>
          <a:xfrm>
            <a:off x="323528" y="116632"/>
            <a:ext cx="8568952" cy="707886"/>
          </a:xfrm>
          <a:prstGeom prst="rect">
            <a:avLst/>
          </a:prstGeom>
          <a:noFill/>
        </p:spPr>
        <p:txBody>
          <a:bodyPr wrap="square" rtlCol="0">
            <a:spAutoFit/>
          </a:bodyPr>
          <a:lstStyle/>
          <a:p>
            <a:endParaRPr lang="en-GB" sz="4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608959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Brexit means Brexit?</a:t>
            </a:r>
            <a:endParaRPr lang="en-GB" sz="4000" dirty="0">
              <a:solidFill>
                <a:schemeClr val="bg1"/>
              </a:solidFill>
              <a:latin typeface="Calibri" panose="020F0502020204030204" pitchFamily="34" charset="0"/>
            </a:endParaRPr>
          </a:p>
        </p:txBody>
      </p:sp>
      <p:sp>
        <p:nvSpPr>
          <p:cNvPr id="4" name="TextBox 3"/>
          <p:cNvSpPr txBox="1"/>
          <p:nvPr/>
        </p:nvSpPr>
        <p:spPr>
          <a:xfrm>
            <a:off x="179512" y="1113146"/>
            <a:ext cx="8502859" cy="4893647"/>
          </a:xfrm>
          <a:prstGeom prst="rect">
            <a:avLst/>
          </a:prstGeom>
          <a:noFill/>
        </p:spPr>
        <p:txBody>
          <a:bodyPr wrap="square" rtlCol="0">
            <a:spAutoFit/>
          </a:bodyPr>
          <a:lstStyle/>
          <a:p>
            <a:pPr marL="285750" indent="-285750" algn="just">
              <a:buFont typeface="Arial" panose="020B0604020202020204" pitchFamily="34" charset="0"/>
              <a:buChar char="•"/>
            </a:pPr>
            <a:r>
              <a:rPr lang="en-GB" sz="2400" dirty="0">
                <a:latin typeface="Calibri" panose="020F0502020204030204" pitchFamily="34" charset="0"/>
              </a:rPr>
              <a:t>On 23 June 2016 the UK voted in a referendum to leave the EU. At present there are no changes to the rights of residence of EEA nationals and their family members living in the UK, but this may change as the exit process continues</a:t>
            </a:r>
            <a:r>
              <a:rPr lang="en-GB" sz="2400" dirty="0" smtClean="0">
                <a:latin typeface="Calibri" panose="020F0502020204030204" pitchFamily="34" charset="0"/>
              </a:rPr>
              <a:t>.</a:t>
            </a:r>
          </a:p>
          <a:p>
            <a:pPr algn="just"/>
            <a:endParaRPr lang="en-GB" sz="2400" dirty="0" smtClean="0">
              <a:latin typeface="Calibri" panose="020F0502020204030204" pitchFamily="34" charset="0"/>
            </a:endParaRPr>
          </a:p>
          <a:p>
            <a:pPr marL="285750" indent="-285750" algn="just">
              <a:buFont typeface="Arial" panose="020B0604020202020204" pitchFamily="34" charset="0"/>
              <a:buChar char="•"/>
            </a:pPr>
            <a:r>
              <a:rPr lang="en-GB" sz="2400" dirty="0">
                <a:latin typeface="Calibri" panose="020F0502020204030204" pitchFamily="34" charset="0"/>
              </a:rPr>
              <a:t>Unless transitional arrangements are made, the automatic consequence of the UK’s leaving the EU might be that all EU-derived rights of residence would fall away. However, the government has said that it wants to guarantee the rights of EEA nationals who are already living in the UK after the UK leaves the EU, but does not want to do so until it has achieved a reciprocal agreement in relation to the position of British citizens living in other EEA states.</a:t>
            </a:r>
            <a:endParaRPr lang="en-GB" sz="2400" dirty="0" smtClean="0">
              <a:latin typeface="Calibri" panose="020F0502020204030204" pitchFamily="34" charset="0"/>
            </a:endParaRPr>
          </a:p>
        </p:txBody>
      </p:sp>
      <p:sp>
        <p:nvSpPr>
          <p:cNvPr id="2" name="Rectangle 1"/>
          <p:cNvSpPr/>
          <p:nvPr/>
        </p:nvSpPr>
        <p:spPr>
          <a:xfrm>
            <a:off x="370097" y="1268761"/>
            <a:ext cx="8502859" cy="923330"/>
          </a:xfrm>
          <a:prstGeom prst="rect">
            <a:avLst/>
          </a:prstGeom>
        </p:spPr>
        <p:txBody>
          <a:bodyPr wrap="square">
            <a:spAutoFit/>
          </a:bodyPr>
          <a:lstStyle/>
          <a:p>
            <a:pPr algn="l"/>
            <a:endParaRPr lang="en-GB" b="1" dirty="0" smtClean="0"/>
          </a:p>
          <a:p>
            <a:pPr algn="l"/>
            <a:r>
              <a:rPr lang="en-GB" dirty="0"/>
              <a:t/>
            </a:r>
            <a:br>
              <a:rPr lang="en-GB" dirty="0"/>
            </a:br>
            <a:endParaRPr lang="en-GB" dirty="0"/>
          </a:p>
        </p:txBody>
      </p:sp>
    </p:spTree>
    <p:extLst>
      <p:ext uri="{BB962C8B-B14F-4D97-AF65-F5344CB8AC3E}">
        <p14:creationId xmlns:p14="http://schemas.microsoft.com/office/powerpoint/2010/main" val="3194868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036496" cy="1080343"/>
          </a:xfrm>
        </p:spPr>
        <p:txBody>
          <a:bodyPr anchor="ctr"/>
          <a:lstStyle/>
          <a:p>
            <a:pPr marL="0" indent="0" algn="ctr">
              <a:buNone/>
            </a:pPr>
            <a:r>
              <a:rPr lang="en-GB" sz="4000" dirty="0" smtClean="0">
                <a:solidFill>
                  <a:schemeClr val="bg1"/>
                </a:solidFill>
                <a:latin typeface="Calibri" panose="020F0502020204030204" pitchFamily="34" charset="0"/>
              </a:rPr>
              <a:t>Government Proposal for EU Citizens in UK</a:t>
            </a:r>
            <a:endParaRPr lang="en-GB" sz="4000" dirty="0">
              <a:solidFill>
                <a:schemeClr val="bg1"/>
              </a:solidFill>
              <a:latin typeface="Calibri" panose="020F0502020204030204" pitchFamily="34" charset="0"/>
            </a:endParaRPr>
          </a:p>
        </p:txBody>
      </p:sp>
      <p:sp>
        <p:nvSpPr>
          <p:cNvPr id="4" name="TextBox 3"/>
          <p:cNvSpPr txBox="1"/>
          <p:nvPr/>
        </p:nvSpPr>
        <p:spPr>
          <a:xfrm>
            <a:off x="179512" y="1113146"/>
            <a:ext cx="8502859" cy="3785652"/>
          </a:xfrm>
          <a:prstGeom prst="rect">
            <a:avLst/>
          </a:prstGeom>
          <a:noFill/>
        </p:spPr>
        <p:txBody>
          <a:bodyPr wrap="square" rtlCol="0">
            <a:spAutoFit/>
          </a:bodyPr>
          <a:lstStyle/>
          <a:p>
            <a:pPr algn="just"/>
            <a:r>
              <a:rPr lang="en-GB" sz="2400" dirty="0" smtClean="0">
                <a:latin typeface="Calibri" panose="020F0502020204030204" pitchFamily="34" charset="0"/>
              </a:rPr>
              <a:t>The latest information from the Government:</a:t>
            </a:r>
          </a:p>
          <a:p>
            <a:pPr algn="just"/>
            <a:endParaRPr lang="en-GB" sz="2400" dirty="0" smtClean="0">
              <a:latin typeface="Calibri" panose="020F0502020204030204" pitchFamily="34" charset="0"/>
            </a:endParaRPr>
          </a:p>
          <a:p>
            <a:pPr marL="342900" indent="-342900" algn="just">
              <a:buFont typeface="Arial" panose="020B0604020202020204" pitchFamily="34" charset="0"/>
              <a:buChar char="•"/>
            </a:pPr>
            <a:r>
              <a:rPr lang="en-GB" sz="2400" dirty="0" smtClean="0">
                <a:latin typeface="Calibri" panose="020F0502020204030204" pitchFamily="34" charset="0"/>
              </a:rPr>
              <a:t>All EU citizens and their family members will need to apply for “settled” status – even those that already have permanent residence. </a:t>
            </a:r>
          </a:p>
          <a:p>
            <a:pPr algn="just"/>
            <a:endParaRPr lang="en-GB" sz="2400" dirty="0" smtClean="0">
              <a:latin typeface="Calibri" panose="020F0502020204030204" pitchFamily="34" charset="0"/>
            </a:endParaRPr>
          </a:p>
          <a:p>
            <a:pPr marL="342900" indent="-342900" algn="just">
              <a:buFont typeface="Arial" panose="020B0604020202020204" pitchFamily="34" charset="0"/>
              <a:buChar char="•"/>
            </a:pPr>
            <a:r>
              <a:rPr lang="en-GB" sz="2400" dirty="0" smtClean="0">
                <a:latin typeface="Calibri" panose="020F0502020204030204" pitchFamily="34" charset="0"/>
              </a:rPr>
              <a:t>EU citizens must have been living lawfully in the before a “specified date” for at least 5 years – we don’t know what the date will be.</a:t>
            </a:r>
          </a:p>
          <a:p>
            <a:pPr marL="342900" indent="-342900" algn="just">
              <a:buFont typeface="Arial" panose="020B0604020202020204" pitchFamily="34" charset="0"/>
              <a:buChar char="•"/>
            </a:pPr>
            <a:endParaRPr lang="en-GB" sz="2400" dirty="0">
              <a:latin typeface="Calibri" panose="020F0502020204030204" pitchFamily="34" charset="0"/>
            </a:endParaRPr>
          </a:p>
        </p:txBody>
      </p:sp>
      <p:sp>
        <p:nvSpPr>
          <p:cNvPr id="2" name="Rectangle 1"/>
          <p:cNvSpPr/>
          <p:nvPr/>
        </p:nvSpPr>
        <p:spPr>
          <a:xfrm>
            <a:off x="370097" y="1268761"/>
            <a:ext cx="8502859" cy="923330"/>
          </a:xfrm>
          <a:prstGeom prst="rect">
            <a:avLst/>
          </a:prstGeom>
        </p:spPr>
        <p:txBody>
          <a:bodyPr wrap="square">
            <a:spAutoFit/>
          </a:bodyPr>
          <a:lstStyle/>
          <a:p>
            <a:pPr algn="l"/>
            <a:endParaRPr lang="en-GB" b="1" dirty="0" smtClean="0"/>
          </a:p>
          <a:p>
            <a:pPr algn="l"/>
            <a:r>
              <a:rPr lang="en-GB" dirty="0"/>
              <a:t/>
            </a:r>
            <a:br>
              <a:rPr lang="en-GB" dirty="0"/>
            </a:br>
            <a:endParaRPr lang="en-GB" dirty="0"/>
          </a:p>
        </p:txBody>
      </p:sp>
    </p:spTree>
    <p:extLst>
      <p:ext uri="{BB962C8B-B14F-4D97-AF65-F5344CB8AC3E}">
        <p14:creationId xmlns:p14="http://schemas.microsoft.com/office/powerpoint/2010/main" val="2254364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036496" cy="1080343"/>
          </a:xfrm>
        </p:spPr>
        <p:txBody>
          <a:bodyPr anchor="ctr"/>
          <a:lstStyle/>
          <a:p>
            <a:pPr marL="0" indent="0" algn="ctr">
              <a:buNone/>
            </a:pPr>
            <a:r>
              <a:rPr lang="en-GB" sz="4000" dirty="0" smtClean="0">
                <a:solidFill>
                  <a:schemeClr val="bg1"/>
                </a:solidFill>
                <a:latin typeface="Calibri" panose="020F0502020204030204" pitchFamily="34" charset="0"/>
              </a:rPr>
              <a:t>Government Proposal for EU Citizens in UK</a:t>
            </a:r>
            <a:endParaRPr lang="en-GB" sz="4000" dirty="0">
              <a:solidFill>
                <a:schemeClr val="bg1"/>
              </a:solidFill>
              <a:latin typeface="Calibri" panose="020F0502020204030204" pitchFamily="34" charset="0"/>
            </a:endParaRPr>
          </a:p>
        </p:txBody>
      </p:sp>
      <p:sp>
        <p:nvSpPr>
          <p:cNvPr id="4" name="TextBox 3"/>
          <p:cNvSpPr txBox="1"/>
          <p:nvPr/>
        </p:nvSpPr>
        <p:spPr>
          <a:xfrm>
            <a:off x="179512" y="1113146"/>
            <a:ext cx="8502859" cy="4893647"/>
          </a:xfrm>
          <a:prstGeom prst="rect">
            <a:avLst/>
          </a:prstGeom>
          <a:noFill/>
        </p:spPr>
        <p:txBody>
          <a:bodyPr wrap="square" rtlCol="0">
            <a:spAutoFit/>
          </a:bodyPr>
          <a:lstStyle/>
          <a:p>
            <a:pPr algn="just"/>
            <a:r>
              <a:rPr lang="en-GB" sz="2400" dirty="0" smtClean="0">
                <a:latin typeface="Calibri" panose="020F0502020204030204" pitchFamily="34" charset="0"/>
              </a:rPr>
              <a:t>What rights will I get if I am granted “Settled Status”?</a:t>
            </a:r>
          </a:p>
          <a:p>
            <a:pPr algn="just"/>
            <a:endParaRPr lang="en-GB" sz="2400" dirty="0">
              <a:latin typeface="Calibri" panose="020F0502020204030204" pitchFamily="34" charset="0"/>
            </a:endParaRPr>
          </a:p>
          <a:p>
            <a:pPr marL="342900" indent="-342900" algn="just">
              <a:buFont typeface="Arial" panose="020B0604020202020204" pitchFamily="34" charset="0"/>
              <a:buChar char="•"/>
            </a:pPr>
            <a:r>
              <a:rPr lang="en-GB" sz="2400" dirty="0" smtClean="0">
                <a:latin typeface="Calibri" panose="020F0502020204030204" pitchFamily="34" charset="0"/>
              </a:rPr>
              <a:t>The same rights to live, work and access benefits and health care as British Nationals</a:t>
            </a:r>
          </a:p>
          <a:p>
            <a:pPr algn="just"/>
            <a:endParaRPr lang="en-GB" sz="2400" dirty="0" smtClean="0">
              <a:latin typeface="Calibri" panose="020F0502020204030204" pitchFamily="34" charset="0"/>
            </a:endParaRPr>
          </a:p>
          <a:p>
            <a:pPr marL="342900" indent="-342900" algn="just">
              <a:buFont typeface="Arial" panose="020B0604020202020204" pitchFamily="34" charset="0"/>
              <a:buChar char="•"/>
            </a:pPr>
            <a:r>
              <a:rPr lang="en-GB" sz="2400" dirty="0" smtClean="0">
                <a:latin typeface="Calibri" panose="020F0502020204030204" pitchFamily="34" charset="0"/>
              </a:rPr>
              <a:t>You will not be able to hold a British Passport</a:t>
            </a:r>
          </a:p>
          <a:p>
            <a:pPr marL="342900" indent="-342900" algn="just">
              <a:buFont typeface="Arial" panose="020B0604020202020204" pitchFamily="34" charset="0"/>
              <a:buChar char="•"/>
            </a:pPr>
            <a:endParaRPr lang="en-GB" sz="2400" dirty="0">
              <a:latin typeface="Calibri" panose="020F0502020204030204" pitchFamily="34" charset="0"/>
            </a:endParaRPr>
          </a:p>
          <a:p>
            <a:pPr marL="342900" indent="-342900" algn="just">
              <a:buFont typeface="Arial" panose="020B0604020202020204" pitchFamily="34" charset="0"/>
              <a:buChar char="•"/>
            </a:pPr>
            <a:r>
              <a:rPr lang="en-GB" sz="2400" dirty="0" smtClean="0">
                <a:latin typeface="Calibri" panose="020F0502020204030204" pitchFamily="34" charset="0"/>
              </a:rPr>
              <a:t>It is likely that you will be able to naturalise as a British Citizen after having held “Settled Status” for 12 months. </a:t>
            </a:r>
          </a:p>
          <a:p>
            <a:pPr marL="342900" indent="-342900" algn="just">
              <a:buFont typeface="Arial" panose="020B0604020202020204" pitchFamily="34" charset="0"/>
              <a:buChar char="•"/>
            </a:pPr>
            <a:endParaRPr lang="en-GB" sz="2400" dirty="0" smtClean="0">
              <a:latin typeface="Calibri" panose="020F0502020204030204" pitchFamily="34" charset="0"/>
            </a:endParaRPr>
          </a:p>
          <a:p>
            <a:pPr marL="342900" indent="-342900" algn="just">
              <a:buFont typeface="Arial" panose="020B0604020202020204" pitchFamily="34" charset="0"/>
              <a:buChar char="•"/>
            </a:pPr>
            <a:endParaRPr lang="en-GB" sz="2400" dirty="0">
              <a:latin typeface="Calibri" panose="020F0502020204030204" pitchFamily="34" charset="0"/>
            </a:endParaRPr>
          </a:p>
          <a:p>
            <a:pPr marL="342900" indent="-342900" algn="just">
              <a:buFont typeface="Arial" panose="020B0604020202020204" pitchFamily="34" charset="0"/>
              <a:buChar char="•"/>
            </a:pPr>
            <a:endParaRPr lang="en-GB" sz="2400" dirty="0" smtClean="0">
              <a:latin typeface="Calibri" panose="020F0502020204030204" pitchFamily="34" charset="0"/>
            </a:endParaRPr>
          </a:p>
          <a:p>
            <a:pPr marL="342900" indent="-342900" algn="just">
              <a:buFont typeface="Arial" panose="020B0604020202020204" pitchFamily="34" charset="0"/>
              <a:buChar char="•"/>
            </a:pPr>
            <a:endParaRPr lang="en-GB" sz="2400" dirty="0">
              <a:latin typeface="Calibri" panose="020F0502020204030204" pitchFamily="34" charset="0"/>
            </a:endParaRPr>
          </a:p>
        </p:txBody>
      </p:sp>
      <p:sp>
        <p:nvSpPr>
          <p:cNvPr id="2" name="Rectangle 1"/>
          <p:cNvSpPr/>
          <p:nvPr/>
        </p:nvSpPr>
        <p:spPr>
          <a:xfrm>
            <a:off x="370097" y="1268761"/>
            <a:ext cx="8502859" cy="923330"/>
          </a:xfrm>
          <a:prstGeom prst="rect">
            <a:avLst/>
          </a:prstGeom>
        </p:spPr>
        <p:txBody>
          <a:bodyPr wrap="square">
            <a:spAutoFit/>
          </a:bodyPr>
          <a:lstStyle/>
          <a:p>
            <a:pPr algn="l"/>
            <a:endParaRPr lang="en-GB" b="1" dirty="0" smtClean="0"/>
          </a:p>
          <a:p>
            <a:pPr algn="l"/>
            <a:r>
              <a:rPr lang="en-GB" dirty="0"/>
              <a:t/>
            </a:r>
            <a:br>
              <a:rPr lang="en-GB" dirty="0"/>
            </a:br>
            <a:endParaRPr lang="en-GB" dirty="0"/>
          </a:p>
        </p:txBody>
      </p:sp>
    </p:spTree>
    <p:extLst>
      <p:ext uri="{BB962C8B-B14F-4D97-AF65-F5344CB8AC3E}">
        <p14:creationId xmlns:p14="http://schemas.microsoft.com/office/powerpoint/2010/main" val="378611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036496" cy="1080343"/>
          </a:xfrm>
        </p:spPr>
        <p:txBody>
          <a:bodyPr anchor="ctr"/>
          <a:lstStyle/>
          <a:p>
            <a:pPr marL="0" indent="0" algn="ctr">
              <a:buNone/>
            </a:pPr>
            <a:r>
              <a:rPr lang="en-GB" sz="4000" dirty="0" smtClean="0">
                <a:solidFill>
                  <a:schemeClr val="bg1"/>
                </a:solidFill>
                <a:latin typeface="Calibri" panose="020F0502020204030204" pitchFamily="34" charset="0"/>
              </a:rPr>
              <a:t>Government Proposal for EU Citizens in UK</a:t>
            </a:r>
            <a:endParaRPr lang="en-GB" sz="4000" dirty="0">
              <a:solidFill>
                <a:schemeClr val="bg1"/>
              </a:solidFill>
              <a:latin typeface="Calibri" panose="020F0502020204030204" pitchFamily="34" charset="0"/>
            </a:endParaRPr>
          </a:p>
        </p:txBody>
      </p:sp>
      <p:sp>
        <p:nvSpPr>
          <p:cNvPr id="4" name="TextBox 3"/>
          <p:cNvSpPr txBox="1"/>
          <p:nvPr/>
        </p:nvSpPr>
        <p:spPr>
          <a:xfrm>
            <a:off x="179512" y="1113146"/>
            <a:ext cx="8502859" cy="5262979"/>
          </a:xfrm>
          <a:prstGeom prst="rect">
            <a:avLst/>
          </a:prstGeom>
          <a:noFill/>
        </p:spPr>
        <p:txBody>
          <a:bodyPr wrap="square" rtlCol="0">
            <a:spAutoFit/>
          </a:bodyPr>
          <a:lstStyle/>
          <a:p>
            <a:pPr algn="just"/>
            <a:r>
              <a:rPr lang="en-GB" sz="2400" dirty="0" smtClean="0">
                <a:latin typeface="Calibri" panose="020F0502020204030204" pitchFamily="34" charset="0"/>
              </a:rPr>
              <a:t>How will the application process for settled status work?:</a:t>
            </a:r>
          </a:p>
          <a:p>
            <a:pPr algn="just"/>
            <a:endParaRPr lang="en-GB" sz="2400" dirty="0" smtClean="0">
              <a:latin typeface="Calibri" panose="020F0502020204030204" pitchFamily="34" charset="0"/>
            </a:endParaRPr>
          </a:p>
          <a:p>
            <a:pPr marL="342900" indent="-342900" algn="just">
              <a:buFont typeface="Arial" panose="020B0604020202020204" pitchFamily="34" charset="0"/>
              <a:buChar char="•"/>
            </a:pPr>
            <a:r>
              <a:rPr lang="en-GB" sz="2400" dirty="0" smtClean="0">
                <a:latin typeface="Calibri" panose="020F0502020204030204" pitchFamily="34" charset="0"/>
              </a:rPr>
              <a:t>EU Citizens who qualify will go through a new process, which is yet to be rolled out. Until proposals are finalised this could potentially be as late as March 2019</a:t>
            </a:r>
          </a:p>
          <a:p>
            <a:pPr algn="just"/>
            <a:endParaRPr lang="en-GB" sz="2400" dirty="0" smtClean="0">
              <a:latin typeface="Calibri" panose="020F0502020204030204" pitchFamily="34" charset="0"/>
            </a:endParaRPr>
          </a:p>
          <a:p>
            <a:pPr marL="342900" indent="-342900" algn="just">
              <a:buFont typeface="Arial" panose="020B0604020202020204" pitchFamily="34" charset="0"/>
              <a:buChar char="•"/>
            </a:pPr>
            <a:r>
              <a:rPr lang="en-GB" sz="2400" dirty="0" smtClean="0">
                <a:latin typeface="Calibri" panose="020F0502020204030204" pitchFamily="34" charset="0"/>
              </a:rPr>
              <a:t> As this process and the requirements are unknown quantities, EU Citizens may opt to apply for permanent residence under current rules, and later switch to “settled status” (if this is required).  - This approach will offer more peace of mind</a:t>
            </a:r>
          </a:p>
          <a:p>
            <a:pPr marL="342900" indent="-342900" algn="just">
              <a:buFont typeface="Arial" panose="020B0604020202020204" pitchFamily="34" charset="0"/>
              <a:buChar char="•"/>
            </a:pPr>
            <a:endParaRPr lang="en-GB" sz="2400" dirty="0" smtClean="0">
              <a:latin typeface="Calibri" panose="020F0502020204030204" pitchFamily="34" charset="0"/>
            </a:endParaRPr>
          </a:p>
          <a:p>
            <a:pPr marL="342900" indent="-342900" algn="just">
              <a:buFont typeface="Arial" panose="020B0604020202020204" pitchFamily="34" charset="0"/>
              <a:buChar char="•"/>
            </a:pPr>
            <a:endParaRPr lang="en-GB" sz="2400" dirty="0">
              <a:latin typeface="Calibri" panose="020F0502020204030204" pitchFamily="34" charset="0"/>
            </a:endParaRPr>
          </a:p>
          <a:p>
            <a:pPr marL="342900" indent="-342900" algn="just">
              <a:buFont typeface="Arial" panose="020B0604020202020204" pitchFamily="34" charset="0"/>
              <a:buChar char="•"/>
            </a:pPr>
            <a:endParaRPr lang="en-GB" sz="2400" dirty="0" smtClean="0">
              <a:latin typeface="Calibri" panose="020F0502020204030204" pitchFamily="34" charset="0"/>
            </a:endParaRPr>
          </a:p>
          <a:p>
            <a:pPr marL="342900" indent="-342900" algn="just">
              <a:buFont typeface="Arial" panose="020B0604020202020204" pitchFamily="34" charset="0"/>
              <a:buChar char="•"/>
            </a:pPr>
            <a:endParaRPr lang="en-GB" sz="2400" dirty="0">
              <a:latin typeface="Calibri" panose="020F0502020204030204" pitchFamily="34" charset="0"/>
            </a:endParaRPr>
          </a:p>
        </p:txBody>
      </p:sp>
      <p:sp>
        <p:nvSpPr>
          <p:cNvPr id="2" name="Rectangle 1"/>
          <p:cNvSpPr/>
          <p:nvPr/>
        </p:nvSpPr>
        <p:spPr>
          <a:xfrm>
            <a:off x="370097" y="1268761"/>
            <a:ext cx="8502859" cy="923330"/>
          </a:xfrm>
          <a:prstGeom prst="rect">
            <a:avLst/>
          </a:prstGeom>
        </p:spPr>
        <p:txBody>
          <a:bodyPr wrap="square">
            <a:spAutoFit/>
          </a:bodyPr>
          <a:lstStyle/>
          <a:p>
            <a:pPr algn="l"/>
            <a:endParaRPr lang="en-GB" b="1" dirty="0" smtClean="0"/>
          </a:p>
          <a:p>
            <a:pPr algn="l"/>
            <a:r>
              <a:rPr lang="en-GB" dirty="0"/>
              <a:t/>
            </a:r>
            <a:br>
              <a:rPr lang="en-GB" dirty="0"/>
            </a:br>
            <a:endParaRPr lang="en-GB" dirty="0"/>
          </a:p>
        </p:txBody>
      </p:sp>
    </p:spTree>
    <p:extLst>
      <p:ext uri="{BB962C8B-B14F-4D97-AF65-F5344CB8AC3E}">
        <p14:creationId xmlns:p14="http://schemas.microsoft.com/office/powerpoint/2010/main" val="1621747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Permanent Residence</a:t>
            </a:r>
            <a:endParaRPr lang="en-GB" sz="4000" dirty="0">
              <a:solidFill>
                <a:schemeClr val="bg1"/>
              </a:solidFill>
              <a:latin typeface="Calibri" panose="020F0502020204030204" pitchFamily="34" charset="0"/>
            </a:endParaRPr>
          </a:p>
        </p:txBody>
      </p:sp>
      <p:sp>
        <p:nvSpPr>
          <p:cNvPr id="4" name="TextBox 3"/>
          <p:cNvSpPr txBox="1"/>
          <p:nvPr/>
        </p:nvSpPr>
        <p:spPr>
          <a:xfrm>
            <a:off x="370097" y="1124744"/>
            <a:ext cx="8502859" cy="5139869"/>
          </a:xfrm>
          <a:prstGeom prst="rect">
            <a:avLst/>
          </a:prstGeom>
          <a:noFill/>
        </p:spPr>
        <p:txBody>
          <a:bodyPr wrap="square" rtlCol="0">
            <a:spAutoFit/>
          </a:bodyPr>
          <a:lstStyle/>
          <a:p>
            <a:pPr marL="285750" indent="-285750" algn="l">
              <a:buFont typeface="Arial" panose="020B0604020202020204" pitchFamily="34" charset="0"/>
              <a:buChar char="•"/>
            </a:pPr>
            <a:r>
              <a:rPr lang="en-US" sz="2400" dirty="0" smtClean="0">
                <a:latin typeface="Calibri" panose="020F0502020204030204" pitchFamily="34" charset="0"/>
              </a:rPr>
              <a:t>An EEA national and their family members </a:t>
            </a:r>
            <a:r>
              <a:rPr lang="en-US" sz="2400" b="1" dirty="0" smtClean="0">
                <a:latin typeface="Calibri" panose="020F0502020204030204" pitchFamily="34" charset="0"/>
              </a:rPr>
              <a:t>automatically attain </a:t>
            </a:r>
            <a:r>
              <a:rPr lang="en-US" sz="2400" dirty="0">
                <a:latin typeface="Calibri" panose="020F0502020204030204" pitchFamily="34" charset="0"/>
              </a:rPr>
              <a:t>p</a:t>
            </a:r>
            <a:r>
              <a:rPr lang="en-US" sz="2400" dirty="0" smtClean="0">
                <a:latin typeface="Calibri" panose="020F0502020204030204" pitchFamily="34" charset="0"/>
              </a:rPr>
              <a:t>ermanent residence (“PR”) once they have resided in the UK for a </a:t>
            </a:r>
            <a:r>
              <a:rPr lang="en-US" sz="2400" b="1" dirty="0" smtClean="0">
                <a:latin typeface="Calibri" panose="020F0502020204030204" pitchFamily="34" charset="0"/>
              </a:rPr>
              <a:t>continuous period </a:t>
            </a:r>
            <a:r>
              <a:rPr lang="en-US" sz="2400" dirty="0" smtClean="0">
                <a:latin typeface="Calibri" panose="020F0502020204030204" pitchFamily="34" charset="0"/>
              </a:rPr>
              <a:t>of 5 years (“qualifying period”) in accordance with the Immigration (EEA) Regulations 2006 </a:t>
            </a:r>
            <a:endParaRPr lang="en-US" sz="2400" dirty="0">
              <a:latin typeface="Calibri" panose="020F0502020204030204" pitchFamily="34" charset="0"/>
            </a:endParaRPr>
          </a:p>
          <a:p>
            <a:pPr marL="285750" indent="-285750" algn="l">
              <a:buFont typeface="Arial" panose="020B0604020202020204" pitchFamily="34" charset="0"/>
              <a:buChar char="•"/>
            </a:pPr>
            <a:r>
              <a:rPr lang="en-US" sz="2400" dirty="0" smtClean="0">
                <a:latin typeface="Calibri" panose="020F0502020204030204" pitchFamily="34" charset="0"/>
              </a:rPr>
              <a:t>For an EEA national, residing in accordance with the Regulations generally means being a </a:t>
            </a:r>
            <a:r>
              <a:rPr lang="en-US" sz="2400" b="1" dirty="0" smtClean="0">
                <a:latin typeface="Calibri" panose="020F0502020204030204" pitchFamily="34" charset="0"/>
              </a:rPr>
              <a:t>Qualified Person. </a:t>
            </a:r>
            <a:endParaRPr lang="en-US" sz="2400" dirty="0">
              <a:latin typeface="Calibri" panose="020F0502020204030204" pitchFamily="34" charset="0"/>
            </a:endParaRPr>
          </a:p>
          <a:p>
            <a:pPr marL="285750" indent="-285750" algn="l">
              <a:buFont typeface="Arial" panose="020B0604020202020204" pitchFamily="34" charset="0"/>
              <a:buChar char="•"/>
            </a:pPr>
            <a:r>
              <a:rPr lang="en-US" sz="2400" dirty="0" smtClean="0">
                <a:latin typeface="Calibri" panose="020F0502020204030204" pitchFamily="34" charset="0"/>
              </a:rPr>
              <a:t>A </a:t>
            </a:r>
            <a:r>
              <a:rPr lang="en-US" sz="2400" b="1" dirty="0" smtClean="0">
                <a:latin typeface="Calibri" panose="020F0502020204030204" pitchFamily="34" charset="0"/>
              </a:rPr>
              <a:t>Qualified Person </a:t>
            </a:r>
            <a:r>
              <a:rPr lang="en-US" sz="2400" dirty="0" smtClean="0">
                <a:latin typeface="Calibri" panose="020F0502020204030204" pitchFamily="34" charset="0"/>
              </a:rPr>
              <a:t>is one of the following</a:t>
            </a:r>
          </a:p>
          <a:p>
            <a:pPr marL="1200150" lvl="2" indent="-285750" algn="l">
              <a:buFont typeface="Arial" panose="020B0604020202020204" pitchFamily="34" charset="0"/>
              <a:buChar char="•"/>
            </a:pPr>
            <a:r>
              <a:rPr lang="en-GB" sz="2400" dirty="0">
                <a:latin typeface="Calibri" panose="020F0502020204030204" pitchFamily="34" charset="0"/>
              </a:rPr>
              <a:t>a jobseeker;</a:t>
            </a:r>
          </a:p>
          <a:p>
            <a:pPr marL="1200150" lvl="2" indent="-285750" algn="l">
              <a:buFont typeface="Arial" panose="020B0604020202020204" pitchFamily="34" charset="0"/>
              <a:buChar char="•"/>
            </a:pPr>
            <a:r>
              <a:rPr lang="en-GB" sz="2400" dirty="0" smtClean="0">
                <a:latin typeface="Calibri" panose="020F0502020204030204" pitchFamily="34" charset="0"/>
              </a:rPr>
              <a:t>a </a:t>
            </a:r>
            <a:r>
              <a:rPr lang="en-GB" sz="2400" dirty="0">
                <a:latin typeface="Calibri" panose="020F0502020204030204" pitchFamily="34" charset="0"/>
              </a:rPr>
              <a:t>worker;</a:t>
            </a:r>
          </a:p>
          <a:p>
            <a:pPr marL="1200150" lvl="2" indent="-285750" algn="l">
              <a:buFont typeface="Arial" panose="020B0604020202020204" pitchFamily="34" charset="0"/>
              <a:buChar char="•"/>
            </a:pPr>
            <a:r>
              <a:rPr lang="en-GB" sz="2400" dirty="0" smtClean="0">
                <a:latin typeface="Calibri" panose="020F0502020204030204" pitchFamily="34" charset="0"/>
              </a:rPr>
              <a:t>a </a:t>
            </a:r>
            <a:r>
              <a:rPr lang="en-GB" sz="2400" dirty="0">
                <a:latin typeface="Calibri" panose="020F0502020204030204" pitchFamily="34" charset="0"/>
              </a:rPr>
              <a:t>self-employed person;</a:t>
            </a:r>
          </a:p>
          <a:p>
            <a:pPr marL="1200150" lvl="2" indent="-285750" algn="l">
              <a:buFont typeface="Arial" panose="020B0604020202020204" pitchFamily="34" charset="0"/>
              <a:buChar char="•"/>
            </a:pPr>
            <a:r>
              <a:rPr lang="en-GB" sz="2400" dirty="0" smtClean="0">
                <a:latin typeface="Calibri" panose="020F0502020204030204" pitchFamily="34" charset="0"/>
              </a:rPr>
              <a:t>a </a:t>
            </a:r>
            <a:r>
              <a:rPr lang="en-GB" sz="2400" dirty="0">
                <a:latin typeface="Calibri" panose="020F0502020204030204" pitchFamily="34" charset="0"/>
              </a:rPr>
              <a:t>self-sufficient </a:t>
            </a:r>
            <a:r>
              <a:rPr lang="en-GB" sz="2400" dirty="0" smtClean="0">
                <a:latin typeface="Calibri" panose="020F0502020204030204" pitchFamily="34" charset="0"/>
              </a:rPr>
              <a:t>person with comprehensive sickness insurance; </a:t>
            </a:r>
            <a:r>
              <a:rPr lang="en-GB" sz="2400" dirty="0">
                <a:latin typeface="Calibri" panose="020F0502020204030204" pitchFamily="34" charset="0"/>
              </a:rPr>
              <a:t>or</a:t>
            </a:r>
          </a:p>
          <a:p>
            <a:pPr marL="1200150" lvl="2" indent="-285750" algn="l">
              <a:buFont typeface="Arial" panose="020B0604020202020204" pitchFamily="34" charset="0"/>
              <a:buChar char="•"/>
            </a:pPr>
            <a:r>
              <a:rPr lang="en-GB" sz="2400" dirty="0" smtClean="0">
                <a:latin typeface="Calibri" panose="020F0502020204030204" pitchFamily="34" charset="0"/>
              </a:rPr>
              <a:t>a student with comprehensive sickness insurance.</a:t>
            </a:r>
            <a:endParaRPr lang="en-GB" sz="2400" dirty="0">
              <a:latin typeface="Calibri" panose="020F0502020204030204" pitchFamily="34" charset="0"/>
            </a:endParaRPr>
          </a:p>
          <a:p>
            <a:pPr algn="l"/>
            <a:endParaRPr lang="en-US" sz="1600" dirty="0"/>
          </a:p>
        </p:txBody>
      </p:sp>
      <p:sp>
        <p:nvSpPr>
          <p:cNvPr id="2" name="Rectangle 1"/>
          <p:cNvSpPr/>
          <p:nvPr/>
        </p:nvSpPr>
        <p:spPr>
          <a:xfrm>
            <a:off x="370097" y="1268761"/>
            <a:ext cx="8502859" cy="923330"/>
          </a:xfrm>
          <a:prstGeom prst="rect">
            <a:avLst/>
          </a:prstGeom>
        </p:spPr>
        <p:txBody>
          <a:bodyPr wrap="square">
            <a:spAutoFit/>
          </a:bodyPr>
          <a:lstStyle/>
          <a:p>
            <a:pPr algn="l"/>
            <a:endParaRPr lang="en-GB" b="1" dirty="0" smtClean="0"/>
          </a:p>
          <a:p>
            <a:pPr algn="l"/>
            <a:r>
              <a:rPr lang="en-GB" dirty="0"/>
              <a:t/>
            </a:r>
            <a:br>
              <a:rPr lang="en-GB" dirty="0"/>
            </a:br>
            <a:endParaRPr lang="en-GB" dirty="0"/>
          </a:p>
        </p:txBody>
      </p:sp>
    </p:spTree>
    <p:extLst>
      <p:ext uri="{BB962C8B-B14F-4D97-AF65-F5344CB8AC3E}">
        <p14:creationId xmlns:p14="http://schemas.microsoft.com/office/powerpoint/2010/main" val="3870041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What does continuous mean?</a:t>
            </a:r>
            <a:endParaRPr lang="en-GB" sz="4000" dirty="0">
              <a:solidFill>
                <a:schemeClr val="bg1"/>
              </a:solidFill>
              <a:latin typeface="Calibri" panose="020F0502020204030204" pitchFamily="34" charset="0"/>
            </a:endParaRPr>
          </a:p>
        </p:txBody>
      </p:sp>
      <p:sp>
        <p:nvSpPr>
          <p:cNvPr id="4" name="TextBox 3"/>
          <p:cNvSpPr txBox="1"/>
          <p:nvPr/>
        </p:nvSpPr>
        <p:spPr>
          <a:xfrm>
            <a:off x="370097" y="1124744"/>
            <a:ext cx="8502859" cy="4770537"/>
          </a:xfrm>
          <a:prstGeom prst="rect">
            <a:avLst/>
          </a:prstGeom>
          <a:noFill/>
        </p:spPr>
        <p:txBody>
          <a:bodyPr wrap="square" rtlCol="0">
            <a:spAutoFit/>
          </a:bodyPr>
          <a:lstStyle/>
          <a:p>
            <a:pPr marL="342900" indent="-342900" algn="l">
              <a:buFont typeface="Arial" panose="020B0604020202020204" pitchFamily="34" charset="0"/>
              <a:buChar char="•"/>
            </a:pPr>
            <a:r>
              <a:rPr lang="en-US" sz="2400" b="1" dirty="0" smtClean="0">
                <a:latin typeface="Calibri" panose="020F0502020204030204" pitchFamily="34" charset="0"/>
              </a:rPr>
              <a:t>Continuous residence </a:t>
            </a:r>
            <a:r>
              <a:rPr lang="en-US" sz="2400" dirty="0" smtClean="0">
                <a:latin typeface="Calibri" panose="020F0502020204030204" pitchFamily="34" charset="0"/>
              </a:rPr>
              <a:t>is not broken by;</a:t>
            </a:r>
          </a:p>
          <a:p>
            <a:pPr marL="800100" lvl="1" indent="-342900" algn="l">
              <a:buFont typeface="Arial" panose="020B0604020202020204" pitchFamily="34" charset="0"/>
              <a:buChar char="•"/>
            </a:pPr>
            <a:r>
              <a:rPr lang="en-US" sz="2400" dirty="0" smtClean="0">
                <a:latin typeface="Calibri" panose="020F0502020204030204" pitchFamily="34" charset="0"/>
              </a:rPr>
              <a:t>Periods of absence of up to 6 months in any year of the 5 year qualifying period;</a:t>
            </a:r>
          </a:p>
          <a:p>
            <a:pPr marL="800100" lvl="1" indent="-342900" algn="l">
              <a:buFont typeface="Arial" panose="020B0604020202020204" pitchFamily="34" charset="0"/>
              <a:buChar char="•"/>
            </a:pPr>
            <a:r>
              <a:rPr lang="en-US" sz="2400" dirty="0" smtClean="0">
                <a:latin typeface="Calibri" panose="020F0502020204030204" pitchFamily="34" charset="0"/>
              </a:rPr>
              <a:t>Absence due to military service; or</a:t>
            </a:r>
          </a:p>
          <a:p>
            <a:pPr marL="800100" lvl="1" indent="-342900" algn="l">
              <a:buFont typeface="Arial" panose="020B0604020202020204" pitchFamily="34" charset="0"/>
              <a:buChar char="•"/>
            </a:pPr>
            <a:r>
              <a:rPr lang="en-US" sz="2400" dirty="0" smtClean="0">
                <a:latin typeface="Calibri" panose="020F0502020204030204" pitchFamily="34" charset="0"/>
              </a:rPr>
              <a:t>One absence, not exceeding 12 months for an important reason, such as pregnancy/childbirth, serious illness, study or training or an overseas posting.</a:t>
            </a:r>
          </a:p>
          <a:p>
            <a:pPr marL="800100" lvl="1" indent="-342900" algn="l">
              <a:buFont typeface="Arial" panose="020B0604020202020204" pitchFamily="34" charset="0"/>
              <a:buChar char="•"/>
            </a:pPr>
            <a:endParaRPr lang="en-US" sz="2400" dirty="0">
              <a:latin typeface="Calibri" panose="020F0502020204030204" pitchFamily="34" charset="0"/>
            </a:endParaRPr>
          </a:p>
          <a:p>
            <a:pPr marL="342900" indent="-342900" algn="l">
              <a:buFont typeface="Arial" panose="020B0604020202020204" pitchFamily="34" charset="0"/>
              <a:buChar char="•"/>
            </a:pPr>
            <a:r>
              <a:rPr lang="en-US" sz="2400" b="1" dirty="0" smtClean="0">
                <a:latin typeface="Calibri" panose="020F0502020204030204" pitchFamily="34" charset="0"/>
              </a:rPr>
              <a:t>Permitted absences</a:t>
            </a:r>
            <a:r>
              <a:rPr lang="en-US" sz="2400" dirty="0" smtClean="0">
                <a:latin typeface="Calibri" panose="020F0502020204030204" pitchFamily="34" charset="0"/>
              </a:rPr>
              <a:t> for PR are more generous than for </a:t>
            </a:r>
            <a:r>
              <a:rPr lang="en-US" sz="2400" dirty="0" err="1" smtClean="0">
                <a:latin typeface="Calibri" panose="020F0502020204030204" pitchFamily="34" charset="0"/>
              </a:rPr>
              <a:t>naturalisation</a:t>
            </a:r>
            <a:r>
              <a:rPr lang="en-US" sz="2400" dirty="0" smtClean="0">
                <a:latin typeface="Calibri" panose="020F0502020204030204" pitchFamily="34" charset="0"/>
              </a:rPr>
              <a:t>.</a:t>
            </a:r>
            <a:endParaRPr lang="en-US" sz="2400" b="1" dirty="0" smtClean="0">
              <a:latin typeface="Calibri" panose="020F0502020204030204" pitchFamily="34" charset="0"/>
            </a:endParaRPr>
          </a:p>
          <a:p>
            <a:pPr marL="342900" indent="-342900" algn="l">
              <a:buFont typeface="Arial" panose="020B0604020202020204" pitchFamily="34" charset="0"/>
              <a:buChar char="•"/>
            </a:pPr>
            <a:endParaRPr lang="en-US" sz="2400" dirty="0" smtClean="0">
              <a:latin typeface="Calibri" panose="020F0502020204030204" pitchFamily="34" charset="0"/>
            </a:endParaRPr>
          </a:p>
          <a:p>
            <a:pPr marL="342900" indent="-342900" algn="l">
              <a:buFont typeface="Arial" panose="020B0604020202020204" pitchFamily="34" charset="0"/>
              <a:buChar char="•"/>
            </a:pPr>
            <a:endParaRPr lang="en-US" sz="2400" b="1" dirty="0" smtClean="0">
              <a:latin typeface="Calibri" panose="020F0502020204030204" pitchFamily="34" charset="0"/>
            </a:endParaRPr>
          </a:p>
          <a:p>
            <a:pPr algn="l"/>
            <a:endParaRPr lang="en-US" sz="1600" dirty="0"/>
          </a:p>
        </p:txBody>
      </p:sp>
    </p:spTree>
    <p:extLst>
      <p:ext uri="{BB962C8B-B14F-4D97-AF65-F5344CB8AC3E}">
        <p14:creationId xmlns:p14="http://schemas.microsoft.com/office/powerpoint/2010/main" val="71424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Comprehensive Sickness Insurance</a:t>
            </a:r>
            <a:endParaRPr lang="en-GB" sz="4000" dirty="0">
              <a:solidFill>
                <a:schemeClr val="bg1"/>
              </a:solidFill>
              <a:latin typeface="Calibri" panose="020F0502020204030204" pitchFamily="34" charset="0"/>
            </a:endParaRPr>
          </a:p>
        </p:txBody>
      </p:sp>
      <p:sp>
        <p:nvSpPr>
          <p:cNvPr id="4" name="TextBox 3"/>
          <p:cNvSpPr txBox="1"/>
          <p:nvPr/>
        </p:nvSpPr>
        <p:spPr>
          <a:xfrm>
            <a:off x="251521" y="960641"/>
            <a:ext cx="8621436" cy="5509200"/>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Required by students (transitional arrangements before 20 June 2011) and self sufficient people.</a:t>
            </a:r>
          </a:p>
          <a:p>
            <a:pPr marL="342900" indent="-342900" algn="l">
              <a:buFont typeface="Arial" panose="020B0604020202020204" pitchFamily="34" charset="0"/>
              <a:buChar char="•"/>
            </a:pPr>
            <a:r>
              <a:rPr lang="en-US" sz="2400" dirty="0">
                <a:latin typeface="Calibri" panose="020F0502020204030204" pitchFamily="34" charset="0"/>
              </a:rPr>
              <a:t>Not required if also a worker, job seeker or self-employed </a:t>
            </a:r>
            <a:r>
              <a:rPr lang="en-US" sz="2400" dirty="0" smtClean="0">
                <a:latin typeface="Calibri" panose="020F0502020204030204" pitchFamily="34" charset="0"/>
              </a:rPr>
              <a:t>person.</a:t>
            </a:r>
          </a:p>
          <a:p>
            <a:pPr marL="342900" indent="-342900" algn="l">
              <a:buFont typeface="Arial" panose="020B0604020202020204" pitchFamily="34" charset="0"/>
              <a:buChar char="•"/>
            </a:pPr>
            <a:r>
              <a:rPr lang="en-US" sz="2400" dirty="0" smtClean="0">
                <a:latin typeface="Calibri" panose="020F0502020204030204" pitchFamily="34" charset="0"/>
              </a:rPr>
              <a:t>If required and not held, residence will not be “in accordance with the Regulations” and will not count for PR purposes.</a:t>
            </a:r>
          </a:p>
          <a:p>
            <a:pPr marL="342900" lvl="1" indent="-342900" algn="l">
              <a:buFont typeface="Arial" panose="020B0604020202020204" pitchFamily="34" charset="0"/>
              <a:buChar char="•"/>
            </a:pPr>
            <a:r>
              <a:rPr lang="en-US" sz="2400" dirty="0" smtClean="0">
                <a:latin typeface="Calibri" panose="020F0502020204030204" pitchFamily="34" charset="0"/>
              </a:rPr>
              <a:t>Family </a:t>
            </a:r>
            <a:r>
              <a:rPr lang="en-US" sz="2400" dirty="0">
                <a:latin typeface="Calibri" panose="020F0502020204030204" pitchFamily="34" charset="0"/>
              </a:rPr>
              <a:t>members must also be </a:t>
            </a:r>
            <a:r>
              <a:rPr lang="en-US" sz="2400" dirty="0" smtClean="0">
                <a:latin typeface="Calibri" panose="020F0502020204030204" pitchFamily="34" charset="0"/>
              </a:rPr>
              <a:t>covered.</a:t>
            </a:r>
          </a:p>
          <a:p>
            <a:pPr algn="l"/>
            <a:r>
              <a:rPr lang="en-US" sz="2400" dirty="0" smtClean="0">
                <a:latin typeface="Calibri" panose="020F0502020204030204" pitchFamily="34" charset="0"/>
              </a:rPr>
              <a:t>What is Comprehensive Sickness Insurance (“CSI”)? </a:t>
            </a:r>
          </a:p>
          <a:p>
            <a:pPr marL="800100" lvl="1" indent="-342900" algn="l">
              <a:buFont typeface="Arial" panose="020B0604020202020204" pitchFamily="34" charset="0"/>
              <a:buChar char="•"/>
            </a:pPr>
            <a:r>
              <a:rPr lang="en-US" sz="2400" dirty="0" smtClean="0">
                <a:latin typeface="Calibri" panose="020F0502020204030204" pitchFamily="34" charset="0"/>
              </a:rPr>
              <a:t>A private health insurance policy which covers</a:t>
            </a:r>
            <a:r>
              <a:rPr lang="en-GB" sz="2400" dirty="0" smtClean="0"/>
              <a:t> </a:t>
            </a:r>
            <a:r>
              <a:rPr lang="en-GB" sz="2400" dirty="0">
                <a:latin typeface="Calibri" panose="020F0502020204030204" pitchFamily="34" charset="0"/>
              </a:rPr>
              <a:t>everything that one would expect a reasonably complete policy to </a:t>
            </a:r>
            <a:r>
              <a:rPr lang="en-GB" sz="2400" dirty="0" smtClean="0">
                <a:latin typeface="Calibri" panose="020F0502020204030204" pitchFamily="34" charset="0"/>
              </a:rPr>
              <a:t>cover;</a:t>
            </a:r>
          </a:p>
          <a:p>
            <a:pPr marL="800100" lvl="1" indent="-342900" algn="l">
              <a:buFont typeface="Arial" panose="020B0604020202020204" pitchFamily="34" charset="0"/>
              <a:buChar char="•"/>
            </a:pPr>
            <a:r>
              <a:rPr lang="en-GB" sz="2400" dirty="0" smtClean="0">
                <a:latin typeface="Calibri" panose="020F0502020204030204" pitchFamily="34" charset="0"/>
              </a:rPr>
              <a:t>An EHIC card plus a declaration on temporary stay; or</a:t>
            </a:r>
          </a:p>
          <a:p>
            <a:pPr marL="800100" lvl="1" indent="-342900" algn="l">
              <a:buFont typeface="Arial" panose="020B0604020202020204" pitchFamily="34" charset="0"/>
              <a:buChar char="•"/>
            </a:pPr>
            <a:r>
              <a:rPr lang="en-GB" sz="2400" dirty="0" smtClean="0">
                <a:latin typeface="Calibri" panose="020F0502020204030204" pitchFamily="34" charset="0"/>
              </a:rPr>
              <a:t>A reciprocal arrangement with home country evidenced with form S1, S2 or S3; but</a:t>
            </a:r>
          </a:p>
          <a:p>
            <a:pPr marL="800100" lvl="1" indent="-342900" algn="l">
              <a:buFont typeface="Arial" panose="020B0604020202020204" pitchFamily="34" charset="0"/>
              <a:buChar char="•"/>
            </a:pPr>
            <a:r>
              <a:rPr lang="en-US" sz="2400" dirty="0" smtClean="0">
                <a:latin typeface="Calibri" panose="020F0502020204030204" pitchFamily="34" charset="0"/>
              </a:rPr>
              <a:t>Access to the NHS is not the equivalent of CSI.</a:t>
            </a:r>
            <a:endParaRPr lang="en-US" sz="2400" dirty="0">
              <a:latin typeface="Calibri" panose="020F0502020204030204" pitchFamily="34" charset="0"/>
            </a:endParaRPr>
          </a:p>
          <a:p>
            <a:pPr algn="l"/>
            <a:r>
              <a:rPr lang="en-US" sz="2400" dirty="0" smtClean="0">
                <a:latin typeface="Calibri" panose="020F0502020204030204" pitchFamily="34" charset="0"/>
              </a:rPr>
              <a:t>Settled status will not require proof of CSI</a:t>
            </a:r>
          </a:p>
          <a:p>
            <a:pPr algn="l"/>
            <a:endParaRPr lang="en-US" sz="1600" dirty="0"/>
          </a:p>
        </p:txBody>
      </p:sp>
    </p:spTree>
    <p:extLst>
      <p:ext uri="{BB962C8B-B14F-4D97-AF65-F5344CB8AC3E}">
        <p14:creationId xmlns:p14="http://schemas.microsoft.com/office/powerpoint/2010/main" val="1507067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Worker Registration Authorisation</a:t>
            </a:r>
            <a:endParaRPr lang="en-GB" sz="4000" dirty="0">
              <a:solidFill>
                <a:schemeClr val="bg1"/>
              </a:solidFill>
              <a:latin typeface="Calibri" panose="020F0502020204030204" pitchFamily="34" charset="0"/>
            </a:endParaRPr>
          </a:p>
        </p:txBody>
      </p:sp>
      <p:sp>
        <p:nvSpPr>
          <p:cNvPr id="4" name="TextBox 3"/>
          <p:cNvSpPr txBox="1"/>
          <p:nvPr/>
        </p:nvSpPr>
        <p:spPr>
          <a:xfrm>
            <a:off x="370096" y="1124744"/>
            <a:ext cx="8502859" cy="5139869"/>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Worker Registration </a:t>
            </a:r>
            <a:r>
              <a:rPr lang="en-US" sz="2400" dirty="0" err="1" smtClean="0">
                <a:latin typeface="Calibri" panose="020F0502020204030204" pitchFamily="34" charset="0"/>
              </a:rPr>
              <a:t>Authorisation</a:t>
            </a:r>
            <a:r>
              <a:rPr lang="en-US" sz="2400" dirty="0" smtClean="0">
                <a:latin typeface="Calibri" panose="020F0502020204030204" pitchFamily="34" charset="0"/>
              </a:rPr>
              <a:t> (“WRA”) required by A2 and A8 national workers during the Accession Period.</a:t>
            </a:r>
          </a:p>
          <a:p>
            <a:pPr marL="342900" indent="-342900" algn="l">
              <a:buFont typeface="Arial" panose="020B0604020202020204" pitchFamily="34" charset="0"/>
              <a:buChar char="•"/>
            </a:pPr>
            <a:r>
              <a:rPr lang="en-US" sz="2400" dirty="0" smtClean="0">
                <a:latin typeface="Calibri" panose="020F0502020204030204" pitchFamily="34" charset="0"/>
              </a:rPr>
              <a:t>Required to apply for WRA within 1 month of start of employment.</a:t>
            </a:r>
          </a:p>
          <a:p>
            <a:pPr marL="342900" indent="-342900" algn="l">
              <a:buFont typeface="Arial" panose="020B0604020202020204" pitchFamily="34" charset="0"/>
              <a:buChar char="•"/>
            </a:pPr>
            <a:r>
              <a:rPr lang="en-US" sz="2400" dirty="0" smtClean="0">
                <a:latin typeface="Calibri" panose="020F0502020204030204" pitchFamily="34" charset="0"/>
              </a:rPr>
              <a:t>Once held for 12 months, then exempt from WRA restrictions.</a:t>
            </a:r>
          </a:p>
          <a:p>
            <a:pPr marL="342900" indent="-342900" algn="l">
              <a:buFont typeface="Arial" panose="020B0604020202020204" pitchFamily="34" charset="0"/>
              <a:buChar char="•"/>
            </a:pPr>
            <a:r>
              <a:rPr lang="en-US" sz="2400" dirty="0" smtClean="0">
                <a:latin typeface="Calibri" panose="020F0502020204030204" pitchFamily="34" charset="0"/>
              </a:rPr>
              <a:t>If required and not held, then any work during the Accession Period is not “in accordance with the Regulations” and will not count towards PR.</a:t>
            </a:r>
          </a:p>
          <a:p>
            <a:pPr marL="342900" indent="-342900" algn="l">
              <a:buFont typeface="Arial" panose="020B0604020202020204" pitchFamily="34" charset="0"/>
              <a:buChar char="•"/>
            </a:pPr>
            <a:endParaRPr lang="en-US" sz="2400" dirty="0">
              <a:latin typeface="Calibri" panose="020F0502020204030204" pitchFamily="34" charset="0"/>
            </a:endParaRPr>
          </a:p>
          <a:p>
            <a:pPr algn="l"/>
            <a:r>
              <a:rPr lang="en-US" sz="2400" dirty="0" smtClean="0">
                <a:latin typeface="Calibri" panose="020F0502020204030204" pitchFamily="34" charset="0"/>
              </a:rPr>
              <a:t>When were the Accession Periods?</a:t>
            </a:r>
          </a:p>
          <a:p>
            <a:pPr marL="342900" indent="-342900" algn="l">
              <a:buFont typeface="Arial" panose="020B0604020202020204" pitchFamily="34" charset="0"/>
              <a:buChar char="•"/>
            </a:pPr>
            <a:r>
              <a:rPr lang="en-US" sz="2400" dirty="0" smtClean="0">
                <a:latin typeface="Calibri" panose="020F0502020204030204" pitchFamily="34" charset="0"/>
              </a:rPr>
              <a:t>A8 nationals – </a:t>
            </a:r>
            <a:r>
              <a:rPr lang="en-GB" sz="2400" dirty="0">
                <a:latin typeface="Calibri" panose="020F0502020204030204" pitchFamily="34" charset="0"/>
              </a:rPr>
              <a:t>1 May </a:t>
            </a:r>
            <a:r>
              <a:rPr lang="en-GB" sz="2400" dirty="0" smtClean="0">
                <a:latin typeface="Calibri" panose="020F0502020204030204" pitchFamily="34" charset="0"/>
              </a:rPr>
              <a:t>2004 - 30 </a:t>
            </a:r>
            <a:r>
              <a:rPr lang="en-GB" sz="2400" dirty="0">
                <a:latin typeface="Calibri" panose="020F0502020204030204" pitchFamily="34" charset="0"/>
              </a:rPr>
              <a:t>April </a:t>
            </a:r>
            <a:r>
              <a:rPr lang="en-GB" sz="2400" dirty="0" smtClean="0">
                <a:latin typeface="Calibri" panose="020F0502020204030204" pitchFamily="34" charset="0"/>
              </a:rPr>
              <a:t>2011 (arguably only to 30 April 2009; extension of restrictions to 30 April 2011 unlawful)</a:t>
            </a:r>
            <a:endParaRPr lang="en-US" sz="2400" dirty="0" smtClean="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A2 nationals - </a:t>
            </a:r>
            <a:r>
              <a:rPr lang="en-GB" sz="2400" dirty="0">
                <a:latin typeface="Calibri" panose="020F0502020204030204" pitchFamily="34" charset="0"/>
              </a:rPr>
              <a:t>1 January </a:t>
            </a:r>
            <a:r>
              <a:rPr lang="en-GB" sz="2400" dirty="0" smtClean="0">
                <a:latin typeface="Calibri" panose="020F0502020204030204" pitchFamily="34" charset="0"/>
              </a:rPr>
              <a:t>2007-31 </a:t>
            </a:r>
            <a:r>
              <a:rPr lang="en-GB" sz="2400" dirty="0">
                <a:latin typeface="Calibri" panose="020F0502020204030204" pitchFamily="34" charset="0"/>
              </a:rPr>
              <a:t>December 2013</a:t>
            </a:r>
            <a:endParaRPr lang="en-US" sz="2400" dirty="0">
              <a:latin typeface="Calibri" panose="020F0502020204030204" pitchFamily="34" charset="0"/>
            </a:endParaRPr>
          </a:p>
          <a:p>
            <a:pPr algn="l"/>
            <a:endParaRPr lang="en-US" sz="1600" dirty="0"/>
          </a:p>
        </p:txBody>
      </p:sp>
    </p:spTree>
    <p:extLst>
      <p:ext uri="{BB962C8B-B14F-4D97-AF65-F5344CB8AC3E}">
        <p14:creationId xmlns:p14="http://schemas.microsoft.com/office/powerpoint/2010/main" val="231050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7FA1B6"/>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7FA1B6"/>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4052</TotalTime>
  <Words>1685</Words>
  <Application>Microsoft Office PowerPoint</Application>
  <PresentationFormat>On-screen Show (4:3)</PresentationFormat>
  <Paragraphs>171</Paragraphs>
  <Slides>17</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Default Design</vt:lpstr>
      <vt:lpstr>  Brexit – Impact on EU nationals July 2017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Simpson Millar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title</dc:title>
  <dc:creator>Craig Jones</dc:creator>
  <cp:lastModifiedBy>Antoinette Flocel Abel</cp:lastModifiedBy>
  <cp:revision>268</cp:revision>
  <cp:lastPrinted>2016-09-12T15:10:21Z</cp:lastPrinted>
  <dcterms:created xsi:type="dcterms:W3CDTF">2007-09-18T20:55:29Z</dcterms:created>
  <dcterms:modified xsi:type="dcterms:W3CDTF">2017-07-19T11:09:53Z</dcterms:modified>
</cp:coreProperties>
</file>