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heme/themeOverride1.xml" ContentType="application/vnd.openxmlformats-officedocument.themeOverr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60" r:id="rId2"/>
    <p:sldId id="311" r:id="rId3"/>
    <p:sldId id="330" r:id="rId4"/>
    <p:sldId id="319" r:id="rId5"/>
    <p:sldId id="341" r:id="rId6"/>
    <p:sldId id="342" r:id="rId7"/>
    <p:sldId id="343" r:id="rId8"/>
    <p:sldId id="345" r:id="rId9"/>
    <p:sldId id="344" r:id="rId10"/>
    <p:sldId id="346" r:id="rId11"/>
    <p:sldId id="348" r:id="rId12"/>
    <p:sldId id="347" r:id="rId13"/>
    <p:sldId id="340" r:id="rId14"/>
  </p:sldIdLst>
  <p:sldSz cx="9144000" cy="6858000" type="screen4x3"/>
  <p:notesSz cx="6662738" cy="9926638"/>
  <p:defaultTextStyle>
    <a:defPPr>
      <a:defRPr lang="en-GB"/>
    </a:defPPr>
    <a:lvl1pPr algn="ctr" rtl="0" fontAlgn="base">
      <a:spcBef>
        <a:spcPct val="0"/>
      </a:spcBef>
      <a:spcAft>
        <a:spcPct val="0"/>
      </a:spcAft>
      <a:defRPr kern="1200">
        <a:solidFill>
          <a:schemeClr val="tx1"/>
        </a:solidFill>
        <a:latin typeface="Arial" charset="0"/>
        <a:ea typeface="+mn-ea"/>
        <a:cs typeface="Arial" charset="0"/>
      </a:defRPr>
    </a:lvl1pPr>
    <a:lvl2pPr marL="457200" algn="ctr" rtl="0" fontAlgn="base">
      <a:spcBef>
        <a:spcPct val="0"/>
      </a:spcBef>
      <a:spcAft>
        <a:spcPct val="0"/>
      </a:spcAft>
      <a:defRPr kern="1200">
        <a:solidFill>
          <a:schemeClr val="tx1"/>
        </a:solidFill>
        <a:latin typeface="Arial" charset="0"/>
        <a:ea typeface="+mn-ea"/>
        <a:cs typeface="Arial" charset="0"/>
      </a:defRPr>
    </a:lvl2pPr>
    <a:lvl3pPr marL="914400" algn="ctr" rtl="0" fontAlgn="base">
      <a:spcBef>
        <a:spcPct val="0"/>
      </a:spcBef>
      <a:spcAft>
        <a:spcPct val="0"/>
      </a:spcAft>
      <a:defRPr kern="1200">
        <a:solidFill>
          <a:schemeClr val="tx1"/>
        </a:solidFill>
        <a:latin typeface="Arial" charset="0"/>
        <a:ea typeface="+mn-ea"/>
        <a:cs typeface="Arial" charset="0"/>
      </a:defRPr>
    </a:lvl3pPr>
    <a:lvl4pPr marL="1371600" algn="ctr" rtl="0" fontAlgn="base">
      <a:spcBef>
        <a:spcPct val="0"/>
      </a:spcBef>
      <a:spcAft>
        <a:spcPct val="0"/>
      </a:spcAft>
      <a:defRPr kern="1200">
        <a:solidFill>
          <a:schemeClr val="tx1"/>
        </a:solidFill>
        <a:latin typeface="Arial" charset="0"/>
        <a:ea typeface="+mn-ea"/>
        <a:cs typeface="Arial" charset="0"/>
      </a:defRPr>
    </a:lvl4pPr>
    <a:lvl5pPr marL="1828800" algn="ctr"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09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FFCC"/>
    <a:srgbClr val="B20838"/>
    <a:srgbClr val="7FA1B6"/>
    <a:srgbClr val="C492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70" autoAdjust="0"/>
    <p:restoredTop sz="91379" autoAdjust="0"/>
  </p:normalViewPr>
  <p:slideViewPr>
    <p:cSldViewPr>
      <p:cViewPr varScale="1">
        <p:scale>
          <a:sx n="99" d="100"/>
          <a:sy n="99" d="100"/>
        </p:scale>
        <p:origin x="43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81" d="100"/>
          <a:sy n="81" d="100"/>
        </p:scale>
        <p:origin x="-2040" y="-96"/>
      </p:cViewPr>
      <p:guideLst>
        <p:guide orient="horz" pos="3127"/>
        <p:guide pos="209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1" y="0"/>
            <a:ext cx="2887663"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eaLnBrk="0" hangingPunct="0">
              <a:defRPr sz="1200"/>
            </a:lvl1pPr>
          </a:lstStyle>
          <a:p>
            <a:pPr>
              <a:defRPr/>
            </a:pPr>
            <a:endParaRPr lang="en-US"/>
          </a:p>
        </p:txBody>
      </p:sp>
      <p:sp>
        <p:nvSpPr>
          <p:cNvPr id="56323" name="Rectangle 3"/>
          <p:cNvSpPr>
            <a:spLocks noGrp="1" noChangeArrowheads="1"/>
          </p:cNvSpPr>
          <p:nvPr>
            <p:ph type="dt" sz="quarter" idx="1"/>
          </p:nvPr>
        </p:nvSpPr>
        <p:spPr bwMode="auto">
          <a:xfrm>
            <a:off x="3773488" y="0"/>
            <a:ext cx="2887662"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2DEC0C19-6026-4112-A196-0F1BA0E46FB2}" type="datetimeFigureOut">
              <a:rPr lang="en-US"/>
              <a:pPr>
                <a:defRPr/>
              </a:pPr>
              <a:t>10/14/2016</a:t>
            </a:fld>
            <a:endParaRPr lang="en-US"/>
          </a:p>
        </p:txBody>
      </p:sp>
      <p:sp>
        <p:nvSpPr>
          <p:cNvPr id="56324" name="Rectangle 4"/>
          <p:cNvSpPr>
            <a:spLocks noGrp="1" noChangeArrowheads="1"/>
          </p:cNvSpPr>
          <p:nvPr>
            <p:ph type="ftr" sz="quarter" idx="2"/>
          </p:nvPr>
        </p:nvSpPr>
        <p:spPr bwMode="auto">
          <a:xfrm>
            <a:off x="1" y="9428164"/>
            <a:ext cx="2887663"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l" eaLnBrk="0" hangingPunct="0">
              <a:defRPr sz="1200"/>
            </a:lvl1pPr>
          </a:lstStyle>
          <a:p>
            <a:pPr>
              <a:defRPr/>
            </a:pPr>
            <a:endParaRPr lang="en-US"/>
          </a:p>
        </p:txBody>
      </p:sp>
      <p:sp>
        <p:nvSpPr>
          <p:cNvPr id="56325" name="Rectangle 5"/>
          <p:cNvSpPr>
            <a:spLocks noGrp="1" noChangeArrowheads="1"/>
          </p:cNvSpPr>
          <p:nvPr>
            <p:ph type="sldNum" sz="quarter" idx="3"/>
          </p:nvPr>
        </p:nvSpPr>
        <p:spPr bwMode="auto">
          <a:xfrm>
            <a:off x="3773488" y="9428164"/>
            <a:ext cx="2887662"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88AD89B0-454E-4FD8-9BD0-EBC17F8737F6}" type="slidenum">
              <a:rPr lang="en-US"/>
              <a:pPr>
                <a:defRPr/>
              </a:pPr>
              <a:t>‹#›</a:t>
            </a:fld>
            <a:endParaRPr lang="en-US"/>
          </a:p>
        </p:txBody>
      </p:sp>
    </p:spTree>
    <p:extLst>
      <p:ext uri="{BB962C8B-B14F-4D97-AF65-F5344CB8AC3E}">
        <p14:creationId xmlns:p14="http://schemas.microsoft.com/office/powerpoint/2010/main" val="14136208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887663" cy="496888"/>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idx="1"/>
          </p:nvPr>
        </p:nvSpPr>
        <p:spPr>
          <a:xfrm>
            <a:off x="3773488" y="0"/>
            <a:ext cx="2887662" cy="496888"/>
          </a:xfrm>
          <a:prstGeom prst="rect">
            <a:avLst/>
          </a:prstGeom>
        </p:spPr>
        <p:txBody>
          <a:bodyPr vert="horz" lIns="91440" tIns="45720" rIns="91440" bIns="45720" rtlCol="0"/>
          <a:lstStyle>
            <a:lvl1pPr algn="r">
              <a:defRPr sz="1200"/>
            </a:lvl1pPr>
          </a:lstStyle>
          <a:p>
            <a:pPr>
              <a:defRPr/>
            </a:pPr>
            <a:fld id="{0B221324-D69B-47AF-9114-402E2E7BE63A}" type="datetimeFigureOut">
              <a:rPr lang="en-GB"/>
              <a:pPr>
                <a:defRPr/>
              </a:pPr>
              <a:t>14/10/2016</a:t>
            </a:fld>
            <a:endParaRPr lang="en-GB"/>
          </a:p>
        </p:txBody>
      </p:sp>
      <p:sp>
        <p:nvSpPr>
          <p:cNvPr id="4" name="Slide Image Placeholder 3"/>
          <p:cNvSpPr>
            <a:spLocks noGrp="1" noRot="1" noChangeAspect="1"/>
          </p:cNvSpPr>
          <p:nvPr>
            <p:ph type="sldImg" idx="2"/>
          </p:nvPr>
        </p:nvSpPr>
        <p:spPr>
          <a:xfrm>
            <a:off x="850900" y="744538"/>
            <a:ext cx="4960938" cy="3722687"/>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65163" y="4714876"/>
            <a:ext cx="5332412" cy="446722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1" y="9428164"/>
            <a:ext cx="2887663" cy="496887"/>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p:cNvSpPr>
            <a:spLocks noGrp="1"/>
          </p:cNvSpPr>
          <p:nvPr>
            <p:ph type="sldNum" sz="quarter" idx="5"/>
          </p:nvPr>
        </p:nvSpPr>
        <p:spPr>
          <a:xfrm>
            <a:off x="3773488" y="9428164"/>
            <a:ext cx="2887662" cy="496887"/>
          </a:xfrm>
          <a:prstGeom prst="rect">
            <a:avLst/>
          </a:prstGeom>
        </p:spPr>
        <p:txBody>
          <a:bodyPr vert="horz" lIns="91440" tIns="45720" rIns="91440" bIns="45720" rtlCol="0" anchor="b"/>
          <a:lstStyle>
            <a:lvl1pPr algn="r">
              <a:defRPr sz="1200"/>
            </a:lvl1pPr>
          </a:lstStyle>
          <a:p>
            <a:pPr>
              <a:defRPr/>
            </a:pPr>
            <a:fld id="{4660FA5F-1A96-401B-A2DF-76D5B6ABC155}" type="slidenum">
              <a:rPr lang="en-GB"/>
              <a:pPr>
                <a:defRPr/>
              </a:pPr>
              <a:t>‹#›</a:t>
            </a:fld>
            <a:endParaRPr lang="en-GB"/>
          </a:p>
        </p:txBody>
      </p:sp>
    </p:spTree>
    <p:extLst>
      <p:ext uri="{BB962C8B-B14F-4D97-AF65-F5344CB8AC3E}">
        <p14:creationId xmlns:p14="http://schemas.microsoft.com/office/powerpoint/2010/main" val="32811696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CB08D73-F4A0-4395-A49A-1D4376B30174}" type="slidenum">
              <a:rPr lang="en-GB" altLang="en-US" smtClean="0"/>
              <a:pPr/>
              <a:t>1</a:t>
            </a:fld>
            <a:endParaRPr lang="en-GB" altLang="en-US" smtClean="0"/>
          </a:p>
        </p:txBody>
      </p:sp>
    </p:spTree>
    <p:extLst>
      <p:ext uri="{BB962C8B-B14F-4D97-AF65-F5344CB8AC3E}">
        <p14:creationId xmlns:p14="http://schemas.microsoft.com/office/powerpoint/2010/main" val="22996957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10</a:t>
            </a:fld>
            <a:endParaRPr lang="en-GB"/>
          </a:p>
        </p:txBody>
      </p:sp>
    </p:spTree>
    <p:extLst>
      <p:ext uri="{BB962C8B-B14F-4D97-AF65-F5344CB8AC3E}">
        <p14:creationId xmlns:p14="http://schemas.microsoft.com/office/powerpoint/2010/main" val="18424509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11</a:t>
            </a:fld>
            <a:endParaRPr lang="en-GB"/>
          </a:p>
        </p:txBody>
      </p:sp>
    </p:spTree>
    <p:extLst>
      <p:ext uri="{BB962C8B-B14F-4D97-AF65-F5344CB8AC3E}">
        <p14:creationId xmlns:p14="http://schemas.microsoft.com/office/powerpoint/2010/main" val="24484852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12</a:t>
            </a:fld>
            <a:endParaRPr lang="en-GB"/>
          </a:p>
        </p:txBody>
      </p:sp>
    </p:spTree>
    <p:extLst>
      <p:ext uri="{BB962C8B-B14F-4D97-AF65-F5344CB8AC3E}">
        <p14:creationId xmlns:p14="http://schemas.microsoft.com/office/powerpoint/2010/main" val="23644913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13</a:t>
            </a:fld>
            <a:endParaRPr lang="en-GB"/>
          </a:p>
        </p:txBody>
      </p:sp>
    </p:spTree>
    <p:extLst>
      <p:ext uri="{BB962C8B-B14F-4D97-AF65-F5344CB8AC3E}">
        <p14:creationId xmlns:p14="http://schemas.microsoft.com/office/powerpoint/2010/main" val="3669836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2</a:t>
            </a:fld>
            <a:endParaRPr lang="en-GB"/>
          </a:p>
        </p:txBody>
      </p:sp>
    </p:spTree>
    <p:extLst>
      <p:ext uri="{BB962C8B-B14F-4D97-AF65-F5344CB8AC3E}">
        <p14:creationId xmlns:p14="http://schemas.microsoft.com/office/powerpoint/2010/main" val="1482514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3</a:t>
            </a:fld>
            <a:endParaRPr lang="en-GB"/>
          </a:p>
        </p:txBody>
      </p:sp>
    </p:spTree>
    <p:extLst>
      <p:ext uri="{BB962C8B-B14F-4D97-AF65-F5344CB8AC3E}">
        <p14:creationId xmlns:p14="http://schemas.microsoft.com/office/powerpoint/2010/main" val="19709085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4</a:t>
            </a:fld>
            <a:endParaRPr lang="en-GB"/>
          </a:p>
        </p:txBody>
      </p:sp>
    </p:spTree>
    <p:extLst>
      <p:ext uri="{BB962C8B-B14F-4D97-AF65-F5344CB8AC3E}">
        <p14:creationId xmlns:p14="http://schemas.microsoft.com/office/powerpoint/2010/main" val="4250230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5</a:t>
            </a:fld>
            <a:endParaRPr lang="en-GB"/>
          </a:p>
        </p:txBody>
      </p:sp>
    </p:spTree>
    <p:extLst>
      <p:ext uri="{BB962C8B-B14F-4D97-AF65-F5344CB8AC3E}">
        <p14:creationId xmlns:p14="http://schemas.microsoft.com/office/powerpoint/2010/main" val="27884223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6</a:t>
            </a:fld>
            <a:endParaRPr lang="en-GB"/>
          </a:p>
        </p:txBody>
      </p:sp>
    </p:spTree>
    <p:extLst>
      <p:ext uri="{BB962C8B-B14F-4D97-AF65-F5344CB8AC3E}">
        <p14:creationId xmlns:p14="http://schemas.microsoft.com/office/powerpoint/2010/main" val="25138142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7</a:t>
            </a:fld>
            <a:endParaRPr lang="en-GB"/>
          </a:p>
        </p:txBody>
      </p:sp>
    </p:spTree>
    <p:extLst>
      <p:ext uri="{BB962C8B-B14F-4D97-AF65-F5344CB8AC3E}">
        <p14:creationId xmlns:p14="http://schemas.microsoft.com/office/powerpoint/2010/main" val="2703365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8</a:t>
            </a:fld>
            <a:endParaRPr lang="en-GB"/>
          </a:p>
        </p:txBody>
      </p:sp>
    </p:spTree>
    <p:extLst>
      <p:ext uri="{BB962C8B-B14F-4D97-AF65-F5344CB8AC3E}">
        <p14:creationId xmlns:p14="http://schemas.microsoft.com/office/powerpoint/2010/main" val="13151201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9</a:t>
            </a:fld>
            <a:endParaRPr lang="en-GB"/>
          </a:p>
        </p:txBody>
      </p:sp>
    </p:spTree>
    <p:extLst>
      <p:ext uri="{BB962C8B-B14F-4D97-AF65-F5344CB8AC3E}">
        <p14:creationId xmlns:p14="http://schemas.microsoft.com/office/powerpoint/2010/main" val="2914089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pic>
        <p:nvPicPr>
          <p:cNvPr id="4" name="Picture 8" descr="CornerLogo"/>
          <p:cNvPicPr>
            <a:picLocks noChangeAspect="1" noChangeArrowheads="1"/>
          </p:cNvPicPr>
          <p:nvPr/>
        </p:nvPicPr>
        <p:blipFill>
          <a:blip r:embed="rId2" cstate="print"/>
          <a:srcRect/>
          <a:stretch>
            <a:fillRect/>
          </a:stretch>
        </p:blipFill>
        <p:spPr bwMode="auto">
          <a:xfrm>
            <a:off x="0" y="0"/>
            <a:ext cx="3706813" cy="3933825"/>
          </a:xfrm>
          <a:prstGeom prst="rect">
            <a:avLst/>
          </a:prstGeom>
          <a:noFill/>
          <a:ln w="9525">
            <a:noFill/>
            <a:miter lim="800000"/>
            <a:headEnd/>
            <a:tailEnd/>
          </a:ln>
        </p:spPr>
      </p:pic>
      <p:pic>
        <p:nvPicPr>
          <p:cNvPr id="5" name="Picture 14"/>
          <p:cNvPicPr>
            <a:picLocks noChangeAspect="1" noChangeArrowheads="1"/>
          </p:cNvPicPr>
          <p:nvPr userDrawn="1"/>
        </p:nvPicPr>
        <p:blipFill>
          <a:blip r:embed="rId3" cstate="print"/>
          <a:srcRect/>
          <a:stretch>
            <a:fillRect/>
          </a:stretch>
        </p:blipFill>
        <p:spPr bwMode="auto">
          <a:xfrm>
            <a:off x="5940425" y="6237288"/>
            <a:ext cx="3132138" cy="620712"/>
          </a:xfrm>
          <a:prstGeom prst="rect">
            <a:avLst/>
          </a:prstGeom>
          <a:noFill/>
          <a:ln w="9525" algn="ctr">
            <a:noFill/>
            <a:miter lim="800000"/>
            <a:headEnd/>
            <a:tailEnd/>
          </a:ln>
        </p:spPr>
      </p:pic>
      <p:sp>
        <p:nvSpPr>
          <p:cNvPr id="3074" name="Rectangle 2"/>
          <p:cNvSpPr>
            <a:spLocks noGrp="1" noChangeArrowheads="1"/>
          </p:cNvSpPr>
          <p:nvPr>
            <p:ph type="ctrTitle"/>
          </p:nvPr>
        </p:nvSpPr>
        <p:spPr>
          <a:xfrm>
            <a:off x="611188" y="1125538"/>
            <a:ext cx="7921625" cy="4464050"/>
          </a:xfrm>
        </p:spPr>
        <p:txBody>
          <a:bodyPr/>
          <a:lstStyle>
            <a:lvl1pPr algn="ctr">
              <a:defRPr/>
            </a:lvl1pPr>
          </a:lstStyle>
          <a:p>
            <a:pPr lvl="0"/>
            <a:r>
              <a:rPr lang="en-GB" noProof="0" smtClean="0"/>
              <a:t>Click to edit Master title style</a:t>
            </a:r>
          </a:p>
        </p:txBody>
      </p:sp>
      <p:sp>
        <p:nvSpPr>
          <p:cNvPr id="3085" name="Rectangle 13"/>
          <p:cNvSpPr>
            <a:spLocks noGrp="1" noChangeArrowheads="1"/>
          </p:cNvSpPr>
          <p:nvPr>
            <p:ph type="subTitle" idx="1"/>
          </p:nvPr>
        </p:nvSpPr>
        <p:spPr>
          <a:xfrm>
            <a:off x="107950" y="5661025"/>
            <a:ext cx="3313113" cy="1104900"/>
          </a:xfrm>
        </p:spPr>
        <p:txBody>
          <a:bodyPr anchor="b"/>
          <a:lstStyle>
            <a:lvl1pPr marL="0" indent="0">
              <a:buFontTx/>
              <a:buNone/>
              <a:defRPr sz="1600"/>
            </a:lvl1pPr>
          </a:lstStyle>
          <a:p>
            <a:pPr lvl="0"/>
            <a:r>
              <a:rPr lang="en-GB" noProof="0" smtClean="0"/>
              <a:t>Click to edit Master subtitle style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52513"/>
            <a:ext cx="2057400" cy="49688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052513"/>
            <a:ext cx="6019800" cy="4968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052513"/>
            <a:ext cx="4038600" cy="4968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052513"/>
            <a:ext cx="4038600" cy="4968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7200" y="1052513"/>
            <a:ext cx="8229600" cy="4968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6" name="Rectangle 2"/>
          <p:cNvSpPr>
            <a:spLocks noGrp="1" noChangeArrowheads="1"/>
          </p:cNvSpPr>
          <p:nvPr>
            <p:ph type="title"/>
          </p:nvPr>
        </p:nvSpPr>
        <p:spPr bwMode="auto">
          <a:xfrm>
            <a:off x="468313" y="2708275"/>
            <a:ext cx="5832475" cy="7207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7" name="Rectangle 6"/>
          <p:cNvSpPr/>
          <p:nvPr/>
        </p:nvSpPr>
        <p:spPr>
          <a:xfrm>
            <a:off x="0" y="6092825"/>
            <a:ext cx="9144000" cy="142875"/>
          </a:xfrm>
          <a:prstGeom prst="rect">
            <a:avLst/>
          </a:prstGeom>
          <a:solidFill>
            <a:srgbClr val="8B817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GB"/>
          </a:p>
        </p:txBody>
      </p:sp>
      <p:sp>
        <p:nvSpPr>
          <p:cNvPr id="1029" name="Rectangle 20"/>
          <p:cNvSpPr>
            <a:spLocks noChangeArrowheads="1"/>
          </p:cNvSpPr>
          <p:nvPr/>
        </p:nvSpPr>
        <p:spPr bwMode="auto">
          <a:xfrm>
            <a:off x="0" y="0"/>
            <a:ext cx="9144000" cy="936625"/>
          </a:xfrm>
          <a:prstGeom prst="rect">
            <a:avLst/>
          </a:prstGeom>
          <a:solidFill>
            <a:srgbClr val="B20838"/>
          </a:solidFill>
          <a:ln>
            <a:noFill/>
          </a:ln>
          <a:effectLs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pic>
        <p:nvPicPr>
          <p:cNvPr id="1030" name="Picture 22"/>
          <p:cNvPicPr>
            <a:picLocks noChangeAspect="1" noChangeArrowheads="1"/>
          </p:cNvPicPr>
          <p:nvPr userDrawn="1"/>
        </p:nvPicPr>
        <p:blipFill>
          <a:blip r:embed="rId13" cstate="print"/>
          <a:srcRect/>
          <a:stretch>
            <a:fillRect/>
          </a:stretch>
        </p:blipFill>
        <p:spPr bwMode="auto">
          <a:xfrm>
            <a:off x="5940425" y="6237288"/>
            <a:ext cx="3132138" cy="620712"/>
          </a:xfrm>
          <a:prstGeom prst="rect">
            <a:avLst/>
          </a:prstGeom>
          <a:noFill/>
          <a:ln w="9525" algn="ctr">
            <a:noFill/>
            <a:miter lim="800000"/>
            <a:headEnd/>
            <a:tailEnd/>
          </a:ln>
        </p:spPr>
      </p:pic>
    </p:spTree>
  </p:cSld>
  <p:clrMap bg1="lt1" tx1="dk1" bg2="lt2" tx2="dk2" accent1="accent1" accent2="accent2" accent3="accent3" accent4="accent4" accent5="accent5" accent6="accent6" hlink="hlink" folHlink="folHlink"/>
  <p:sldLayoutIdLst>
    <p:sldLayoutId id="2147484253" r:id="rId1"/>
    <p:sldLayoutId id="2147484243" r:id="rId2"/>
    <p:sldLayoutId id="2147484244" r:id="rId3"/>
    <p:sldLayoutId id="2147484245" r:id="rId4"/>
    <p:sldLayoutId id="2147484246" r:id="rId5"/>
    <p:sldLayoutId id="2147484247" r:id="rId6"/>
    <p:sldLayoutId id="2147484248" r:id="rId7"/>
    <p:sldLayoutId id="2147484249" r:id="rId8"/>
    <p:sldLayoutId id="2147484250" r:id="rId9"/>
    <p:sldLayoutId id="2147484251" r:id="rId10"/>
    <p:sldLayoutId id="2147484252"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r" rtl="0" eaLnBrk="0" fontAlgn="base" hangingPunct="0">
        <a:spcBef>
          <a:spcPct val="0"/>
        </a:spcBef>
        <a:spcAft>
          <a:spcPct val="0"/>
        </a:spcAft>
        <a:defRPr sz="2400">
          <a:solidFill>
            <a:schemeClr val="tx1"/>
          </a:solidFill>
          <a:latin typeface="+mj-lt"/>
          <a:ea typeface="+mj-ea"/>
          <a:cs typeface="+mj-cs"/>
        </a:defRPr>
      </a:lvl1pPr>
      <a:lvl2pPr algn="r" rtl="0" eaLnBrk="0" fontAlgn="base" hangingPunct="0">
        <a:spcBef>
          <a:spcPct val="0"/>
        </a:spcBef>
        <a:spcAft>
          <a:spcPct val="0"/>
        </a:spcAft>
        <a:defRPr sz="2400">
          <a:solidFill>
            <a:schemeClr val="tx1"/>
          </a:solidFill>
          <a:latin typeface="Arial" charset="0"/>
          <a:cs typeface="Arial" charset="0"/>
        </a:defRPr>
      </a:lvl2pPr>
      <a:lvl3pPr algn="r" rtl="0" eaLnBrk="0" fontAlgn="base" hangingPunct="0">
        <a:spcBef>
          <a:spcPct val="0"/>
        </a:spcBef>
        <a:spcAft>
          <a:spcPct val="0"/>
        </a:spcAft>
        <a:defRPr sz="2400">
          <a:solidFill>
            <a:schemeClr val="tx1"/>
          </a:solidFill>
          <a:latin typeface="Arial" charset="0"/>
          <a:cs typeface="Arial" charset="0"/>
        </a:defRPr>
      </a:lvl3pPr>
      <a:lvl4pPr algn="r" rtl="0" eaLnBrk="0" fontAlgn="base" hangingPunct="0">
        <a:spcBef>
          <a:spcPct val="0"/>
        </a:spcBef>
        <a:spcAft>
          <a:spcPct val="0"/>
        </a:spcAft>
        <a:defRPr sz="2400">
          <a:solidFill>
            <a:schemeClr val="tx1"/>
          </a:solidFill>
          <a:latin typeface="Arial" charset="0"/>
          <a:cs typeface="Arial" charset="0"/>
        </a:defRPr>
      </a:lvl4pPr>
      <a:lvl5pPr algn="r" rtl="0" eaLnBrk="0" fontAlgn="base" hangingPunct="0">
        <a:spcBef>
          <a:spcPct val="0"/>
        </a:spcBef>
        <a:spcAft>
          <a:spcPct val="0"/>
        </a:spcAft>
        <a:defRPr sz="2400">
          <a:solidFill>
            <a:schemeClr val="tx1"/>
          </a:solidFill>
          <a:latin typeface="Arial" charset="0"/>
          <a:cs typeface="Arial" charset="0"/>
        </a:defRPr>
      </a:lvl5pPr>
      <a:lvl6pPr marL="457200" algn="r" rtl="0" fontAlgn="base">
        <a:spcBef>
          <a:spcPct val="0"/>
        </a:spcBef>
        <a:spcAft>
          <a:spcPct val="0"/>
        </a:spcAft>
        <a:defRPr sz="2400">
          <a:solidFill>
            <a:schemeClr val="tx1"/>
          </a:solidFill>
          <a:latin typeface="Arial" charset="0"/>
          <a:cs typeface="Arial" charset="0"/>
        </a:defRPr>
      </a:lvl6pPr>
      <a:lvl7pPr marL="914400" algn="r" rtl="0" fontAlgn="base">
        <a:spcBef>
          <a:spcPct val="0"/>
        </a:spcBef>
        <a:spcAft>
          <a:spcPct val="0"/>
        </a:spcAft>
        <a:defRPr sz="2400">
          <a:solidFill>
            <a:schemeClr val="tx1"/>
          </a:solidFill>
          <a:latin typeface="Arial" charset="0"/>
          <a:cs typeface="Arial" charset="0"/>
        </a:defRPr>
      </a:lvl7pPr>
      <a:lvl8pPr marL="1371600" algn="r" rtl="0" fontAlgn="base">
        <a:spcBef>
          <a:spcPct val="0"/>
        </a:spcBef>
        <a:spcAft>
          <a:spcPct val="0"/>
        </a:spcAft>
        <a:defRPr sz="2400">
          <a:solidFill>
            <a:schemeClr val="tx1"/>
          </a:solidFill>
          <a:latin typeface="Arial" charset="0"/>
          <a:cs typeface="Arial" charset="0"/>
        </a:defRPr>
      </a:lvl8pPr>
      <a:lvl9pPr marL="1828800" algn="r" rtl="0" fontAlgn="base">
        <a:spcBef>
          <a:spcPct val="0"/>
        </a:spcBef>
        <a:spcAft>
          <a:spcPct val="0"/>
        </a:spcAft>
        <a:defRPr sz="2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gov.uk/government/publications/application-to-naturalise-as-a-british-citizen-form-an"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hyperlink" Target="http://www.simpsonmillar.co.uk/brexi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gov.uk/government/publications/apply-for-a-document-certifying-permanent-residence-or-permanent-residence-card-form-eea-pr"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755576" y="476672"/>
            <a:ext cx="7921625" cy="4464050"/>
          </a:xfrm>
        </p:spPr>
        <p:txBody>
          <a:bodyPr/>
          <a:lstStyle/>
          <a:p>
            <a:r>
              <a:rPr lang="en-GB" sz="3600" b="1" dirty="0" smtClean="0"/>
              <a:t/>
            </a:r>
            <a:br>
              <a:rPr lang="en-GB" sz="3600" b="1" dirty="0" smtClean="0"/>
            </a:br>
            <a:r>
              <a:rPr lang="en-GB" sz="3600" b="1" dirty="0" smtClean="0"/>
              <a:t/>
            </a:r>
            <a:br>
              <a:rPr lang="en-GB" sz="3600" b="1" dirty="0" smtClean="0"/>
            </a:br>
            <a:r>
              <a:rPr lang="en-GB" sz="4000" b="1" dirty="0" smtClean="0"/>
              <a:t>How </a:t>
            </a:r>
            <a:r>
              <a:rPr lang="en-GB" sz="4000" b="1" dirty="0"/>
              <a:t>to mitigate the impact of </a:t>
            </a:r>
            <a:r>
              <a:rPr lang="en-GB" sz="4000" b="1" dirty="0" err="1" smtClean="0"/>
              <a:t>Brexit</a:t>
            </a:r>
            <a:r>
              <a:rPr lang="en-GB" sz="3600" b="1" dirty="0" smtClean="0"/>
              <a:t>; </a:t>
            </a:r>
            <a:r>
              <a:rPr lang="en-GB" sz="4000" b="1" dirty="0"/>
              <a:t>a</a:t>
            </a:r>
            <a:r>
              <a:rPr lang="en-GB" sz="4000" b="1" dirty="0" smtClean="0"/>
              <a:t>dvice for European nationals in the UK</a:t>
            </a:r>
            <a:br>
              <a:rPr lang="en-GB" sz="4000" b="1" dirty="0" smtClean="0"/>
            </a:br>
            <a:r>
              <a:rPr lang="en-GB" sz="4000" b="1" dirty="0" smtClean="0"/>
              <a:t> </a:t>
            </a:r>
            <a:br>
              <a:rPr lang="en-GB" sz="4000" b="1" dirty="0" smtClean="0"/>
            </a:br>
            <a:r>
              <a:rPr lang="en-GB" sz="4000" b="1" dirty="0" smtClean="0"/>
              <a:t>Emma </a:t>
            </a:r>
            <a:r>
              <a:rPr lang="en-GB" sz="4000" b="1" dirty="0" err="1" smtClean="0"/>
              <a:t>Brooksbank</a:t>
            </a:r>
            <a:r>
              <a:rPr lang="en-GB" sz="3600" b="1" dirty="0" smtClean="0"/>
              <a:t/>
            </a:r>
            <a:br>
              <a:rPr lang="en-GB" sz="3600" b="1" dirty="0" smtClean="0"/>
            </a:br>
            <a:endParaRPr lang="en-US" sz="3600" dirty="0"/>
          </a:p>
        </p:txBody>
      </p:sp>
      <p:sp>
        <p:nvSpPr>
          <p:cNvPr id="2" name="TextBox 1"/>
          <p:cNvSpPr txBox="1"/>
          <p:nvPr/>
        </p:nvSpPr>
        <p:spPr>
          <a:xfrm>
            <a:off x="467544" y="6237312"/>
            <a:ext cx="2952328" cy="369332"/>
          </a:xfrm>
          <a:prstGeom prst="rect">
            <a:avLst/>
          </a:prstGeom>
          <a:noFill/>
        </p:spPr>
        <p:txBody>
          <a:bodyPr wrap="square" rtlCol="0">
            <a:spAutoFit/>
          </a:bodyPr>
          <a:lstStyle/>
          <a:p>
            <a:pPr algn="l"/>
            <a:r>
              <a:rPr lang="en-GB" dirty="0" smtClean="0"/>
              <a:t>September 2016</a:t>
            </a:r>
            <a:endParaRPr lang="en-GB"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6632"/>
            <a:ext cx="8229600" cy="1080343"/>
          </a:xfrm>
        </p:spPr>
        <p:txBody>
          <a:bodyPr anchor="ctr"/>
          <a:lstStyle/>
          <a:p>
            <a:pPr marL="0" indent="0" algn="ctr">
              <a:buNone/>
            </a:pPr>
            <a:r>
              <a:rPr lang="en-GB" sz="4000" dirty="0" smtClean="0">
                <a:solidFill>
                  <a:schemeClr val="bg1"/>
                </a:solidFill>
                <a:latin typeface="Calibri" panose="020F0502020204030204" pitchFamily="34" charset="0"/>
              </a:rPr>
              <a:t>Practicalities</a:t>
            </a:r>
            <a:endParaRPr lang="en-GB" sz="4000" dirty="0">
              <a:solidFill>
                <a:schemeClr val="bg1"/>
              </a:solidFill>
              <a:latin typeface="Calibri" panose="020F0502020204030204" pitchFamily="34" charset="0"/>
            </a:endParaRPr>
          </a:p>
        </p:txBody>
      </p:sp>
      <p:sp>
        <p:nvSpPr>
          <p:cNvPr id="4" name="TextBox 3"/>
          <p:cNvSpPr txBox="1"/>
          <p:nvPr/>
        </p:nvSpPr>
        <p:spPr>
          <a:xfrm>
            <a:off x="251520" y="980728"/>
            <a:ext cx="8640960" cy="5632311"/>
          </a:xfrm>
          <a:prstGeom prst="rect">
            <a:avLst/>
          </a:prstGeom>
          <a:noFill/>
        </p:spPr>
        <p:txBody>
          <a:bodyPr wrap="square" rtlCol="0">
            <a:spAutoFit/>
          </a:bodyPr>
          <a:lstStyle/>
          <a:p>
            <a:pPr marL="342900" indent="-342900" algn="l">
              <a:buFont typeface="Arial" panose="020B0604020202020204" pitchFamily="34" charset="0"/>
              <a:buChar char="•"/>
            </a:pPr>
            <a:r>
              <a:rPr lang="en-US" sz="2400" dirty="0" err="1" smtClean="0">
                <a:latin typeface="Calibri" panose="020F0502020204030204" pitchFamily="34" charset="0"/>
              </a:rPr>
              <a:t>Naturalisation</a:t>
            </a:r>
            <a:r>
              <a:rPr lang="en-US" sz="2400" dirty="0" smtClean="0">
                <a:latin typeface="Calibri" panose="020F0502020204030204" pitchFamily="34" charset="0"/>
              </a:rPr>
              <a:t> form is mandatory</a:t>
            </a:r>
            <a:r>
              <a:rPr lang="en-US" sz="2400" dirty="0">
                <a:latin typeface="Calibri" panose="020F0502020204030204" pitchFamily="34" charset="0"/>
              </a:rPr>
              <a:t>; </a:t>
            </a:r>
            <a:r>
              <a:rPr lang="en-US" sz="2400" dirty="0" smtClean="0">
                <a:latin typeface="Calibri" panose="020F0502020204030204" pitchFamily="34" charset="0"/>
                <a:hlinkClick r:id="rId3"/>
              </a:rPr>
              <a:t>Form AN </a:t>
            </a:r>
            <a:r>
              <a:rPr lang="en-US" sz="2400" dirty="0" smtClean="0">
                <a:latin typeface="Calibri" panose="020F0502020204030204" pitchFamily="34" charset="0"/>
              </a:rPr>
              <a:t>for adults</a:t>
            </a:r>
            <a:endParaRPr lang="en-US" sz="2400" dirty="0">
              <a:latin typeface="Calibri" panose="020F0502020204030204" pitchFamily="34" charset="0"/>
            </a:endParaRPr>
          </a:p>
          <a:p>
            <a:pPr marL="342900" indent="-342900" algn="l">
              <a:buFont typeface="Arial" panose="020B0604020202020204" pitchFamily="34" charset="0"/>
              <a:buChar char="•"/>
            </a:pPr>
            <a:r>
              <a:rPr lang="en-US" sz="2400" dirty="0" smtClean="0">
                <a:latin typeface="Calibri" panose="020F0502020204030204" pitchFamily="34" charset="0"/>
              </a:rPr>
              <a:t>£1236 fee </a:t>
            </a:r>
            <a:r>
              <a:rPr lang="en-US" sz="2400" dirty="0">
                <a:latin typeface="Calibri" panose="020F0502020204030204" pitchFamily="34" charset="0"/>
              </a:rPr>
              <a:t>per </a:t>
            </a:r>
            <a:r>
              <a:rPr lang="en-US" sz="2400" dirty="0" smtClean="0">
                <a:latin typeface="Calibri" panose="020F0502020204030204" pitchFamily="34" charset="0"/>
              </a:rPr>
              <a:t>applicant.</a:t>
            </a:r>
            <a:endParaRPr lang="en-US" sz="2400" dirty="0">
              <a:latin typeface="Calibri" panose="020F0502020204030204" pitchFamily="34" charset="0"/>
            </a:endParaRPr>
          </a:p>
          <a:p>
            <a:pPr marL="342900" indent="-342900" algn="l">
              <a:buFont typeface="Arial" panose="020B0604020202020204" pitchFamily="34" charset="0"/>
              <a:buChar char="•"/>
            </a:pPr>
            <a:r>
              <a:rPr lang="en-US" sz="2400" dirty="0">
                <a:latin typeface="Calibri" panose="020F0502020204030204" pitchFamily="34" charset="0"/>
              </a:rPr>
              <a:t>Must be posted to the Home Office for </a:t>
            </a:r>
            <a:r>
              <a:rPr lang="en-US" sz="2400" dirty="0" smtClean="0">
                <a:latin typeface="Calibri" panose="020F0502020204030204" pitchFamily="34" charset="0"/>
              </a:rPr>
              <a:t>consideration.</a:t>
            </a:r>
            <a:endParaRPr lang="en-US" sz="2400" dirty="0">
              <a:latin typeface="Calibri" panose="020F0502020204030204" pitchFamily="34" charset="0"/>
            </a:endParaRPr>
          </a:p>
          <a:p>
            <a:pPr marL="342900" indent="-342900" algn="l">
              <a:buFont typeface="Arial" panose="020B0604020202020204" pitchFamily="34" charset="0"/>
              <a:buChar char="•"/>
            </a:pPr>
            <a:r>
              <a:rPr lang="en-US" sz="2400" dirty="0" smtClean="0">
                <a:latin typeface="Calibri" panose="020F0502020204030204" pitchFamily="34" charset="0"/>
              </a:rPr>
              <a:t>No time limit for consideration and decision; generally take 3 -6 months although subject to recent delay.</a:t>
            </a:r>
          </a:p>
          <a:p>
            <a:pPr marL="342900" indent="-342900" algn="l">
              <a:buFont typeface="Arial" panose="020B0604020202020204" pitchFamily="34" charset="0"/>
              <a:buChar char="•"/>
            </a:pPr>
            <a:r>
              <a:rPr lang="en-US" sz="2400" dirty="0" smtClean="0">
                <a:latin typeface="Calibri" panose="020F0502020204030204" pitchFamily="34" charset="0"/>
              </a:rPr>
              <a:t>Evidence submitted must be original, save for British spouse’s passport.</a:t>
            </a:r>
            <a:endParaRPr lang="en-US" sz="2400" dirty="0">
              <a:latin typeface="Calibri" panose="020F0502020204030204" pitchFamily="34" charset="0"/>
            </a:endParaRPr>
          </a:p>
          <a:p>
            <a:pPr marL="342900" indent="-342900" algn="l">
              <a:buFont typeface="Arial" panose="020B0604020202020204" pitchFamily="34" charset="0"/>
              <a:buChar char="•"/>
            </a:pPr>
            <a:r>
              <a:rPr lang="en-GB" sz="2400" dirty="0" smtClean="0">
                <a:latin typeface="Calibri" panose="020F0502020204030204" pitchFamily="34" charset="0"/>
              </a:rPr>
              <a:t>If not married to a British Citizen, </a:t>
            </a:r>
            <a:r>
              <a:rPr lang="en-GB" sz="2400" dirty="0">
                <a:latin typeface="Calibri" panose="020F0502020204030204" pitchFamily="34" charset="0"/>
              </a:rPr>
              <a:t>the period relied on in the PR application </a:t>
            </a:r>
            <a:r>
              <a:rPr lang="en-GB" sz="2400" dirty="0" smtClean="0">
                <a:latin typeface="Calibri" panose="020F0502020204030204" pitchFamily="34" charset="0"/>
              </a:rPr>
              <a:t>must have ended </a:t>
            </a:r>
            <a:r>
              <a:rPr lang="en-GB" sz="2400" dirty="0">
                <a:latin typeface="Calibri" panose="020F0502020204030204" pitchFamily="34" charset="0"/>
              </a:rPr>
              <a:t>more than 12 months </a:t>
            </a:r>
            <a:r>
              <a:rPr lang="en-GB" sz="2400" dirty="0" smtClean="0">
                <a:latin typeface="Calibri" panose="020F0502020204030204" pitchFamily="34" charset="0"/>
              </a:rPr>
              <a:t>ago. </a:t>
            </a:r>
            <a:r>
              <a:rPr lang="en-GB" sz="2400" dirty="0">
                <a:latin typeface="Calibri" panose="020F0502020204030204" pitchFamily="34" charset="0"/>
              </a:rPr>
              <a:t>T</a:t>
            </a:r>
            <a:r>
              <a:rPr lang="en-GB" sz="2400" dirty="0" smtClean="0">
                <a:latin typeface="Calibri" panose="020F0502020204030204" pitchFamily="34" charset="0"/>
              </a:rPr>
              <a:t>he PR card can have been granted more recently. The Home Office will record the date of acquisition of PR but prudent to resubmit evidence of 5 years Treaty Rights starting at least 6 years prior to the date of the app and running for at least 5 years. </a:t>
            </a:r>
            <a:endParaRPr lang="en-GB" sz="2400" dirty="0">
              <a:latin typeface="Calibri" panose="020F0502020204030204" pitchFamily="34" charset="0"/>
            </a:endParaRPr>
          </a:p>
          <a:p>
            <a:pPr algn="l"/>
            <a:endParaRPr lang="en-US" sz="2400" dirty="0" smtClean="0">
              <a:latin typeface="Calibri" panose="020F0502020204030204" pitchFamily="34" charset="0"/>
            </a:endParaRPr>
          </a:p>
          <a:p>
            <a:pPr marL="342900" indent="-342900" algn="l">
              <a:buFont typeface="Arial" panose="020B0604020202020204" pitchFamily="34" charset="0"/>
              <a:buChar char="•"/>
            </a:pPr>
            <a:endParaRPr lang="en-US" sz="2400" dirty="0">
              <a:latin typeface="Calibri" panose="020F0502020204030204" pitchFamily="34" charset="0"/>
            </a:endParaRPr>
          </a:p>
        </p:txBody>
      </p:sp>
    </p:spTree>
    <p:extLst>
      <p:ext uri="{BB962C8B-B14F-4D97-AF65-F5344CB8AC3E}">
        <p14:creationId xmlns:p14="http://schemas.microsoft.com/office/powerpoint/2010/main" val="4233126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6632"/>
            <a:ext cx="8229600" cy="1080343"/>
          </a:xfrm>
        </p:spPr>
        <p:txBody>
          <a:bodyPr anchor="ctr"/>
          <a:lstStyle/>
          <a:p>
            <a:pPr marL="0" indent="0" algn="ctr">
              <a:buNone/>
            </a:pPr>
            <a:r>
              <a:rPr lang="en-GB" sz="4000" dirty="0" smtClean="0">
                <a:solidFill>
                  <a:schemeClr val="bg1"/>
                </a:solidFill>
                <a:latin typeface="Calibri" panose="020F0502020204030204" pitchFamily="34" charset="0"/>
              </a:rPr>
              <a:t>Legal challenge?</a:t>
            </a:r>
            <a:endParaRPr lang="en-GB" sz="4000" dirty="0">
              <a:solidFill>
                <a:schemeClr val="bg1"/>
              </a:solidFill>
              <a:latin typeface="Calibri" panose="020F0502020204030204" pitchFamily="34" charset="0"/>
            </a:endParaRPr>
          </a:p>
        </p:txBody>
      </p:sp>
      <p:sp>
        <p:nvSpPr>
          <p:cNvPr id="4" name="TextBox 3"/>
          <p:cNvSpPr txBox="1"/>
          <p:nvPr/>
        </p:nvSpPr>
        <p:spPr>
          <a:xfrm>
            <a:off x="251520" y="980728"/>
            <a:ext cx="8640960" cy="4401205"/>
          </a:xfrm>
          <a:prstGeom prst="rect">
            <a:avLst/>
          </a:prstGeom>
          <a:noFill/>
        </p:spPr>
        <p:txBody>
          <a:bodyPr wrap="square" rtlCol="0">
            <a:spAutoFit/>
          </a:bodyPr>
          <a:lstStyle/>
          <a:p>
            <a:pPr marL="342900" indent="-342900" algn="l">
              <a:buFont typeface="Arial" panose="020B0604020202020204" pitchFamily="34" charset="0"/>
              <a:buChar char="•"/>
            </a:pPr>
            <a:r>
              <a:rPr lang="en-GB" sz="2000" dirty="0" smtClean="0">
                <a:latin typeface="Calibri" panose="020F0502020204030204" pitchFamily="34" charset="0"/>
              </a:rPr>
              <a:t>Until 12 November 2015, EEA nationals and their family members were able to qualify for naturalisation once they had met all the requirements, including holding permanent residence for the required period. </a:t>
            </a:r>
          </a:p>
          <a:p>
            <a:pPr marL="342900" indent="-342900" algn="l">
              <a:buFont typeface="Arial" panose="020B0604020202020204" pitchFamily="34" charset="0"/>
              <a:buChar char="•"/>
            </a:pPr>
            <a:r>
              <a:rPr lang="en-GB" sz="2000" dirty="0" smtClean="0">
                <a:latin typeface="Calibri" panose="020F0502020204030204" pitchFamily="34" charset="0"/>
              </a:rPr>
              <a:t>Permanent residence is acquired automatically, by operation of EU law. It is not granted by the Home Office, the PR card recognises a pre-acquired right. </a:t>
            </a:r>
          </a:p>
          <a:p>
            <a:pPr marL="342900" indent="-342900" algn="l">
              <a:buFont typeface="Arial" panose="020B0604020202020204" pitchFamily="34" charset="0"/>
              <a:buChar char="•"/>
            </a:pPr>
            <a:r>
              <a:rPr lang="en-GB" sz="2000" dirty="0" smtClean="0">
                <a:latin typeface="Calibri" panose="020F0502020204030204" pitchFamily="34" charset="0"/>
              </a:rPr>
              <a:t>The British </a:t>
            </a:r>
            <a:r>
              <a:rPr lang="en-GB" sz="2000" dirty="0">
                <a:latin typeface="Calibri" panose="020F0502020204030204" pitchFamily="34" charset="0"/>
              </a:rPr>
              <a:t>Nationality (General) (Amendment No. 3) Regulations 2015 (SI 2015/1806</a:t>
            </a:r>
            <a:r>
              <a:rPr lang="en-GB" sz="2000" dirty="0" smtClean="0">
                <a:latin typeface="Calibri" panose="020F0502020204030204" pitchFamily="34" charset="0"/>
              </a:rPr>
              <a:t>) amended paragraph </a:t>
            </a:r>
            <a:r>
              <a:rPr lang="en-GB" sz="2000" dirty="0">
                <a:latin typeface="Calibri" panose="020F0502020204030204" pitchFamily="34" charset="0"/>
              </a:rPr>
              <a:t>2(c) of Schedule 1 to the British Nationality Act </a:t>
            </a:r>
            <a:r>
              <a:rPr lang="en-GB" sz="2000" dirty="0" smtClean="0">
                <a:latin typeface="Calibri" panose="020F0502020204030204" pitchFamily="34" charset="0"/>
              </a:rPr>
              <a:t>1981 to require EEA nationals and their family to provide a PR card or certificate with their naturalisation applications. Applications not supported by a PR card or certificate will be refused and the fee of £1236 will be lost.</a:t>
            </a:r>
          </a:p>
          <a:p>
            <a:pPr marL="342900" indent="-342900" algn="l">
              <a:buFont typeface="Arial" panose="020B0604020202020204" pitchFamily="34" charset="0"/>
              <a:buChar char="•"/>
            </a:pPr>
            <a:r>
              <a:rPr lang="en-GB" sz="2000" dirty="0" smtClean="0">
                <a:latin typeface="Calibri" panose="020F0502020204030204" pitchFamily="34" charset="0"/>
              </a:rPr>
              <a:t>The new requirement causes delay, is arguably unnecessary and potentially unlawful. </a:t>
            </a:r>
          </a:p>
          <a:p>
            <a:pPr marL="342900" indent="-342900" algn="l">
              <a:buFont typeface="Arial" panose="020B0604020202020204" pitchFamily="34" charset="0"/>
              <a:buChar char="•"/>
            </a:pPr>
            <a:r>
              <a:rPr lang="en-GB" sz="2000" dirty="0" smtClean="0">
                <a:latin typeface="Calibri" panose="020F0502020204030204" pitchFamily="34" charset="0"/>
              </a:rPr>
              <a:t>This is ripe for challenge. A challenge would lie in an application for Judicial Review against a decision to refuse naturalisation. </a:t>
            </a:r>
            <a:endParaRPr lang="en-GB" sz="2000" dirty="0">
              <a:latin typeface="Calibri" panose="020F0502020204030204" pitchFamily="34" charset="0"/>
            </a:endParaRPr>
          </a:p>
        </p:txBody>
      </p:sp>
    </p:spTree>
    <p:extLst>
      <p:ext uri="{BB962C8B-B14F-4D97-AF65-F5344CB8AC3E}">
        <p14:creationId xmlns:p14="http://schemas.microsoft.com/office/powerpoint/2010/main" val="396359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6632"/>
            <a:ext cx="8229600" cy="1080343"/>
          </a:xfrm>
        </p:spPr>
        <p:txBody>
          <a:bodyPr anchor="ctr"/>
          <a:lstStyle/>
          <a:p>
            <a:pPr marL="0" indent="0" algn="ctr">
              <a:buNone/>
            </a:pPr>
            <a:r>
              <a:rPr lang="en-GB" sz="4000" dirty="0" smtClean="0">
                <a:solidFill>
                  <a:schemeClr val="bg1"/>
                </a:solidFill>
                <a:latin typeface="Calibri" panose="020F0502020204030204" pitchFamily="34" charset="0"/>
              </a:rPr>
              <a:t>Future – what can we expect?</a:t>
            </a:r>
            <a:endParaRPr lang="en-GB" sz="4000" dirty="0">
              <a:solidFill>
                <a:schemeClr val="bg1"/>
              </a:solidFill>
              <a:latin typeface="Calibri" panose="020F0502020204030204" pitchFamily="34" charset="0"/>
            </a:endParaRPr>
          </a:p>
        </p:txBody>
      </p:sp>
      <p:sp>
        <p:nvSpPr>
          <p:cNvPr id="9" name="TextBox 8"/>
          <p:cNvSpPr txBox="1"/>
          <p:nvPr/>
        </p:nvSpPr>
        <p:spPr>
          <a:xfrm>
            <a:off x="441685" y="1201435"/>
            <a:ext cx="8568952" cy="369332"/>
          </a:xfrm>
          <a:prstGeom prst="rect">
            <a:avLst/>
          </a:prstGeom>
          <a:noFill/>
        </p:spPr>
        <p:txBody>
          <a:bodyPr wrap="square" rtlCol="0">
            <a:spAutoFit/>
          </a:bodyPr>
          <a:lstStyle/>
          <a:p>
            <a:r>
              <a:rPr lang="en-GB" dirty="0" smtClean="0"/>
              <a:t>Article 50 invoked</a:t>
            </a:r>
            <a:endParaRPr lang="en-GB" dirty="0"/>
          </a:p>
        </p:txBody>
      </p:sp>
      <p:sp>
        <p:nvSpPr>
          <p:cNvPr id="10" name="TextBox 9"/>
          <p:cNvSpPr txBox="1"/>
          <p:nvPr/>
        </p:nvSpPr>
        <p:spPr>
          <a:xfrm>
            <a:off x="374973" y="1700808"/>
            <a:ext cx="8568952" cy="369332"/>
          </a:xfrm>
          <a:prstGeom prst="rect">
            <a:avLst/>
          </a:prstGeom>
          <a:noFill/>
        </p:spPr>
        <p:txBody>
          <a:bodyPr wrap="square" rtlCol="0">
            <a:spAutoFit/>
          </a:bodyPr>
          <a:lstStyle/>
          <a:p>
            <a:r>
              <a:rPr lang="en-GB" dirty="0" smtClean="0"/>
              <a:t>2 year period of negotiations commences</a:t>
            </a:r>
            <a:endParaRPr lang="en-GB" dirty="0"/>
          </a:p>
        </p:txBody>
      </p:sp>
      <p:sp>
        <p:nvSpPr>
          <p:cNvPr id="11" name="TextBox 10"/>
          <p:cNvSpPr txBox="1"/>
          <p:nvPr/>
        </p:nvSpPr>
        <p:spPr>
          <a:xfrm>
            <a:off x="251520" y="2276872"/>
            <a:ext cx="8568952" cy="646331"/>
          </a:xfrm>
          <a:prstGeom prst="rect">
            <a:avLst/>
          </a:prstGeom>
          <a:noFill/>
        </p:spPr>
        <p:txBody>
          <a:bodyPr wrap="square" rtlCol="0">
            <a:spAutoFit/>
          </a:bodyPr>
          <a:lstStyle/>
          <a:p>
            <a:r>
              <a:rPr lang="en-GB" dirty="0" smtClean="0"/>
              <a:t>Any agreement on exit terms will need approval of 20 Member </a:t>
            </a:r>
            <a:r>
              <a:rPr lang="en-GB" dirty="0"/>
              <a:t>S</a:t>
            </a:r>
            <a:r>
              <a:rPr lang="en-GB" dirty="0" smtClean="0"/>
              <a:t>tates with at least 65% of European population</a:t>
            </a:r>
            <a:endParaRPr lang="en-GB" dirty="0"/>
          </a:p>
        </p:txBody>
      </p:sp>
      <p:sp>
        <p:nvSpPr>
          <p:cNvPr id="12" name="TextBox 11"/>
          <p:cNvSpPr txBox="1"/>
          <p:nvPr/>
        </p:nvSpPr>
        <p:spPr>
          <a:xfrm>
            <a:off x="251520" y="3068960"/>
            <a:ext cx="8568952" cy="369332"/>
          </a:xfrm>
          <a:prstGeom prst="rect">
            <a:avLst/>
          </a:prstGeom>
          <a:noFill/>
        </p:spPr>
        <p:txBody>
          <a:bodyPr wrap="square" rtlCol="0">
            <a:spAutoFit/>
          </a:bodyPr>
          <a:lstStyle/>
          <a:p>
            <a:r>
              <a:rPr lang="en-GB" dirty="0" smtClean="0"/>
              <a:t>Negotiation period can be extended by agreement</a:t>
            </a:r>
            <a:endParaRPr lang="en-GB" dirty="0"/>
          </a:p>
        </p:txBody>
      </p:sp>
      <p:sp>
        <p:nvSpPr>
          <p:cNvPr id="13" name="TextBox 12"/>
          <p:cNvSpPr txBox="1"/>
          <p:nvPr/>
        </p:nvSpPr>
        <p:spPr>
          <a:xfrm>
            <a:off x="251520" y="3645024"/>
            <a:ext cx="8568952" cy="646331"/>
          </a:xfrm>
          <a:prstGeom prst="rect">
            <a:avLst/>
          </a:prstGeom>
          <a:noFill/>
        </p:spPr>
        <p:txBody>
          <a:bodyPr wrap="square" rtlCol="0">
            <a:spAutoFit/>
          </a:bodyPr>
          <a:lstStyle/>
          <a:p>
            <a:r>
              <a:rPr lang="en-GB" dirty="0" smtClean="0"/>
              <a:t>If no extension and/or no agreement; EU treaties cease to apply to the UK at end of negotiation period</a:t>
            </a:r>
            <a:endParaRPr lang="en-GB" dirty="0"/>
          </a:p>
        </p:txBody>
      </p:sp>
      <p:sp>
        <p:nvSpPr>
          <p:cNvPr id="14" name="TextBox 13"/>
          <p:cNvSpPr txBox="1"/>
          <p:nvPr/>
        </p:nvSpPr>
        <p:spPr>
          <a:xfrm>
            <a:off x="441685" y="4427820"/>
            <a:ext cx="8568952" cy="369332"/>
          </a:xfrm>
          <a:prstGeom prst="rect">
            <a:avLst/>
          </a:prstGeom>
          <a:noFill/>
        </p:spPr>
        <p:txBody>
          <a:bodyPr wrap="square" rtlCol="0">
            <a:spAutoFit/>
          </a:bodyPr>
          <a:lstStyle/>
          <a:p>
            <a:r>
              <a:rPr lang="en-GB" dirty="0" smtClean="0"/>
              <a:t>UK leaves the EU</a:t>
            </a:r>
            <a:endParaRPr lang="en-GB" dirty="0"/>
          </a:p>
        </p:txBody>
      </p:sp>
      <p:sp>
        <p:nvSpPr>
          <p:cNvPr id="15" name="TextBox 14"/>
          <p:cNvSpPr txBox="1"/>
          <p:nvPr/>
        </p:nvSpPr>
        <p:spPr>
          <a:xfrm>
            <a:off x="374973" y="4976425"/>
            <a:ext cx="8568952"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l"/>
            <a:r>
              <a:rPr lang="en-GB" dirty="0" smtClean="0"/>
              <a:t>No policy decisions have been made on the rights of EEA nationals currently in the UK. Likely to benefit from transitional arrangements which will passport those with existing EEA rights into a category of permission under the Immigration Rules.</a:t>
            </a:r>
            <a:endParaRPr lang="en-GB" dirty="0"/>
          </a:p>
        </p:txBody>
      </p:sp>
    </p:spTree>
    <p:extLst>
      <p:ext uri="{BB962C8B-B14F-4D97-AF65-F5344CB8AC3E}">
        <p14:creationId xmlns:p14="http://schemas.microsoft.com/office/powerpoint/2010/main" val="24295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93204" y="1700808"/>
            <a:ext cx="8229600" cy="1512168"/>
          </a:xfrm>
        </p:spPr>
        <p:txBody>
          <a:bodyPr/>
          <a:lstStyle/>
          <a:p>
            <a:pPr marL="0" indent="0" algn="ctr">
              <a:buNone/>
            </a:pPr>
            <a:endParaRPr lang="en-GB" sz="4000" dirty="0" smtClean="0">
              <a:latin typeface="Calibri" panose="020F0502020204030204" pitchFamily="34" charset="0"/>
            </a:endParaRPr>
          </a:p>
          <a:p>
            <a:pPr marL="0" indent="0" algn="ctr">
              <a:buNone/>
            </a:pPr>
            <a:r>
              <a:rPr lang="en-GB" sz="4000" dirty="0" smtClean="0">
                <a:latin typeface="Calibri" panose="020F0502020204030204" pitchFamily="34" charset="0"/>
              </a:rPr>
              <a:t>QUESTIONS? </a:t>
            </a:r>
          </a:p>
          <a:p>
            <a:pPr marL="0" indent="0" algn="ctr">
              <a:buNone/>
            </a:pPr>
            <a:endParaRPr lang="en-GB" dirty="0" smtClean="0">
              <a:latin typeface="Calibri" panose="020F0502020204030204" pitchFamily="34" charset="0"/>
            </a:endParaRPr>
          </a:p>
          <a:p>
            <a:pPr marL="0" indent="0" algn="ctr">
              <a:buNone/>
            </a:pPr>
            <a:endParaRPr lang="en-GB" dirty="0" smtClean="0">
              <a:latin typeface="Calibri" panose="020F0502020204030204" pitchFamily="34" charset="0"/>
            </a:endParaRPr>
          </a:p>
          <a:p>
            <a:pPr marL="0" indent="0" algn="ctr">
              <a:buNone/>
            </a:pPr>
            <a:endParaRPr lang="en-GB" dirty="0">
              <a:latin typeface="Calibri" panose="020F0502020204030204" pitchFamily="34" charset="0"/>
            </a:endParaRPr>
          </a:p>
          <a:p>
            <a:pPr marL="0" indent="0" algn="ctr">
              <a:buNone/>
            </a:pPr>
            <a:r>
              <a:rPr lang="en-GB" dirty="0" smtClean="0">
                <a:latin typeface="Calibri" panose="020F0502020204030204" pitchFamily="34" charset="0"/>
              </a:rPr>
              <a:t>Register for </a:t>
            </a:r>
            <a:r>
              <a:rPr lang="en-GB" dirty="0" err="1" smtClean="0">
                <a:latin typeface="Calibri" panose="020F0502020204030204" pitchFamily="34" charset="0"/>
              </a:rPr>
              <a:t>Brexit</a:t>
            </a:r>
            <a:r>
              <a:rPr lang="en-GB" dirty="0" smtClean="0">
                <a:latin typeface="Calibri" panose="020F0502020204030204" pitchFamily="34" charset="0"/>
              </a:rPr>
              <a:t> updates at </a:t>
            </a:r>
            <a:r>
              <a:rPr lang="en-GB" dirty="0">
                <a:latin typeface="Calibri" panose="020F0502020204030204" pitchFamily="34" charset="0"/>
              </a:rPr>
              <a:t> </a:t>
            </a:r>
            <a:r>
              <a:rPr lang="en-GB" u="sng" dirty="0">
                <a:latin typeface="Calibri" panose="020F0502020204030204" pitchFamily="34" charset="0"/>
                <a:hlinkClick r:id="rId4"/>
              </a:rPr>
              <a:t>www.simpsonmillar.co.uk/brexit</a:t>
            </a:r>
            <a:r>
              <a:rPr lang="en-GB" dirty="0" smtClean="0">
                <a:latin typeface="Calibri" panose="020F0502020204030204" pitchFamily="34" charset="0"/>
              </a:rPr>
              <a:t> </a:t>
            </a:r>
          </a:p>
        </p:txBody>
      </p:sp>
      <p:sp>
        <p:nvSpPr>
          <p:cNvPr id="2" name="TextBox 1"/>
          <p:cNvSpPr txBox="1"/>
          <p:nvPr/>
        </p:nvSpPr>
        <p:spPr>
          <a:xfrm>
            <a:off x="323528" y="116632"/>
            <a:ext cx="8568952" cy="707886"/>
          </a:xfrm>
          <a:prstGeom prst="rect">
            <a:avLst/>
          </a:prstGeom>
          <a:noFill/>
        </p:spPr>
        <p:txBody>
          <a:bodyPr wrap="square" rtlCol="0">
            <a:spAutoFit/>
          </a:bodyPr>
          <a:lstStyle/>
          <a:p>
            <a:endParaRPr lang="en-GB" sz="40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82027179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6632"/>
            <a:ext cx="8229600" cy="1080343"/>
          </a:xfrm>
        </p:spPr>
        <p:txBody>
          <a:bodyPr anchor="ctr"/>
          <a:lstStyle/>
          <a:p>
            <a:pPr marL="0" indent="0" algn="ctr">
              <a:buNone/>
            </a:pPr>
            <a:r>
              <a:rPr lang="en-GB" sz="4000" dirty="0" smtClean="0">
                <a:solidFill>
                  <a:schemeClr val="bg1"/>
                </a:solidFill>
                <a:latin typeface="Calibri" panose="020F0502020204030204" pitchFamily="34" charset="0"/>
              </a:rPr>
              <a:t>What do we know?</a:t>
            </a:r>
            <a:endParaRPr lang="en-GB" sz="2800" dirty="0">
              <a:solidFill>
                <a:schemeClr val="bg1"/>
              </a:solidFill>
              <a:latin typeface="Calibri" panose="020F0502020204030204" pitchFamily="34" charset="0"/>
            </a:endParaRPr>
          </a:p>
        </p:txBody>
      </p:sp>
      <p:sp>
        <p:nvSpPr>
          <p:cNvPr id="4" name="TextBox 3"/>
          <p:cNvSpPr txBox="1"/>
          <p:nvPr/>
        </p:nvSpPr>
        <p:spPr>
          <a:xfrm>
            <a:off x="370097" y="1196752"/>
            <a:ext cx="8502859" cy="4770537"/>
          </a:xfrm>
          <a:prstGeom prst="rect">
            <a:avLst/>
          </a:prstGeom>
          <a:noFill/>
        </p:spPr>
        <p:txBody>
          <a:bodyPr wrap="square" rtlCol="0">
            <a:spAutoFit/>
          </a:bodyPr>
          <a:lstStyle/>
          <a:p>
            <a:pPr marL="342900" indent="-342900" algn="l">
              <a:buFont typeface="Arial" panose="020B0604020202020204" pitchFamily="34" charset="0"/>
              <a:buChar char="•"/>
            </a:pPr>
            <a:r>
              <a:rPr lang="en-US" sz="2400" dirty="0" smtClean="0">
                <a:latin typeface="Calibri" panose="020F0502020204030204" pitchFamily="34" charset="0"/>
              </a:rPr>
              <a:t>On 13</a:t>
            </a:r>
            <a:r>
              <a:rPr lang="en-US" sz="2400" baseline="30000" dirty="0" smtClean="0">
                <a:latin typeface="Calibri" panose="020F0502020204030204" pitchFamily="34" charset="0"/>
              </a:rPr>
              <a:t>th</a:t>
            </a:r>
            <a:r>
              <a:rPr lang="en-US" sz="2400" dirty="0" smtClean="0">
                <a:latin typeface="Calibri" panose="020F0502020204030204" pitchFamily="34" charset="0"/>
              </a:rPr>
              <a:t> </a:t>
            </a:r>
            <a:r>
              <a:rPr lang="en-US" sz="2400" dirty="0">
                <a:latin typeface="Calibri" panose="020F0502020204030204" pitchFamily="34" charset="0"/>
              </a:rPr>
              <a:t>July 2016 </a:t>
            </a:r>
            <a:r>
              <a:rPr lang="en-US" sz="2400" dirty="0" smtClean="0">
                <a:latin typeface="Calibri" panose="020F0502020204030204" pitchFamily="34" charset="0"/>
              </a:rPr>
              <a:t>David Davies was appointed as Secretary of State for Exiting the European Union.</a:t>
            </a:r>
          </a:p>
          <a:p>
            <a:pPr marL="285750" indent="-285750" algn="l">
              <a:buFont typeface="Arial" panose="020B0604020202020204" pitchFamily="34" charset="0"/>
              <a:buChar char="•"/>
            </a:pPr>
            <a:r>
              <a:rPr lang="en-US" sz="2400" dirty="0" smtClean="0">
                <a:latin typeface="Calibri" panose="020F0502020204030204" pitchFamily="34" charset="0"/>
              </a:rPr>
              <a:t>He made Ministerial Statements on 5</a:t>
            </a:r>
            <a:r>
              <a:rPr lang="en-US" sz="2400" baseline="30000" dirty="0" smtClean="0">
                <a:latin typeface="Calibri" panose="020F0502020204030204" pitchFamily="34" charset="0"/>
              </a:rPr>
              <a:t>th</a:t>
            </a:r>
            <a:r>
              <a:rPr lang="en-US" sz="2400" dirty="0" smtClean="0">
                <a:latin typeface="Calibri" panose="020F0502020204030204" pitchFamily="34" charset="0"/>
              </a:rPr>
              <a:t> and 8</a:t>
            </a:r>
            <a:r>
              <a:rPr lang="en-US" sz="2400" baseline="30000" dirty="0" smtClean="0">
                <a:latin typeface="Calibri" panose="020F0502020204030204" pitchFamily="34" charset="0"/>
              </a:rPr>
              <a:t>th</a:t>
            </a:r>
            <a:r>
              <a:rPr lang="en-US" sz="2400" dirty="0" smtClean="0">
                <a:latin typeface="Calibri" panose="020F0502020204030204" pitchFamily="34" charset="0"/>
              </a:rPr>
              <a:t> September but there is an absence of any policy formation on the future for Europeans living in UK.</a:t>
            </a:r>
          </a:p>
          <a:p>
            <a:pPr marL="285750" indent="-285750" algn="l">
              <a:buFont typeface="Arial" panose="020B0604020202020204" pitchFamily="34" charset="0"/>
              <a:buChar char="•"/>
            </a:pPr>
            <a:r>
              <a:rPr lang="en-US" sz="2400" dirty="0" smtClean="0">
                <a:latin typeface="Calibri" panose="020F0502020204030204" pitchFamily="34" charset="0"/>
              </a:rPr>
              <a:t>While current Treaties and Directives are in force, Europeans have the same rights as before the referendum decision. </a:t>
            </a:r>
          </a:p>
          <a:p>
            <a:pPr marL="285750" indent="-285750" algn="l">
              <a:buFont typeface="Arial" panose="020B0604020202020204" pitchFamily="34" charset="0"/>
              <a:buChar char="•"/>
            </a:pPr>
            <a:r>
              <a:rPr lang="en-US" sz="2400" dirty="0" smtClean="0">
                <a:latin typeface="Calibri" panose="020F0502020204030204" pitchFamily="34" charset="0"/>
              </a:rPr>
              <a:t>There will be no change until Article 50 is triggered and negotiations are concluded and the 1972 European Communities Act is revoked</a:t>
            </a:r>
          </a:p>
          <a:p>
            <a:pPr marL="285750" indent="-285750" algn="l">
              <a:buFont typeface="Arial" panose="020B0604020202020204" pitchFamily="34" charset="0"/>
              <a:buChar char="•"/>
            </a:pPr>
            <a:r>
              <a:rPr lang="en-US" sz="2400" dirty="0" smtClean="0">
                <a:latin typeface="Calibri" panose="020F0502020204030204" pitchFamily="34" charset="0"/>
              </a:rPr>
              <a:t>Current position – No change</a:t>
            </a:r>
          </a:p>
          <a:p>
            <a:pPr marL="285750" indent="-285750" algn="l">
              <a:buFont typeface="Arial" panose="020B0604020202020204" pitchFamily="34" charset="0"/>
              <a:buChar char="•"/>
            </a:pPr>
            <a:r>
              <a:rPr lang="en-US" sz="2400" dirty="0" smtClean="0">
                <a:latin typeface="Calibri" panose="020F0502020204030204" pitchFamily="34" charset="0"/>
              </a:rPr>
              <a:t>Future position - Uncertain</a:t>
            </a:r>
          </a:p>
          <a:p>
            <a:pPr algn="l"/>
            <a:endParaRPr lang="en-US" sz="1600" dirty="0"/>
          </a:p>
        </p:txBody>
      </p:sp>
    </p:spTree>
    <p:extLst>
      <p:ext uri="{BB962C8B-B14F-4D97-AF65-F5344CB8AC3E}">
        <p14:creationId xmlns:p14="http://schemas.microsoft.com/office/powerpoint/2010/main" val="969336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6632"/>
            <a:ext cx="8229600" cy="1080343"/>
          </a:xfrm>
        </p:spPr>
        <p:txBody>
          <a:bodyPr anchor="ctr"/>
          <a:lstStyle/>
          <a:p>
            <a:pPr marL="0" indent="0" algn="ctr">
              <a:buNone/>
            </a:pPr>
            <a:r>
              <a:rPr lang="en-GB" sz="4000" dirty="0" smtClean="0">
                <a:solidFill>
                  <a:schemeClr val="bg1"/>
                </a:solidFill>
                <a:latin typeface="Calibri" panose="020F0502020204030204" pitchFamily="34" charset="0"/>
              </a:rPr>
              <a:t>Permanent Residence</a:t>
            </a:r>
            <a:endParaRPr lang="en-GB" sz="4000" dirty="0">
              <a:solidFill>
                <a:schemeClr val="bg1"/>
              </a:solidFill>
              <a:latin typeface="Calibri" panose="020F0502020204030204" pitchFamily="34" charset="0"/>
            </a:endParaRPr>
          </a:p>
        </p:txBody>
      </p:sp>
      <p:sp>
        <p:nvSpPr>
          <p:cNvPr id="4" name="TextBox 3"/>
          <p:cNvSpPr txBox="1"/>
          <p:nvPr/>
        </p:nvSpPr>
        <p:spPr>
          <a:xfrm>
            <a:off x="370097" y="1124744"/>
            <a:ext cx="8502859" cy="5139869"/>
          </a:xfrm>
          <a:prstGeom prst="rect">
            <a:avLst/>
          </a:prstGeom>
          <a:noFill/>
        </p:spPr>
        <p:txBody>
          <a:bodyPr wrap="square" rtlCol="0">
            <a:spAutoFit/>
          </a:bodyPr>
          <a:lstStyle/>
          <a:p>
            <a:pPr marL="285750" indent="-285750" algn="l">
              <a:buFont typeface="Arial" panose="020B0604020202020204" pitchFamily="34" charset="0"/>
              <a:buChar char="•"/>
            </a:pPr>
            <a:r>
              <a:rPr lang="en-US" sz="2400" dirty="0" smtClean="0">
                <a:latin typeface="Calibri" panose="020F0502020204030204" pitchFamily="34" charset="0"/>
              </a:rPr>
              <a:t>An EEA national and their family members </a:t>
            </a:r>
            <a:r>
              <a:rPr lang="en-US" sz="2400" b="1" dirty="0" smtClean="0">
                <a:latin typeface="Calibri" panose="020F0502020204030204" pitchFamily="34" charset="0"/>
              </a:rPr>
              <a:t>automatically attain </a:t>
            </a:r>
            <a:r>
              <a:rPr lang="en-US" sz="2400" dirty="0">
                <a:latin typeface="Calibri" panose="020F0502020204030204" pitchFamily="34" charset="0"/>
              </a:rPr>
              <a:t>p</a:t>
            </a:r>
            <a:r>
              <a:rPr lang="en-US" sz="2400" dirty="0" smtClean="0">
                <a:latin typeface="Calibri" panose="020F0502020204030204" pitchFamily="34" charset="0"/>
              </a:rPr>
              <a:t>ermanent residence (“PR”) once they have resided in the UK for a </a:t>
            </a:r>
            <a:r>
              <a:rPr lang="en-US" sz="2400" b="1" dirty="0" smtClean="0">
                <a:latin typeface="Calibri" panose="020F0502020204030204" pitchFamily="34" charset="0"/>
              </a:rPr>
              <a:t>continuous period </a:t>
            </a:r>
            <a:r>
              <a:rPr lang="en-US" sz="2400" dirty="0" smtClean="0">
                <a:latin typeface="Calibri" panose="020F0502020204030204" pitchFamily="34" charset="0"/>
              </a:rPr>
              <a:t>of 5 years in accordance with the Immigration (EEA) Regulations 2006 (“the Regulations”)</a:t>
            </a:r>
          </a:p>
          <a:p>
            <a:pPr marL="285750" indent="-285750" algn="l">
              <a:buFont typeface="Arial" panose="020B0604020202020204" pitchFamily="34" charset="0"/>
              <a:buChar char="•"/>
            </a:pPr>
            <a:r>
              <a:rPr lang="en-US" sz="2400" dirty="0" smtClean="0">
                <a:latin typeface="Calibri" panose="020F0502020204030204" pitchFamily="34" charset="0"/>
              </a:rPr>
              <a:t>For an EEA national, residing in accordance with the Regulations generally means being a </a:t>
            </a:r>
            <a:r>
              <a:rPr lang="en-US" sz="2400" b="1" dirty="0" smtClean="0">
                <a:latin typeface="Calibri" panose="020F0502020204030204" pitchFamily="34" charset="0"/>
              </a:rPr>
              <a:t>Qualified Person. </a:t>
            </a:r>
            <a:endParaRPr lang="en-US" sz="2400" dirty="0">
              <a:latin typeface="Calibri" panose="020F0502020204030204" pitchFamily="34" charset="0"/>
            </a:endParaRPr>
          </a:p>
          <a:p>
            <a:pPr marL="285750" indent="-285750" algn="l">
              <a:buFont typeface="Arial" panose="020B0604020202020204" pitchFamily="34" charset="0"/>
              <a:buChar char="•"/>
            </a:pPr>
            <a:r>
              <a:rPr lang="en-US" sz="2400" dirty="0" smtClean="0">
                <a:latin typeface="Calibri" panose="020F0502020204030204" pitchFamily="34" charset="0"/>
              </a:rPr>
              <a:t>A </a:t>
            </a:r>
            <a:r>
              <a:rPr lang="en-US" sz="2400" b="1" dirty="0" smtClean="0">
                <a:latin typeface="Calibri" panose="020F0502020204030204" pitchFamily="34" charset="0"/>
              </a:rPr>
              <a:t>Qualified Person </a:t>
            </a:r>
            <a:r>
              <a:rPr lang="en-US" sz="2400" dirty="0" smtClean="0">
                <a:latin typeface="Calibri" panose="020F0502020204030204" pitchFamily="34" charset="0"/>
              </a:rPr>
              <a:t>is one of the following</a:t>
            </a:r>
          </a:p>
          <a:p>
            <a:pPr marL="1200150" lvl="2" indent="-285750" algn="l">
              <a:buFont typeface="Arial" panose="020B0604020202020204" pitchFamily="34" charset="0"/>
              <a:buChar char="•"/>
            </a:pPr>
            <a:r>
              <a:rPr lang="en-GB" sz="2400" dirty="0">
                <a:latin typeface="Calibri" panose="020F0502020204030204" pitchFamily="34" charset="0"/>
              </a:rPr>
              <a:t>a jobseeker;</a:t>
            </a:r>
          </a:p>
          <a:p>
            <a:pPr marL="1200150" lvl="2" indent="-285750" algn="l">
              <a:buFont typeface="Arial" panose="020B0604020202020204" pitchFamily="34" charset="0"/>
              <a:buChar char="•"/>
            </a:pPr>
            <a:r>
              <a:rPr lang="en-GB" sz="2400" dirty="0" smtClean="0">
                <a:latin typeface="Calibri" panose="020F0502020204030204" pitchFamily="34" charset="0"/>
              </a:rPr>
              <a:t>a </a:t>
            </a:r>
            <a:r>
              <a:rPr lang="en-GB" sz="2400" dirty="0">
                <a:latin typeface="Calibri" panose="020F0502020204030204" pitchFamily="34" charset="0"/>
              </a:rPr>
              <a:t>worker;</a:t>
            </a:r>
          </a:p>
          <a:p>
            <a:pPr marL="1200150" lvl="2" indent="-285750" algn="l">
              <a:buFont typeface="Arial" panose="020B0604020202020204" pitchFamily="34" charset="0"/>
              <a:buChar char="•"/>
            </a:pPr>
            <a:r>
              <a:rPr lang="en-GB" sz="2400" dirty="0" smtClean="0">
                <a:latin typeface="Calibri" panose="020F0502020204030204" pitchFamily="34" charset="0"/>
              </a:rPr>
              <a:t>a </a:t>
            </a:r>
            <a:r>
              <a:rPr lang="en-GB" sz="2400" dirty="0">
                <a:latin typeface="Calibri" panose="020F0502020204030204" pitchFamily="34" charset="0"/>
              </a:rPr>
              <a:t>self-employed person;</a:t>
            </a:r>
          </a:p>
          <a:p>
            <a:pPr marL="1200150" lvl="2" indent="-285750" algn="l">
              <a:buFont typeface="Arial" panose="020B0604020202020204" pitchFamily="34" charset="0"/>
              <a:buChar char="•"/>
            </a:pPr>
            <a:r>
              <a:rPr lang="en-GB" sz="2400" dirty="0" smtClean="0">
                <a:latin typeface="Calibri" panose="020F0502020204030204" pitchFamily="34" charset="0"/>
              </a:rPr>
              <a:t>a </a:t>
            </a:r>
            <a:r>
              <a:rPr lang="en-GB" sz="2400" dirty="0">
                <a:latin typeface="Calibri" panose="020F0502020204030204" pitchFamily="34" charset="0"/>
              </a:rPr>
              <a:t>self-sufficient </a:t>
            </a:r>
            <a:r>
              <a:rPr lang="en-GB" sz="2400" dirty="0" smtClean="0">
                <a:latin typeface="Calibri" panose="020F0502020204030204" pitchFamily="34" charset="0"/>
              </a:rPr>
              <a:t>person with comprehensive sickness insurance; </a:t>
            </a:r>
            <a:r>
              <a:rPr lang="en-GB" sz="2400" dirty="0">
                <a:latin typeface="Calibri" panose="020F0502020204030204" pitchFamily="34" charset="0"/>
              </a:rPr>
              <a:t>or</a:t>
            </a:r>
          </a:p>
          <a:p>
            <a:pPr marL="1200150" lvl="2" indent="-285750" algn="l">
              <a:buFont typeface="Arial" panose="020B0604020202020204" pitchFamily="34" charset="0"/>
              <a:buChar char="•"/>
            </a:pPr>
            <a:r>
              <a:rPr lang="en-GB" sz="2400" dirty="0" smtClean="0">
                <a:latin typeface="Calibri" panose="020F0502020204030204" pitchFamily="34" charset="0"/>
              </a:rPr>
              <a:t>a student with comprehensive sickness insurance</a:t>
            </a:r>
            <a:endParaRPr lang="en-GB" sz="2400" dirty="0">
              <a:latin typeface="Calibri" panose="020F0502020204030204" pitchFamily="34" charset="0"/>
            </a:endParaRPr>
          </a:p>
          <a:p>
            <a:pPr algn="l"/>
            <a:endParaRPr lang="en-US" sz="1600" dirty="0"/>
          </a:p>
        </p:txBody>
      </p:sp>
      <p:sp>
        <p:nvSpPr>
          <p:cNvPr id="2" name="Rectangle 1"/>
          <p:cNvSpPr/>
          <p:nvPr/>
        </p:nvSpPr>
        <p:spPr>
          <a:xfrm>
            <a:off x="370097" y="1268761"/>
            <a:ext cx="8502859" cy="923330"/>
          </a:xfrm>
          <a:prstGeom prst="rect">
            <a:avLst/>
          </a:prstGeom>
        </p:spPr>
        <p:txBody>
          <a:bodyPr wrap="square">
            <a:spAutoFit/>
          </a:bodyPr>
          <a:lstStyle/>
          <a:p>
            <a:pPr algn="l"/>
            <a:endParaRPr lang="en-GB" b="1" dirty="0" smtClean="0"/>
          </a:p>
          <a:p>
            <a:pPr algn="l"/>
            <a:r>
              <a:rPr lang="en-GB" dirty="0"/>
              <a:t/>
            </a:r>
            <a:br>
              <a:rPr lang="en-GB" dirty="0"/>
            </a:br>
            <a:endParaRPr lang="en-GB" dirty="0"/>
          </a:p>
        </p:txBody>
      </p:sp>
    </p:spTree>
    <p:extLst>
      <p:ext uri="{BB962C8B-B14F-4D97-AF65-F5344CB8AC3E}">
        <p14:creationId xmlns:p14="http://schemas.microsoft.com/office/powerpoint/2010/main" val="3194868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6632"/>
            <a:ext cx="8229600" cy="1080343"/>
          </a:xfrm>
        </p:spPr>
        <p:txBody>
          <a:bodyPr anchor="ctr"/>
          <a:lstStyle/>
          <a:p>
            <a:pPr marL="0" indent="0" algn="ctr">
              <a:buNone/>
            </a:pPr>
            <a:r>
              <a:rPr lang="en-GB" sz="4000" dirty="0" smtClean="0">
                <a:solidFill>
                  <a:schemeClr val="bg1"/>
                </a:solidFill>
                <a:latin typeface="Calibri" panose="020F0502020204030204" pitchFamily="34" charset="0"/>
              </a:rPr>
              <a:t>What does continuous mean?</a:t>
            </a:r>
            <a:endParaRPr lang="en-GB" sz="4000" dirty="0">
              <a:solidFill>
                <a:schemeClr val="bg1"/>
              </a:solidFill>
              <a:latin typeface="Calibri" panose="020F0502020204030204" pitchFamily="34" charset="0"/>
            </a:endParaRPr>
          </a:p>
        </p:txBody>
      </p:sp>
      <p:sp>
        <p:nvSpPr>
          <p:cNvPr id="4" name="TextBox 3"/>
          <p:cNvSpPr txBox="1"/>
          <p:nvPr/>
        </p:nvSpPr>
        <p:spPr>
          <a:xfrm>
            <a:off x="370097" y="1124744"/>
            <a:ext cx="8502859" cy="4770537"/>
          </a:xfrm>
          <a:prstGeom prst="rect">
            <a:avLst/>
          </a:prstGeom>
          <a:noFill/>
        </p:spPr>
        <p:txBody>
          <a:bodyPr wrap="square" rtlCol="0">
            <a:spAutoFit/>
          </a:bodyPr>
          <a:lstStyle/>
          <a:p>
            <a:pPr marL="342900" indent="-342900" algn="l">
              <a:buFont typeface="Arial" panose="020B0604020202020204" pitchFamily="34" charset="0"/>
              <a:buChar char="•"/>
            </a:pPr>
            <a:r>
              <a:rPr lang="en-US" sz="2400" b="1" dirty="0" smtClean="0">
                <a:latin typeface="Calibri" panose="020F0502020204030204" pitchFamily="34" charset="0"/>
              </a:rPr>
              <a:t>Continuous residence </a:t>
            </a:r>
            <a:r>
              <a:rPr lang="en-US" sz="2400" dirty="0" smtClean="0">
                <a:latin typeface="Calibri" panose="020F0502020204030204" pitchFamily="34" charset="0"/>
              </a:rPr>
              <a:t>is not broken by;</a:t>
            </a:r>
          </a:p>
          <a:p>
            <a:pPr marL="800100" lvl="1" indent="-342900" algn="l">
              <a:buFont typeface="Arial" panose="020B0604020202020204" pitchFamily="34" charset="0"/>
              <a:buChar char="•"/>
            </a:pPr>
            <a:r>
              <a:rPr lang="en-US" sz="2400" dirty="0" smtClean="0">
                <a:latin typeface="Calibri" panose="020F0502020204030204" pitchFamily="34" charset="0"/>
              </a:rPr>
              <a:t>Periods of absence of up to 6 months in any year of the 5 year qualifying period;</a:t>
            </a:r>
          </a:p>
          <a:p>
            <a:pPr marL="800100" lvl="1" indent="-342900" algn="l">
              <a:buFont typeface="Arial" panose="020B0604020202020204" pitchFamily="34" charset="0"/>
              <a:buChar char="•"/>
            </a:pPr>
            <a:r>
              <a:rPr lang="en-US" sz="2400" dirty="0" smtClean="0">
                <a:latin typeface="Calibri" panose="020F0502020204030204" pitchFamily="34" charset="0"/>
              </a:rPr>
              <a:t>Absence due to military service; or</a:t>
            </a:r>
          </a:p>
          <a:p>
            <a:pPr marL="800100" lvl="1" indent="-342900" algn="l">
              <a:buFont typeface="Arial" panose="020B0604020202020204" pitchFamily="34" charset="0"/>
              <a:buChar char="•"/>
            </a:pPr>
            <a:r>
              <a:rPr lang="en-US" sz="2400" dirty="0" smtClean="0">
                <a:latin typeface="Calibri" panose="020F0502020204030204" pitchFamily="34" charset="0"/>
              </a:rPr>
              <a:t>One absence, not exceeding 12 months for an important reason, such as pregnancy/childbirth, serious illness, study or training or an overseas posting.</a:t>
            </a:r>
          </a:p>
          <a:p>
            <a:pPr marL="800100" lvl="1" indent="-342900" algn="l">
              <a:buFont typeface="Arial" panose="020B0604020202020204" pitchFamily="34" charset="0"/>
              <a:buChar char="•"/>
            </a:pPr>
            <a:endParaRPr lang="en-US" sz="2400" dirty="0">
              <a:latin typeface="Calibri" panose="020F0502020204030204" pitchFamily="34" charset="0"/>
            </a:endParaRPr>
          </a:p>
          <a:p>
            <a:pPr marL="342900" indent="-342900" algn="l">
              <a:buFont typeface="Arial" panose="020B0604020202020204" pitchFamily="34" charset="0"/>
              <a:buChar char="•"/>
            </a:pPr>
            <a:r>
              <a:rPr lang="en-US" sz="2400" b="1" dirty="0" smtClean="0">
                <a:latin typeface="Calibri" panose="020F0502020204030204" pitchFamily="34" charset="0"/>
              </a:rPr>
              <a:t>Permitted absences</a:t>
            </a:r>
            <a:r>
              <a:rPr lang="en-US" sz="2400" dirty="0" smtClean="0">
                <a:latin typeface="Calibri" panose="020F0502020204030204" pitchFamily="34" charset="0"/>
              </a:rPr>
              <a:t> for PR are more generous than for </a:t>
            </a:r>
            <a:r>
              <a:rPr lang="en-US" sz="2400" dirty="0" err="1" smtClean="0">
                <a:latin typeface="Calibri" panose="020F0502020204030204" pitchFamily="34" charset="0"/>
              </a:rPr>
              <a:t>naturalisation</a:t>
            </a:r>
            <a:r>
              <a:rPr lang="en-US" sz="2400" dirty="0" smtClean="0">
                <a:latin typeface="Calibri" panose="020F0502020204030204" pitchFamily="34" charset="0"/>
              </a:rPr>
              <a:t>.</a:t>
            </a:r>
            <a:endParaRPr lang="en-US" sz="2400" b="1" dirty="0" smtClean="0">
              <a:latin typeface="Calibri" panose="020F0502020204030204" pitchFamily="34" charset="0"/>
            </a:endParaRPr>
          </a:p>
          <a:p>
            <a:pPr marL="342900" indent="-342900" algn="l">
              <a:buFont typeface="Arial" panose="020B0604020202020204" pitchFamily="34" charset="0"/>
              <a:buChar char="•"/>
            </a:pPr>
            <a:endParaRPr lang="en-US" sz="2400" dirty="0" smtClean="0">
              <a:latin typeface="Calibri" panose="020F0502020204030204" pitchFamily="34" charset="0"/>
            </a:endParaRPr>
          </a:p>
          <a:p>
            <a:pPr marL="342900" indent="-342900" algn="l">
              <a:buFont typeface="Arial" panose="020B0604020202020204" pitchFamily="34" charset="0"/>
              <a:buChar char="•"/>
            </a:pPr>
            <a:endParaRPr lang="en-US" sz="2400" b="1" dirty="0" smtClean="0">
              <a:latin typeface="Calibri" panose="020F0502020204030204" pitchFamily="34" charset="0"/>
            </a:endParaRPr>
          </a:p>
          <a:p>
            <a:pPr algn="l"/>
            <a:endParaRPr lang="en-US" sz="1600" dirty="0"/>
          </a:p>
        </p:txBody>
      </p:sp>
    </p:spTree>
    <p:extLst>
      <p:ext uri="{BB962C8B-B14F-4D97-AF65-F5344CB8AC3E}">
        <p14:creationId xmlns:p14="http://schemas.microsoft.com/office/powerpoint/2010/main" val="2573198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6632"/>
            <a:ext cx="8229600" cy="1080343"/>
          </a:xfrm>
        </p:spPr>
        <p:txBody>
          <a:bodyPr anchor="ctr"/>
          <a:lstStyle/>
          <a:p>
            <a:pPr marL="0" indent="0" algn="ctr">
              <a:buNone/>
            </a:pPr>
            <a:r>
              <a:rPr lang="en-GB" sz="4000" dirty="0" smtClean="0">
                <a:solidFill>
                  <a:schemeClr val="bg1"/>
                </a:solidFill>
                <a:latin typeface="Calibri" panose="020F0502020204030204" pitchFamily="34" charset="0"/>
              </a:rPr>
              <a:t>Comprehensive Sickness Insurance</a:t>
            </a:r>
            <a:endParaRPr lang="en-GB" sz="4000" dirty="0">
              <a:solidFill>
                <a:schemeClr val="bg1"/>
              </a:solidFill>
              <a:latin typeface="Calibri" panose="020F0502020204030204" pitchFamily="34" charset="0"/>
            </a:endParaRPr>
          </a:p>
        </p:txBody>
      </p:sp>
      <p:sp>
        <p:nvSpPr>
          <p:cNvPr id="4" name="TextBox 3"/>
          <p:cNvSpPr txBox="1"/>
          <p:nvPr/>
        </p:nvSpPr>
        <p:spPr>
          <a:xfrm>
            <a:off x="251521" y="960641"/>
            <a:ext cx="8621436" cy="5878532"/>
          </a:xfrm>
          <a:prstGeom prst="rect">
            <a:avLst/>
          </a:prstGeom>
          <a:noFill/>
        </p:spPr>
        <p:txBody>
          <a:bodyPr wrap="square" rtlCol="0">
            <a:spAutoFit/>
          </a:bodyPr>
          <a:lstStyle/>
          <a:p>
            <a:pPr marL="342900" indent="-342900" algn="l">
              <a:buFont typeface="Arial" panose="020B0604020202020204" pitchFamily="34" charset="0"/>
              <a:buChar char="•"/>
            </a:pPr>
            <a:r>
              <a:rPr lang="en-US" sz="2400" dirty="0" smtClean="0">
                <a:latin typeface="Calibri" panose="020F0502020204030204" pitchFamily="34" charset="0"/>
              </a:rPr>
              <a:t>Required by students (transitional arrangements before 20 June 2011) and self sufficient people</a:t>
            </a:r>
          </a:p>
          <a:p>
            <a:pPr marL="342900" indent="-342900" algn="l">
              <a:buFont typeface="Arial" panose="020B0604020202020204" pitchFamily="34" charset="0"/>
              <a:buChar char="•"/>
            </a:pPr>
            <a:r>
              <a:rPr lang="en-US" sz="2400" dirty="0">
                <a:latin typeface="Calibri" panose="020F0502020204030204" pitchFamily="34" charset="0"/>
              </a:rPr>
              <a:t>Not required if also a worker, job seeker or self-employed </a:t>
            </a:r>
            <a:r>
              <a:rPr lang="en-US" sz="2400" dirty="0" smtClean="0">
                <a:latin typeface="Calibri" panose="020F0502020204030204" pitchFamily="34" charset="0"/>
              </a:rPr>
              <a:t>person</a:t>
            </a:r>
          </a:p>
          <a:p>
            <a:pPr marL="342900" indent="-342900" algn="l">
              <a:buFont typeface="Arial" panose="020B0604020202020204" pitchFamily="34" charset="0"/>
              <a:buChar char="•"/>
            </a:pPr>
            <a:r>
              <a:rPr lang="en-US" sz="2400" dirty="0" smtClean="0">
                <a:latin typeface="Calibri" panose="020F0502020204030204" pitchFamily="34" charset="0"/>
              </a:rPr>
              <a:t>If required and not held, residence will not be “in accordance with the Regulations” and will not count for PR purposes</a:t>
            </a:r>
          </a:p>
          <a:p>
            <a:pPr marL="342900" lvl="1" indent="-342900" algn="l">
              <a:buFont typeface="Arial" panose="020B0604020202020204" pitchFamily="34" charset="0"/>
              <a:buChar char="•"/>
            </a:pPr>
            <a:r>
              <a:rPr lang="en-US" sz="2400" dirty="0" smtClean="0">
                <a:latin typeface="Calibri" panose="020F0502020204030204" pitchFamily="34" charset="0"/>
              </a:rPr>
              <a:t>Family </a:t>
            </a:r>
            <a:r>
              <a:rPr lang="en-US" sz="2400" dirty="0">
                <a:latin typeface="Calibri" panose="020F0502020204030204" pitchFamily="34" charset="0"/>
              </a:rPr>
              <a:t>members must also be </a:t>
            </a:r>
            <a:r>
              <a:rPr lang="en-US" sz="2400" dirty="0" smtClean="0">
                <a:latin typeface="Calibri" panose="020F0502020204030204" pitchFamily="34" charset="0"/>
              </a:rPr>
              <a:t>covered</a:t>
            </a:r>
          </a:p>
          <a:p>
            <a:pPr algn="l"/>
            <a:endParaRPr lang="en-US" sz="2400" dirty="0" smtClean="0">
              <a:latin typeface="Calibri" panose="020F0502020204030204" pitchFamily="34" charset="0"/>
            </a:endParaRPr>
          </a:p>
          <a:p>
            <a:pPr algn="l"/>
            <a:r>
              <a:rPr lang="en-US" sz="2400" dirty="0" smtClean="0">
                <a:latin typeface="Calibri" panose="020F0502020204030204" pitchFamily="34" charset="0"/>
              </a:rPr>
              <a:t>What is Comprehensive Sickness Insurance (“CSI”)? </a:t>
            </a:r>
          </a:p>
          <a:p>
            <a:pPr marL="800100" lvl="1" indent="-342900" algn="l">
              <a:buFont typeface="Arial" panose="020B0604020202020204" pitchFamily="34" charset="0"/>
              <a:buChar char="•"/>
            </a:pPr>
            <a:r>
              <a:rPr lang="en-US" sz="2400" dirty="0" smtClean="0">
                <a:latin typeface="Calibri" panose="020F0502020204030204" pitchFamily="34" charset="0"/>
              </a:rPr>
              <a:t>A private health insurance policy which covers</a:t>
            </a:r>
            <a:r>
              <a:rPr lang="en-GB" sz="2400" dirty="0" smtClean="0"/>
              <a:t> </a:t>
            </a:r>
            <a:r>
              <a:rPr lang="en-GB" sz="2400" dirty="0">
                <a:latin typeface="Calibri" panose="020F0502020204030204" pitchFamily="34" charset="0"/>
              </a:rPr>
              <a:t>everything that one would expect a reasonably complete policy to </a:t>
            </a:r>
            <a:r>
              <a:rPr lang="en-GB" sz="2400" dirty="0" smtClean="0">
                <a:latin typeface="Calibri" panose="020F0502020204030204" pitchFamily="34" charset="0"/>
              </a:rPr>
              <a:t>cover;</a:t>
            </a:r>
          </a:p>
          <a:p>
            <a:pPr marL="800100" lvl="1" indent="-342900" algn="l">
              <a:buFont typeface="Arial" panose="020B0604020202020204" pitchFamily="34" charset="0"/>
              <a:buChar char="•"/>
            </a:pPr>
            <a:r>
              <a:rPr lang="en-GB" sz="2400" dirty="0" smtClean="0">
                <a:latin typeface="Calibri" panose="020F0502020204030204" pitchFamily="34" charset="0"/>
              </a:rPr>
              <a:t>An EHIC card plus a declaration on temporary stay; or</a:t>
            </a:r>
          </a:p>
          <a:p>
            <a:pPr marL="800100" lvl="1" indent="-342900" algn="l">
              <a:buFont typeface="Arial" panose="020B0604020202020204" pitchFamily="34" charset="0"/>
              <a:buChar char="•"/>
            </a:pPr>
            <a:r>
              <a:rPr lang="en-GB" sz="2400" dirty="0" smtClean="0">
                <a:latin typeface="Calibri" panose="020F0502020204030204" pitchFamily="34" charset="0"/>
              </a:rPr>
              <a:t>A reciprocal arrangement with home country evidenced with form S1, S2 or S3; but</a:t>
            </a:r>
          </a:p>
          <a:p>
            <a:pPr marL="800100" lvl="1" indent="-342900" algn="l">
              <a:buFont typeface="Arial" panose="020B0604020202020204" pitchFamily="34" charset="0"/>
              <a:buChar char="•"/>
            </a:pPr>
            <a:r>
              <a:rPr lang="en-US" sz="2400" dirty="0" smtClean="0">
                <a:latin typeface="Calibri" panose="020F0502020204030204" pitchFamily="34" charset="0"/>
              </a:rPr>
              <a:t>Access to the NHS is not the equivalent of CSI.</a:t>
            </a:r>
            <a:endParaRPr lang="en-US" sz="2400" dirty="0">
              <a:latin typeface="Calibri" panose="020F0502020204030204" pitchFamily="34" charset="0"/>
            </a:endParaRPr>
          </a:p>
          <a:p>
            <a:pPr marL="342900" indent="-342900" algn="l">
              <a:buFont typeface="Arial" panose="020B0604020202020204" pitchFamily="34" charset="0"/>
              <a:buChar char="•"/>
            </a:pPr>
            <a:endParaRPr lang="en-US" sz="2400" b="1" dirty="0" smtClean="0">
              <a:latin typeface="Calibri" panose="020F0502020204030204" pitchFamily="34" charset="0"/>
            </a:endParaRPr>
          </a:p>
          <a:p>
            <a:pPr algn="l"/>
            <a:endParaRPr lang="en-US" sz="1600" dirty="0"/>
          </a:p>
        </p:txBody>
      </p:sp>
    </p:spTree>
    <p:extLst>
      <p:ext uri="{BB962C8B-B14F-4D97-AF65-F5344CB8AC3E}">
        <p14:creationId xmlns:p14="http://schemas.microsoft.com/office/powerpoint/2010/main" val="3790845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6632"/>
            <a:ext cx="8229600" cy="1080343"/>
          </a:xfrm>
        </p:spPr>
        <p:txBody>
          <a:bodyPr anchor="ctr"/>
          <a:lstStyle/>
          <a:p>
            <a:pPr marL="0" indent="0" algn="ctr">
              <a:buNone/>
            </a:pPr>
            <a:r>
              <a:rPr lang="en-GB" sz="4000" dirty="0" smtClean="0">
                <a:solidFill>
                  <a:schemeClr val="bg1"/>
                </a:solidFill>
                <a:latin typeface="Calibri" panose="020F0502020204030204" pitchFamily="34" charset="0"/>
              </a:rPr>
              <a:t>Worker Registration Authorisation</a:t>
            </a:r>
            <a:endParaRPr lang="en-GB" sz="4000" dirty="0">
              <a:solidFill>
                <a:schemeClr val="bg1"/>
              </a:solidFill>
              <a:latin typeface="Calibri" panose="020F0502020204030204" pitchFamily="34" charset="0"/>
            </a:endParaRPr>
          </a:p>
        </p:txBody>
      </p:sp>
      <p:sp>
        <p:nvSpPr>
          <p:cNvPr id="4" name="TextBox 3"/>
          <p:cNvSpPr txBox="1"/>
          <p:nvPr/>
        </p:nvSpPr>
        <p:spPr>
          <a:xfrm>
            <a:off x="370096" y="1124744"/>
            <a:ext cx="8502859" cy="5139869"/>
          </a:xfrm>
          <a:prstGeom prst="rect">
            <a:avLst/>
          </a:prstGeom>
          <a:noFill/>
        </p:spPr>
        <p:txBody>
          <a:bodyPr wrap="square" rtlCol="0">
            <a:spAutoFit/>
          </a:bodyPr>
          <a:lstStyle/>
          <a:p>
            <a:pPr marL="342900" indent="-342900" algn="l">
              <a:buFont typeface="Arial" panose="020B0604020202020204" pitchFamily="34" charset="0"/>
              <a:buChar char="•"/>
            </a:pPr>
            <a:r>
              <a:rPr lang="en-US" sz="2400" dirty="0" smtClean="0">
                <a:latin typeface="Calibri" panose="020F0502020204030204" pitchFamily="34" charset="0"/>
              </a:rPr>
              <a:t>Worker Registration </a:t>
            </a:r>
            <a:r>
              <a:rPr lang="en-US" sz="2400" dirty="0" err="1" smtClean="0">
                <a:latin typeface="Calibri" panose="020F0502020204030204" pitchFamily="34" charset="0"/>
              </a:rPr>
              <a:t>Authorisation</a:t>
            </a:r>
            <a:r>
              <a:rPr lang="en-US" sz="2400" dirty="0" smtClean="0">
                <a:latin typeface="Calibri" panose="020F0502020204030204" pitchFamily="34" charset="0"/>
              </a:rPr>
              <a:t> (“WRA”) required by A2 and A8 national workers during the Accession Period.</a:t>
            </a:r>
          </a:p>
          <a:p>
            <a:pPr marL="342900" indent="-342900" algn="l">
              <a:buFont typeface="Arial" panose="020B0604020202020204" pitchFamily="34" charset="0"/>
              <a:buChar char="•"/>
            </a:pPr>
            <a:r>
              <a:rPr lang="en-US" sz="2400" dirty="0" smtClean="0">
                <a:latin typeface="Calibri" panose="020F0502020204030204" pitchFamily="34" charset="0"/>
              </a:rPr>
              <a:t>Required to apply for WRA within 1 month of start of employment.</a:t>
            </a:r>
          </a:p>
          <a:p>
            <a:pPr marL="342900" indent="-342900" algn="l">
              <a:buFont typeface="Arial" panose="020B0604020202020204" pitchFamily="34" charset="0"/>
              <a:buChar char="•"/>
            </a:pPr>
            <a:r>
              <a:rPr lang="en-US" sz="2400" dirty="0" smtClean="0">
                <a:latin typeface="Calibri" panose="020F0502020204030204" pitchFamily="34" charset="0"/>
              </a:rPr>
              <a:t>Once held for 12 months, then exempt from WRA restrictions.</a:t>
            </a:r>
          </a:p>
          <a:p>
            <a:pPr marL="342900" indent="-342900" algn="l">
              <a:buFont typeface="Arial" panose="020B0604020202020204" pitchFamily="34" charset="0"/>
              <a:buChar char="•"/>
            </a:pPr>
            <a:r>
              <a:rPr lang="en-US" sz="2400" dirty="0" smtClean="0">
                <a:latin typeface="Calibri" panose="020F0502020204030204" pitchFamily="34" charset="0"/>
              </a:rPr>
              <a:t>If required and not held, then any work during the Accession Period is not “in accordance with the Regulations” and will not count towards PR.</a:t>
            </a:r>
          </a:p>
          <a:p>
            <a:pPr marL="342900" indent="-342900" algn="l">
              <a:buFont typeface="Arial" panose="020B0604020202020204" pitchFamily="34" charset="0"/>
              <a:buChar char="•"/>
            </a:pPr>
            <a:endParaRPr lang="en-US" sz="2400" dirty="0">
              <a:latin typeface="Calibri" panose="020F0502020204030204" pitchFamily="34" charset="0"/>
            </a:endParaRPr>
          </a:p>
          <a:p>
            <a:pPr algn="l"/>
            <a:r>
              <a:rPr lang="en-US" sz="2400" dirty="0" smtClean="0">
                <a:latin typeface="Calibri" panose="020F0502020204030204" pitchFamily="34" charset="0"/>
              </a:rPr>
              <a:t>When were the Accession Periods?</a:t>
            </a:r>
          </a:p>
          <a:p>
            <a:pPr marL="342900" indent="-342900" algn="l">
              <a:buFont typeface="Arial" panose="020B0604020202020204" pitchFamily="34" charset="0"/>
              <a:buChar char="•"/>
            </a:pPr>
            <a:r>
              <a:rPr lang="en-US" sz="2400" dirty="0" smtClean="0">
                <a:latin typeface="Calibri" panose="020F0502020204030204" pitchFamily="34" charset="0"/>
              </a:rPr>
              <a:t>A8 nationals – </a:t>
            </a:r>
            <a:r>
              <a:rPr lang="en-GB" sz="2400" dirty="0">
                <a:latin typeface="Calibri" panose="020F0502020204030204" pitchFamily="34" charset="0"/>
              </a:rPr>
              <a:t>1 May </a:t>
            </a:r>
            <a:r>
              <a:rPr lang="en-GB" sz="2400" dirty="0" smtClean="0">
                <a:latin typeface="Calibri" panose="020F0502020204030204" pitchFamily="34" charset="0"/>
              </a:rPr>
              <a:t>2004 - 30 </a:t>
            </a:r>
            <a:r>
              <a:rPr lang="en-GB" sz="2400" dirty="0">
                <a:latin typeface="Calibri" panose="020F0502020204030204" pitchFamily="34" charset="0"/>
              </a:rPr>
              <a:t>April </a:t>
            </a:r>
            <a:r>
              <a:rPr lang="en-GB" sz="2400" dirty="0" smtClean="0">
                <a:latin typeface="Calibri" panose="020F0502020204030204" pitchFamily="34" charset="0"/>
              </a:rPr>
              <a:t>2011 (arguably only to 30 April 2009; extension of restrictions to 30 April 2011 unlawful)</a:t>
            </a:r>
            <a:endParaRPr lang="en-US" sz="2400" dirty="0" smtClean="0">
              <a:latin typeface="Calibri" panose="020F0502020204030204" pitchFamily="34" charset="0"/>
            </a:endParaRPr>
          </a:p>
          <a:p>
            <a:pPr marL="342900" indent="-342900" algn="l">
              <a:buFont typeface="Arial" panose="020B0604020202020204" pitchFamily="34" charset="0"/>
              <a:buChar char="•"/>
            </a:pPr>
            <a:r>
              <a:rPr lang="en-US" sz="2400" dirty="0" smtClean="0">
                <a:latin typeface="Calibri" panose="020F0502020204030204" pitchFamily="34" charset="0"/>
              </a:rPr>
              <a:t>A2 nationals - </a:t>
            </a:r>
            <a:r>
              <a:rPr lang="en-GB" sz="2400" dirty="0">
                <a:latin typeface="Calibri" panose="020F0502020204030204" pitchFamily="34" charset="0"/>
              </a:rPr>
              <a:t>1 January </a:t>
            </a:r>
            <a:r>
              <a:rPr lang="en-GB" sz="2400" dirty="0" smtClean="0">
                <a:latin typeface="Calibri" panose="020F0502020204030204" pitchFamily="34" charset="0"/>
              </a:rPr>
              <a:t>2007-31 </a:t>
            </a:r>
            <a:r>
              <a:rPr lang="en-GB" sz="2400" dirty="0">
                <a:latin typeface="Calibri" panose="020F0502020204030204" pitchFamily="34" charset="0"/>
              </a:rPr>
              <a:t>December 2013</a:t>
            </a:r>
            <a:endParaRPr lang="en-US" sz="2400" dirty="0">
              <a:latin typeface="Calibri" panose="020F0502020204030204" pitchFamily="34" charset="0"/>
            </a:endParaRPr>
          </a:p>
          <a:p>
            <a:pPr algn="l"/>
            <a:endParaRPr lang="en-US" sz="1600" dirty="0"/>
          </a:p>
        </p:txBody>
      </p:sp>
    </p:spTree>
    <p:extLst>
      <p:ext uri="{BB962C8B-B14F-4D97-AF65-F5344CB8AC3E}">
        <p14:creationId xmlns:p14="http://schemas.microsoft.com/office/powerpoint/2010/main" val="225757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6632"/>
            <a:ext cx="8229600" cy="1080343"/>
          </a:xfrm>
        </p:spPr>
        <p:txBody>
          <a:bodyPr anchor="ctr"/>
          <a:lstStyle/>
          <a:p>
            <a:pPr marL="0" indent="0" algn="ctr">
              <a:buNone/>
            </a:pPr>
            <a:r>
              <a:rPr lang="en-GB" sz="4000" dirty="0" smtClean="0">
                <a:solidFill>
                  <a:schemeClr val="bg1"/>
                </a:solidFill>
                <a:latin typeface="Calibri" panose="020F0502020204030204" pitchFamily="34" charset="0"/>
              </a:rPr>
              <a:t>Practicalities</a:t>
            </a:r>
            <a:endParaRPr lang="en-GB" sz="4000" dirty="0">
              <a:solidFill>
                <a:schemeClr val="bg1"/>
              </a:solidFill>
              <a:latin typeface="Calibri" panose="020F0502020204030204" pitchFamily="34" charset="0"/>
            </a:endParaRPr>
          </a:p>
        </p:txBody>
      </p:sp>
      <p:sp>
        <p:nvSpPr>
          <p:cNvPr id="4" name="TextBox 3"/>
          <p:cNvSpPr txBox="1"/>
          <p:nvPr/>
        </p:nvSpPr>
        <p:spPr>
          <a:xfrm>
            <a:off x="251520" y="980728"/>
            <a:ext cx="8640960" cy="5632311"/>
          </a:xfrm>
          <a:prstGeom prst="rect">
            <a:avLst/>
          </a:prstGeom>
          <a:noFill/>
        </p:spPr>
        <p:txBody>
          <a:bodyPr wrap="square" rtlCol="0">
            <a:spAutoFit/>
          </a:bodyPr>
          <a:lstStyle/>
          <a:p>
            <a:pPr marL="342900" indent="-342900" algn="l">
              <a:buFont typeface="Arial" panose="020B0604020202020204" pitchFamily="34" charset="0"/>
              <a:buChar char="•"/>
            </a:pPr>
            <a:r>
              <a:rPr lang="en-US" sz="2400" dirty="0" smtClean="0">
                <a:latin typeface="Calibri" panose="020F0502020204030204" pitchFamily="34" charset="0"/>
              </a:rPr>
              <a:t>Forms are not </a:t>
            </a:r>
            <a:r>
              <a:rPr lang="en-US" sz="2400" dirty="0">
                <a:latin typeface="Calibri" panose="020F0502020204030204" pitchFamily="34" charset="0"/>
              </a:rPr>
              <a:t>mandatory but </a:t>
            </a:r>
            <a:r>
              <a:rPr lang="en-US" sz="2400" dirty="0" smtClean="0">
                <a:latin typeface="Calibri" panose="020F0502020204030204" pitchFamily="34" charset="0"/>
                <a:hlinkClick r:id="rId3"/>
              </a:rPr>
              <a:t>EEA (PR) </a:t>
            </a:r>
            <a:r>
              <a:rPr lang="en-US" sz="2400" dirty="0" smtClean="0">
                <a:latin typeface="Calibri" panose="020F0502020204030204" pitchFamily="34" charset="0"/>
              </a:rPr>
              <a:t>can be used.</a:t>
            </a:r>
          </a:p>
          <a:p>
            <a:pPr marL="342900" indent="-342900" algn="l">
              <a:buFont typeface="Arial" panose="020B0604020202020204" pitchFamily="34" charset="0"/>
              <a:buChar char="•"/>
            </a:pPr>
            <a:r>
              <a:rPr lang="en-US" sz="2400" dirty="0" smtClean="0">
                <a:latin typeface="Calibri" panose="020F0502020204030204" pitchFamily="34" charset="0"/>
              </a:rPr>
              <a:t>£65 fee per applicant.</a:t>
            </a:r>
          </a:p>
          <a:p>
            <a:pPr marL="342900" indent="-342900" algn="l">
              <a:buFont typeface="Arial" panose="020B0604020202020204" pitchFamily="34" charset="0"/>
              <a:buChar char="•"/>
            </a:pPr>
            <a:r>
              <a:rPr lang="en-US" sz="2400" dirty="0" smtClean="0">
                <a:latin typeface="Calibri" panose="020F0502020204030204" pitchFamily="34" charset="0"/>
              </a:rPr>
              <a:t>Must be posted to the Home Office for consideration.</a:t>
            </a:r>
          </a:p>
          <a:p>
            <a:pPr marL="342900" indent="-342900" algn="l">
              <a:buFont typeface="Arial" panose="020B0604020202020204" pitchFamily="34" charset="0"/>
              <a:buChar char="•"/>
            </a:pPr>
            <a:r>
              <a:rPr lang="en-US" sz="2400" dirty="0" smtClean="0">
                <a:latin typeface="Calibri" panose="020F0502020204030204" pitchFamily="34" charset="0"/>
              </a:rPr>
              <a:t>An application by an EEA national must be granted as soon as possible. An application for a family member must be granted within 6 months of application.</a:t>
            </a:r>
          </a:p>
          <a:p>
            <a:pPr marL="342900" indent="-342900" algn="l">
              <a:buFont typeface="Arial" panose="020B0604020202020204" pitchFamily="34" charset="0"/>
              <a:buChar char="•"/>
            </a:pPr>
            <a:r>
              <a:rPr lang="en-US" sz="2400" dirty="0" smtClean="0">
                <a:latin typeface="Calibri" panose="020F0502020204030204" pitchFamily="34" charset="0"/>
              </a:rPr>
              <a:t>TCN family members must enrol their biometrics.</a:t>
            </a:r>
          </a:p>
          <a:p>
            <a:pPr marL="342900" indent="-342900" algn="l">
              <a:buFont typeface="Arial" panose="020B0604020202020204" pitchFamily="34" charset="0"/>
              <a:buChar char="•"/>
            </a:pPr>
            <a:r>
              <a:rPr lang="en-US" sz="2400" dirty="0" smtClean="0">
                <a:latin typeface="Calibri" panose="020F0502020204030204" pitchFamily="34" charset="0"/>
              </a:rPr>
              <a:t>Submit original evidence of nationality, identity and exercise of Treaty Rights for qualifying 5 year period. </a:t>
            </a:r>
          </a:p>
          <a:p>
            <a:pPr marL="342900" indent="-342900" algn="l">
              <a:buFont typeface="Arial" panose="020B0604020202020204" pitchFamily="34" charset="0"/>
              <a:buChar char="•"/>
            </a:pPr>
            <a:r>
              <a:rPr lang="en-US" sz="2400" dirty="0" smtClean="0">
                <a:latin typeface="Calibri" panose="020F0502020204030204" pitchFamily="34" charset="0"/>
              </a:rPr>
              <a:t>If original passport not submitted, lose appeal rights. </a:t>
            </a:r>
          </a:p>
          <a:p>
            <a:pPr marL="342900" indent="-342900" algn="l">
              <a:buFont typeface="Arial" panose="020B0604020202020204" pitchFamily="34" charset="0"/>
              <a:buChar char="•"/>
            </a:pPr>
            <a:r>
              <a:rPr lang="en-US" sz="2400" dirty="0" smtClean="0">
                <a:latin typeface="Calibri" panose="020F0502020204030204" pitchFamily="34" charset="0"/>
              </a:rPr>
              <a:t>No requirement for EEA national to submit original passport with family member application, although there may be delay if not submitted.</a:t>
            </a:r>
          </a:p>
          <a:p>
            <a:pPr marL="342900" indent="-342900" algn="l">
              <a:buFont typeface="Arial" panose="020B0604020202020204" pitchFamily="34" charset="0"/>
              <a:buChar char="•"/>
            </a:pPr>
            <a:endParaRPr lang="en-US" sz="2400" dirty="0" smtClean="0">
              <a:latin typeface="Calibri" panose="020F0502020204030204" pitchFamily="34" charset="0"/>
            </a:endParaRPr>
          </a:p>
          <a:p>
            <a:pPr marL="342900" indent="-342900" algn="l">
              <a:buFont typeface="Arial" panose="020B0604020202020204" pitchFamily="34" charset="0"/>
              <a:buChar char="•"/>
            </a:pPr>
            <a:endParaRPr lang="en-US" sz="2400" dirty="0">
              <a:latin typeface="Calibri" panose="020F0502020204030204" pitchFamily="34" charset="0"/>
            </a:endParaRPr>
          </a:p>
        </p:txBody>
      </p:sp>
    </p:spTree>
    <p:extLst>
      <p:ext uri="{BB962C8B-B14F-4D97-AF65-F5344CB8AC3E}">
        <p14:creationId xmlns:p14="http://schemas.microsoft.com/office/powerpoint/2010/main" val="2359743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6632"/>
            <a:ext cx="8229600" cy="1080343"/>
          </a:xfrm>
        </p:spPr>
        <p:txBody>
          <a:bodyPr anchor="ctr"/>
          <a:lstStyle/>
          <a:p>
            <a:pPr marL="0" indent="0" algn="ctr">
              <a:buNone/>
            </a:pPr>
            <a:r>
              <a:rPr lang="en-GB" sz="4000" dirty="0" smtClean="0">
                <a:solidFill>
                  <a:schemeClr val="bg1"/>
                </a:solidFill>
                <a:latin typeface="Calibri" panose="020F0502020204030204" pitchFamily="34" charset="0"/>
              </a:rPr>
              <a:t>British Citizenship</a:t>
            </a:r>
            <a:endParaRPr lang="en-GB" sz="4000" dirty="0">
              <a:solidFill>
                <a:schemeClr val="bg1"/>
              </a:solidFill>
              <a:latin typeface="Calibri" panose="020F0502020204030204" pitchFamily="34" charset="0"/>
            </a:endParaRPr>
          </a:p>
        </p:txBody>
      </p:sp>
      <p:sp>
        <p:nvSpPr>
          <p:cNvPr id="4" name="TextBox 3"/>
          <p:cNvSpPr txBox="1"/>
          <p:nvPr/>
        </p:nvSpPr>
        <p:spPr>
          <a:xfrm>
            <a:off x="313085" y="984419"/>
            <a:ext cx="8640960" cy="2031325"/>
          </a:xfrm>
          <a:prstGeom prst="rect">
            <a:avLst/>
          </a:prstGeom>
          <a:noFill/>
        </p:spPr>
        <p:txBody>
          <a:bodyPr wrap="square" rtlCol="0">
            <a:spAutoFit/>
          </a:bodyPr>
          <a:lstStyle/>
          <a:p>
            <a:pPr algn="l"/>
            <a:r>
              <a:rPr lang="en-US" sz="2000" b="1" dirty="0" err="1" smtClean="0">
                <a:latin typeface="Calibri" panose="020F0502020204030204" pitchFamily="34" charset="0"/>
              </a:rPr>
              <a:t>Naturalisation</a:t>
            </a:r>
            <a:endParaRPr lang="en-US" sz="2000" b="1" dirty="0" smtClean="0">
              <a:latin typeface="Calibri" panose="020F0502020204030204" pitchFamily="34" charset="0"/>
            </a:endParaRPr>
          </a:p>
          <a:p>
            <a:pPr algn="l"/>
            <a:endParaRPr lang="en-US" b="1" dirty="0" smtClean="0">
              <a:latin typeface="Calibri" panose="020F0502020204030204" pitchFamily="34" charset="0"/>
            </a:endParaRPr>
          </a:p>
          <a:p>
            <a:pPr marL="457200" indent="-457200" algn="l">
              <a:buAutoNum type="arabicPeriod"/>
            </a:pPr>
            <a:r>
              <a:rPr lang="en-US" sz="1600" dirty="0" smtClean="0">
                <a:latin typeface="Calibri" panose="020F0502020204030204" pitchFamily="34" charset="0"/>
              </a:rPr>
              <a:t>Meets the good character requirement</a:t>
            </a:r>
          </a:p>
          <a:p>
            <a:pPr marL="457200" indent="-457200" algn="l">
              <a:buAutoNum type="arabicPeriod"/>
            </a:pPr>
            <a:r>
              <a:rPr lang="en-US" sz="1600" dirty="0" smtClean="0">
                <a:latin typeface="Calibri" panose="020F0502020204030204" pitchFamily="34" charset="0"/>
              </a:rPr>
              <a:t>Meets the English language and Life in the UK test requirement</a:t>
            </a:r>
          </a:p>
          <a:p>
            <a:pPr marL="457200" indent="-457200" algn="l">
              <a:buAutoNum type="arabicPeriod"/>
            </a:pPr>
            <a:r>
              <a:rPr lang="en-US" sz="1600" dirty="0" smtClean="0">
                <a:latin typeface="Calibri" panose="020F0502020204030204" pitchFamily="34" charset="0"/>
              </a:rPr>
              <a:t>Intends to make the UK their permanent home</a:t>
            </a:r>
          </a:p>
          <a:p>
            <a:pPr marL="457200" indent="-457200" algn="l">
              <a:buAutoNum type="arabicPeriod"/>
            </a:pPr>
            <a:r>
              <a:rPr lang="en-US" sz="1600" dirty="0" smtClean="0">
                <a:latin typeface="Calibri" panose="020F0502020204030204" pitchFamily="34" charset="0"/>
              </a:rPr>
              <a:t>Meets the residence requirements (see below)</a:t>
            </a:r>
          </a:p>
          <a:p>
            <a:pPr marL="342900" indent="-342900" algn="l">
              <a:buFont typeface="Arial" panose="020B0604020202020204" pitchFamily="34" charset="0"/>
              <a:buChar char="•"/>
            </a:pPr>
            <a:endParaRPr lang="en-US" sz="2400" dirty="0">
              <a:latin typeface="Calibri" panose="020F0502020204030204" pitchFamily="34" charset="0"/>
            </a:endParaRPr>
          </a:p>
        </p:txBody>
      </p:sp>
      <p:sp>
        <p:nvSpPr>
          <p:cNvPr id="6" name="TextBox 5"/>
          <p:cNvSpPr txBox="1"/>
          <p:nvPr/>
        </p:nvSpPr>
        <p:spPr>
          <a:xfrm>
            <a:off x="4720456" y="2795379"/>
            <a:ext cx="4248472" cy="3139321"/>
          </a:xfrm>
          <a:prstGeom prst="rect">
            <a:avLst/>
          </a:prstGeom>
          <a:noFill/>
        </p:spPr>
        <p:txBody>
          <a:bodyPr wrap="square" rtlCol="0">
            <a:spAutoFit/>
          </a:bodyPr>
          <a:lstStyle/>
          <a:p>
            <a:pPr algn="l"/>
            <a:r>
              <a:rPr lang="en-GB" sz="2000" b="1" dirty="0" smtClean="0">
                <a:latin typeface="Calibri" panose="020F0502020204030204" pitchFamily="34" charset="0"/>
              </a:rPr>
              <a:t>Not married to a British Citizen</a:t>
            </a:r>
          </a:p>
          <a:p>
            <a:pPr algn="l"/>
            <a:r>
              <a:rPr lang="en-GB" sz="1600" dirty="0" smtClean="0">
                <a:latin typeface="Calibri" panose="020F0502020204030204" pitchFamily="34" charset="0"/>
              </a:rPr>
              <a:t>Present in the UK 5 years before app.</a:t>
            </a:r>
          </a:p>
          <a:p>
            <a:pPr algn="l"/>
            <a:r>
              <a:rPr lang="en-GB" sz="1600" dirty="0" smtClean="0">
                <a:latin typeface="Calibri" panose="020F0502020204030204" pitchFamily="34" charset="0"/>
              </a:rPr>
              <a:t>No more than 450 days absence in 5 </a:t>
            </a:r>
            <a:r>
              <a:rPr lang="en-GB" sz="1600" dirty="0" err="1" smtClean="0">
                <a:latin typeface="Calibri" panose="020F0502020204030204" pitchFamily="34" charset="0"/>
              </a:rPr>
              <a:t>yrs</a:t>
            </a:r>
            <a:r>
              <a:rPr lang="en-GB" sz="1600" dirty="0" smtClean="0">
                <a:latin typeface="Calibri" panose="020F0502020204030204" pitchFamily="34" charset="0"/>
              </a:rPr>
              <a:t> before app.</a:t>
            </a:r>
          </a:p>
          <a:p>
            <a:pPr algn="l"/>
            <a:r>
              <a:rPr lang="en-GB" sz="1600" dirty="0" smtClean="0">
                <a:latin typeface="Calibri" panose="020F0502020204030204" pitchFamily="34" charset="0"/>
              </a:rPr>
              <a:t>No more than 90 days absence in 12 </a:t>
            </a:r>
            <a:r>
              <a:rPr lang="en-GB" sz="1600" dirty="0" err="1" smtClean="0">
                <a:latin typeface="Calibri" panose="020F0502020204030204" pitchFamily="34" charset="0"/>
              </a:rPr>
              <a:t>mnths</a:t>
            </a:r>
            <a:r>
              <a:rPr lang="en-GB" sz="1600" dirty="0" smtClean="0">
                <a:latin typeface="Calibri" panose="020F0502020204030204" pitchFamily="34" charset="0"/>
              </a:rPr>
              <a:t> before app.</a:t>
            </a:r>
          </a:p>
          <a:p>
            <a:pPr algn="l"/>
            <a:r>
              <a:rPr lang="en-GB" sz="1600" dirty="0" smtClean="0">
                <a:latin typeface="Calibri" panose="020F0502020204030204" pitchFamily="34" charset="0"/>
              </a:rPr>
              <a:t>Flexibility on absences</a:t>
            </a:r>
          </a:p>
          <a:p>
            <a:pPr algn="l"/>
            <a:r>
              <a:rPr lang="en-GB" sz="1600" dirty="0" smtClean="0">
                <a:latin typeface="Calibri" panose="020F0502020204030204" pitchFamily="34" charset="0"/>
              </a:rPr>
              <a:t>No time limit on stay (ILR or PR) for 12 </a:t>
            </a:r>
            <a:r>
              <a:rPr lang="en-GB" sz="1600" dirty="0" err="1" smtClean="0">
                <a:latin typeface="Calibri" panose="020F0502020204030204" pitchFamily="34" charset="0"/>
              </a:rPr>
              <a:t>mnths</a:t>
            </a:r>
            <a:r>
              <a:rPr lang="en-GB" sz="1600" dirty="0" smtClean="0">
                <a:latin typeface="Calibri" panose="020F0502020204030204" pitchFamily="34" charset="0"/>
              </a:rPr>
              <a:t> before app.</a:t>
            </a:r>
          </a:p>
          <a:p>
            <a:pPr algn="l"/>
            <a:r>
              <a:rPr lang="en-GB" sz="1600" dirty="0" smtClean="0">
                <a:latin typeface="Calibri" panose="020F0502020204030204" pitchFamily="34" charset="0"/>
              </a:rPr>
              <a:t>No breach of immigration law in 5 years before app.</a:t>
            </a:r>
          </a:p>
          <a:p>
            <a:pPr algn="l"/>
            <a:endParaRPr lang="en-GB" dirty="0"/>
          </a:p>
        </p:txBody>
      </p:sp>
      <p:sp>
        <p:nvSpPr>
          <p:cNvPr id="8" name="TextBox 7"/>
          <p:cNvSpPr txBox="1"/>
          <p:nvPr/>
        </p:nvSpPr>
        <p:spPr>
          <a:xfrm>
            <a:off x="427137" y="2816849"/>
            <a:ext cx="4248472" cy="2893100"/>
          </a:xfrm>
          <a:prstGeom prst="rect">
            <a:avLst/>
          </a:prstGeom>
          <a:noFill/>
        </p:spPr>
        <p:txBody>
          <a:bodyPr wrap="square" rtlCol="0">
            <a:spAutoFit/>
          </a:bodyPr>
          <a:lstStyle/>
          <a:p>
            <a:pPr algn="l"/>
            <a:r>
              <a:rPr lang="en-GB" sz="2000" b="1" dirty="0" smtClean="0">
                <a:latin typeface="Calibri" panose="020F0502020204030204" pitchFamily="34" charset="0"/>
              </a:rPr>
              <a:t>Married to a British Citizen</a:t>
            </a:r>
          </a:p>
          <a:p>
            <a:pPr algn="l"/>
            <a:r>
              <a:rPr lang="en-GB" sz="1600" dirty="0" smtClean="0">
                <a:latin typeface="Calibri" panose="020F0502020204030204" pitchFamily="34" charset="0"/>
              </a:rPr>
              <a:t>Present in the UK 3 years before app.</a:t>
            </a:r>
          </a:p>
          <a:p>
            <a:pPr algn="l"/>
            <a:r>
              <a:rPr lang="en-GB" sz="1600" dirty="0" smtClean="0">
                <a:latin typeface="Calibri" panose="020F0502020204030204" pitchFamily="34" charset="0"/>
              </a:rPr>
              <a:t>No more than 270 days absence in 3 </a:t>
            </a:r>
            <a:r>
              <a:rPr lang="en-GB" sz="1600" dirty="0" err="1" smtClean="0">
                <a:latin typeface="Calibri" panose="020F0502020204030204" pitchFamily="34" charset="0"/>
              </a:rPr>
              <a:t>yrs</a:t>
            </a:r>
            <a:r>
              <a:rPr lang="en-GB" sz="1600" dirty="0" smtClean="0">
                <a:latin typeface="Calibri" panose="020F0502020204030204" pitchFamily="34" charset="0"/>
              </a:rPr>
              <a:t> before app.</a:t>
            </a:r>
          </a:p>
          <a:p>
            <a:pPr algn="l"/>
            <a:r>
              <a:rPr lang="en-GB" sz="1600" dirty="0" smtClean="0">
                <a:latin typeface="Calibri" panose="020F0502020204030204" pitchFamily="34" charset="0"/>
              </a:rPr>
              <a:t>No more than 90 days absence in 12 </a:t>
            </a:r>
            <a:r>
              <a:rPr lang="en-GB" sz="1600" dirty="0" err="1" smtClean="0">
                <a:latin typeface="Calibri" panose="020F0502020204030204" pitchFamily="34" charset="0"/>
              </a:rPr>
              <a:t>mnths</a:t>
            </a:r>
            <a:r>
              <a:rPr lang="en-GB" sz="1600" dirty="0" smtClean="0">
                <a:latin typeface="Calibri" panose="020F0502020204030204" pitchFamily="34" charset="0"/>
              </a:rPr>
              <a:t> before app.</a:t>
            </a:r>
          </a:p>
          <a:p>
            <a:pPr algn="l"/>
            <a:r>
              <a:rPr lang="en-GB" sz="1600" dirty="0" smtClean="0">
                <a:latin typeface="Calibri" panose="020F0502020204030204" pitchFamily="34" charset="0"/>
              </a:rPr>
              <a:t>Flexibility on absences</a:t>
            </a:r>
          </a:p>
          <a:p>
            <a:pPr algn="l"/>
            <a:r>
              <a:rPr lang="en-GB" sz="1600" dirty="0" smtClean="0">
                <a:latin typeface="Calibri" panose="020F0502020204030204" pitchFamily="34" charset="0"/>
              </a:rPr>
              <a:t>No time limit on stay (ILR or PR) on day of app.</a:t>
            </a:r>
          </a:p>
          <a:p>
            <a:pPr algn="l"/>
            <a:r>
              <a:rPr lang="en-GB" sz="1600" dirty="0" smtClean="0">
                <a:latin typeface="Calibri" panose="020F0502020204030204" pitchFamily="34" charset="0"/>
              </a:rPr>
              <a:t>No breach of immigration law in 3 years before app.</a:t>
            </a:r>
          </a:p>
          <a:p>
            <a:pPr algn="l"/>
            <a:endParaRPr lang="en-GB" dirty="0"/>
          </a:p>
        </p:txBody>
      </p:sp>
    </p:spTree>
    <p:extLst>
      <p:ext uri="{BB962C8B-B14F-4D97-AF65-F5344CB8AC3E}">
        <p14:creationId xmlns:p14="http://schemas.microsoft.com/office/powerpoint/2010/main" val="240928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6632"/>
            <a:ext cx="8229600" cy="1080343"/>
          </a:xfrm>
        </p:spPr>
        <p:txBody>
          <a:bodyPr anchor="ctr"/>
          <a:lstStyle/>
          <a:p>
            <a:pPr marL="0" indent="0" algn="ctr">
              <a:buNone/>
            </a:pPr>
            <a:r>
              <a:rPr lang="en-GB" sz="4000" dirty="0" smtClean="0">
                <a:solidFill>
                  <a:schemeClr val="bg1"/>
                </a:solidFill>
                <a:latin typeface="Calibri" panose="020F0502020204030204" pitchFamily="34" charset="0"/>
              </a:rPr>
              <a:t>British Citizenship - warning</a:t>
            </a:r>
            <a:endParaRPr lang="en-GB" sz="4000" dirty="0">
              <a:solidFill>
                <a:schemeClr val="bg1"/>
              </a:solidFill>
              <a:latin typeface="Calibri" panose="020F0502020204030204" pitchFamily="34" charset="0"/>
            </a:endParaRPr>
          </a:p>
        </p:txBody>
      </p:sp>
      <p:sp>
        <p:nvSpPr>
          <p:cNvPr id="4" name="TextBox 3"/>
          <p:cNvSpPr txBox="1"/>
          <p:nvPr/>
        </p:nvSpPr>
        <p:spPr>
          <a:xfrm>
            <a:off x="251520" y="980728"/>
            <a:ext cx="8640960" cy="4524315"/>
          </a:xfrm>
          <a:prstGeom prst="rect">
            <a:avLst/>
          </a:prstGeom>
          <a:noFill/>
        </p:spPr>
        <p:txBody>
          <a:bodyPr wrap="square" rtlCol="0">
            <a:spAutoFit/>
          </a:bodyPr>
          <a:lstStyle/>
          <a:p>
            <a:pPr marL="342900" indent="-342900" algn="l">
              <a:buFont typeface="Arial" panose="020B0604020202020204" pitchFamily="34" charset="0"/>
              <a:buChar char="•"/>
            </a:pPr>
            <a:r>
              <a:rPr lang="en-US" sz="2400" dirty="0" smtClean="0">
                <a:latin typeface="Calibri" panose="020F0502020204030204" pitchFamily="34" charset="0"/>
              </a:rPr>
              <a:t>On 16</a:t>
            </a:r>
            <a:r>
              <a:rPr lang="en-US" sz="2400" baseline="30000" dirty="0" smtClean="0">
                <a:latin typeface="Calibri" panose="020F0502020204030204" pitchFamily="34" charset="0"/>
              </a:rPr>
              <a:t>th</a:t>
            </a:r>
            <a:r>
              <a:rPr lang="en-US" sz="2400" dirty="0" smtClean="0">
                <a:latin typeface="Calibri" panose="020F0502020204030204" pitchFamily="34" charset="0"/>
              </a:rPr>
              <a:t> July 2012, the Immigration (EEA) </a:t>
            </a:r>
            <a:r>
              <a:rPr lang="en-US" sz="2400" dirty="0" err="1" smtClean="0">
                <a:latin typeface="Calibri" panose="020F0502020204030204" pitchFamily="34" charset="0"/>
              </a:rPr>
              <a:t>Regs</a:t>
            </a:r>
            <a:r>
              <a:rPr lang="en-US" sz="2400" dirty="0" smtClean="0">
                <a:latin typeface="Calibri" panose="020F0502020204030204" pitchFamily="34" charset="0"/>
              </a:rPr>
              <a:t> 2006 were amended to preclude </a:t>
            </a:r>
            <a:r>
              <a:rPr lang="en-GB" sz="2400" dirty="0">
                <a:latin typeface="Calibri" panose="020F0502020204030204" pitchFamily="34" charset="0"/>
              </a:rPr>
              <a:t>dual British </a:t>
            </a:r>
            <a:r>
              <a:rPr lang="en-GB" sz="2400" dirty="0" smtClean="0">
                <a:latin typeface="Calibri" panose="020F0502020204030204" pitchFamily="34" charset="0"/>
              </a:rPr>
              <a:t>and EEA </a:t>
            </a:r>
            <a:r>
              <a:rPr lang="en-GB" sz="2400" dirty="0">
                <a:latin typeface="Calibri" panose="020F0502020204030204" pitchFamily="34" charset="0"/>
              </a:rPr>
              <a:t>nationals from benefitting from </a:t>
            </a:r>
            <a:r>
              <a:rPr lang="en-GB" sz="2400" dirty="0" smtClean="0">
                <a:latin typeface="Calibri" panose="020F0502020204030204" pitchFamily="34" charset="0"/>
              </a:rPr>
              <a:t>EU rights.</a:t>
            </a:r>
          </a:p>
          <a:p>
            <a:pPr marL="342900" indent="-342900" algn="l">
              <a:buFont typeface="Arial" panose="020B0604020202020204" pitchFamily="34" charset="0"/>
              <a:buChar char="•"/>
            </a:pPr>
            <a:r>
              <a:rPr lang="en-GB" sz="2400" dirty="0" smtClean="0">
                <a:latin typeface="Calibri" panose="020F0502020204030204" pitchFamily="34" charset="0"/>
              </a:rPr>
              <a:t>Family </a:t>
            </a:r>
            <a:r>
              <a:rPr lang="en-GB" sz="2400" dirty="0">
                <a:latin typeface="Calibri" panose="020F0502020204030204" pitchFamily="34" charset="0"/>
              </a:rPr>
              <a:t>members </a:t>
            </a:r>
            <a:r>
              <a:rPr lang="en-GB" sz="2400" dirty="0" smtClean="0">
                <a:latin typeface="Calibri" panose="020F0502020204030204" pitchFamily="34" charset="0"/>
              </a:rPr>
              <a:t>of a dual national are also precluded from </a:t>
            </a:r>
            <a:r>
              <a:rPr lang="en-GB" sz="2400" dirty="0">
                <a:latin typeface="Calibri" panose="020F0502020204030204" pitchFamily="34" charset="0"/>
              </a:rPr>
              <a:t>relying upon free movement </a:t>
            </a:r>
            <a:r>
              <a:rPr lang="en-GB" sz="2400" dirty="0" smtClean="0">
                <a:latin typeface="Calibri" panose="020F0502020204030204" pitchFamily="34" charset="0"/>
              </a:rPr>
              <a:t>rights.</a:t>
            </a:r>
          </a:p>
          <a:p>
            <a:pPr marL="342900" indent="-342900" algn="l">
              <a:buFont typeface="Arial" panose="020B0604020202020204" pitchFamily="34" charset="0"/>
              <a:buChar char="•"/>
            </a:pPr>
            <a:r>
              <a:rPr lang="en-GB" sz="2400" dirty="0" smtClean="0">
                <a:latin typeface="Calibri" panose="020F0502020204030204" pitchFamily="34" charset="0"/>
              </a:rPr>
              <a:t>Transitional arrangements are in place for people who held or applied for an EEA family member residence card prior to 16</a:t>
            </a:r>
            <a:r>
              <a:rPr lang="en-GB" sz="2400" baseline="30000" dirty="0" smtClean="0">
                <a:latin typeface="Calibri" panose="020F0502020204030204" pitchFamily="34" charset="0"/>
              </a:rPr>
              <a:t>th</a:t>
            </a:r>
            <a:r>
              <a:rPr lang="en-GB" sz="2400" dirty="0" smtClean="0">
                <a:latin typeface="Calibri" panose="020F0502020204030204" pitchFamily="34" charset="0"/>
              </a:rPr>
              <a:t> July 2012. </a:t>
            </a:r>
          </a:p>
          <a:p>
            <a:pPr marL="342900" indent="-342900" algn="l">
              <a:buFont typeface="Arial" panose="020B0604020202020204" pitchFamily="34" charset="0"/>
              <a:buChar char="•"/>
            </a:pPr>
            <a:r>
              <a:rPr lang="en-GB" sz="2400" dirty="0" smtClean="0">
                <a:latin typeface="Calibri" panose="020F0502020204030204" pitchFamily="34" charset="0"/>
              </a:rPr>
              <a:t>EEA rights are more flexible and generous than rights under domestic legislation.</a:t>
            </a:r>
          </a:p>
          <a:p>
            <a:pPr marL="342900" indent="-342900" algn="l">
              <a:buFont typeface="Arial" panose="020B0604020202020204" pitchFamily="34" charset="0"/>
              <a:buChar char="•"/>
            </a:pPr>
            <a:r>
              <a:rPr lang="en-GB" sz="2400" dirty="0" smtClean="0">
                <a:latin typeface="Calibri" panose="020F0502020204030204" pitchFamily="34" charset="0"/>
              </a:rPr>
              <a:t>May consider postponing naturalisation application to avoid loss of rights.</a:t>
            </a:r>
            <a:endParaRPr lang="en-US" sz="2400" dirty="0">
              <a:latin typeface="Calibri" panose="020F0502020204030204" pitchFamily="34" charset="0"/>
            </a:endParaRPr>
          </a:p>
        </p:txBody>
      </p:sp>
    </p:spTree>
    <p:extLst>
      <p:ext uri="{BB962C8B-B14F-4D97-AF65-F5344CB8AC3E}">
        <p14:creationId xmlns:p14="http://schemas.microsoft.com/office/powerpoint/2010/main" val="3554435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7FA1B6"/>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rgbClr val="7FA1B6"/>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
  <TotalTime>2479</TotalTime>
  <Words>1335</Words>
  <Application>Microsoft Office PowerPoint</Application>
  <PresentationFormat>On-screen Show (4:3)</PresentationFormat>
  <Paragraphs>124</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Default Design</vt:lpstr>
      <vt:lpstr>  How to mitigate the impact of Brexit; advice for European nationals in the UK   Emma Brooksbank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Simpson Millar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title</dc:title>
  <dc:creator>Craig Jones</dc:creator>
  <cp:lastModifiedBy>Louise Nash</cp:lastModifiedBy>
  <cp:revision>228</cp:revision>
  <cp:lastPrinted>2016-09-12T13:23:55Z</cp:lastPrinted>
  <dcterms:created xsi:type="dcterms:W3CDTF">2007-09-18T20:55:29Z</dcterms:created>
  <dcterms:modified xsi:type="dcterms:W3CDTF">2016-10-14T09:13:03Z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